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303" r:id="rId5"/>
    <p:sldId id="298" r:id="rId6"/>
    <p:sldId id="294" r:id="rId7"/>
    <p:sldId id="295" r:id="rId8"/>
    <p:sldId id="299" r:id="rId9"/>
    <p:sldId id="300" r:id="rId10"/>
    <p:sldId id="301" r:id="rId11"/>
    <p:sldId id="302" r:id="rId12"/>
    <p:sldId id="304" r:id="rId13"/>
    <p:sldId id="305" r:id="rId14"/>
    <p:sldId id="306" r:id="rId15"/>
    <p:sldId id="308" r:id="rId16"/>
    <p:sldId id="307" r:id="rId17"/>
    <p:sldId id="309" r:id="rId18"/>
    <p:sldId id="310" r:id="rId19"/>
    <p:sldId id="311" r:id="rId20"/>
    <p:sldId id="312" r:id="rId21"/>
    <p:sldId id="313" r:id="rId22"/>
    <p:sldId id="314" r:id="rId23"/>
    <p:sldId id="315" r:id="rId24"/>
    <p:sldId id="31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D9"/>
    <a:srgbClr val="FFFEE5"/>
    <a:srgbClr val="FFFDAD"/>
    <a:srgbClr val="F6F9CB"/>
    <a:srgbClr val="FAFFB3"/>
    <a:srgbClr val="FEBEC4"/>
    <a:srgbClr val="FFBE7D"/>
    <a:srgbClr val="9CFE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7" autoAdjust="0"/>
    <p:restoredTop sz="94598" autoAdjust="0"/>
  </p:normalViewPr>
  <p:slideViewPr>
    <p:cSldViewPr snapToGrid="0">
      <p:cViewPr>
        <p:scale>
          <a:sx n="60" d="100"/>
          <a:sy n="60" d="100"/>
        </p:scale>
        <p:origin x="-564" y="-10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62403"/>
            <a:ext cx="7772400" cy="1470025"/>
          </a:xfrm>
        </p:spPr>
        <p:txBody>
          <a:bodyPr>
            <a:normAutofit fontScale="90000"/>
          </a:bodyPr>
          <a:lstStyle/>
          <a:p>
            <a:r>
              <a:rPr lang="en-GB" dirty="0" smtClean="0"/>
              <a:t>Standards Unit </a:t>
            </a:r>
            <a:r>
              <a:rPr lang="en-GB" dirty="0" smtClean="0"/>
              <a:t>SS4:</a:t>
            </a:r>
            <a:r>
              <a:rPr lang="en-GB" dirty="0" smtClean="0"/>
              <a:t/>
            </a:r>
            <a:br>
              <a:rPr lang="en-GB" dirty="0" smtClean="0"/>
            </a:br>
            <a:r>
              <a:rPr lang="en-GB" dirty="0" smtClean="0"/>
              <a:t>Evaluating Statements about Lengths and Areas</a:t>
            </a:r>
            <a:endParaRPr lang="en-GB" dirty="0"/>
          </a:p>
        </p:txBody>
      </p:sp>
      <p:sp>
        <p:nvSpPr>
          <p:cNvPr id="3" name="Subtitle 2"/>
          <p:cNvSpPr>
            <a:spLocks noGrp="1"/>
          </p:cNvSpPr>
          <p:nvPr>
            <p:ph type="subTitle" idx="1"/>
          </p:nvPr>
        </p:nvSpPr>
        <p:spPr>
          <a:xfrm>
            <a:off x="272955" y="3886199"/>
            <a:ext cx="8666329" cy="2814851"/>
          </a:xfrm>
        </p:spPr>
        <p:txBody>
          <a:bodyPr>
            <a:normAutofit fontScale="92500" lnSpcReduction="10000"/>
          </a:bodyPr>
          <a:lstStyle/>
          <a:p>
            <a:r>
              <a:rPr lang="en-GB" sz="2800" dirty="0" smtClean="0"/>
              <a:t>&gt;1 hour</a:t>
            </a:r>
            <a:r>
              <a:rPr lang="en-GB" sz="2800" dirty="0" smtClean="0"/>
              <a:t>. I’d guess a lot more.</a:t>
            </a:r>
            <a:endParaRPr lang="en-GB" sz="2800" dirty="0" smtClean="0"/>
          </a:p>
          <a:p>
            <a:r>
              <a:rPr lang="en-GB" sz="2800" dirty="0" smtClean="0"/>
              <a:t>Paired activity</a:t>
            </a:r>
            <a:r>
              <a:rPr lang="en-GB" sz="2800" dirty="0" smtClean="0"/>
              <a:t>.</a:t>
            </a:r>
          </a:p>
          <a:p>
            <a:r>
              <a:rPr lang="en-US" sz="2800" dirty="0" smtClean="0"/>
              <a:t>Still camera.</a:t>
            </a:r>
            <a:endParaRPr lang="en-US" sz="2800" dirty="0" smtClean="0"/>
          </a:p>
          <a:p>
            <a:r>
              <a:rPr lang="en-US" sz="2800" dirty="0" smtClean="0"/>
              <a:t>This is an Always, Sometimes, Never activity in which pairs of students each make 8 mini-posters, before being collected together</a:t>
            </a:r>
            <a:r>
              <a:rPr lang="en-GB" sz="2800" dirty="0" smtClean="0"/>
              <a:t>.</a:t>
            </a:r>
          </a:p>
          <a:p>
            <a:r>
              <a:rPr lang="en-GB" sz="2000" dirty="0" smtClean="0"/>
              <a:t>[Interestingly, I didn’t have any permanent copies of these cards made]</a:t>
            </a:r>
            <a:endParaRPr lang="en-GB" sz="2000" dirty="0" smtClean="0"/>
          </a:p>
          <a:p>
            <a:endParaRPr lang="en-GB" sz="2800" dirty="0" smtClean="0"/>
          </a:p>
        </p:txBody>
      </p:sp>
      <p:sp>
        <p:nvSpPr>
          <p:cNvPr id="4" name="TextBox 3"/>
          <p:cNvSpPr txBox="1"/>
          <p:nvPr/>
        </p:nvSpPr>
        <p:spPr>
          <a:xfrm>
            <a:off x="1727230" y="466138"/>
            <a:ext cx="5632952" cy="369332"/>
          </a:xfrm>
          <a:prstGeom prst="rect">
            <a:avLst/>
          </a:prstGeom>
          <a:noFill/>
        </p:spPr>
        <p:txBody>
          <a:bodyPr wrap="none" rtlCol="0">
            <a:spAutoFit/>
          </a:bodyPr>
          <a:lstStyle/>
          <a:p>
            <a:pPr algn="ctr"/>
            <a:r>
              <a:rPr lang="en-GB" dirty="0" smtClean="0"/>
              <a:t>Suitable for students </a:t>
            </a:r>
            <a:r>
              <a:rPr lang="en-GB" dirty="0" smtClean="0"/>
              <a:t>Level  6, or good students at Level 5?</a:t>
            </a:r>
            <a:endParaRPr lang="en-GB" dirty="0" smtClean="0"/>
          </a:p>
        </p:txBody>
      </p:sp>
      <p:sp>
        <p:nvSpPr>
          <p:cNvPr id="5" name="TextBox 4"/>
          <p:cNvSpPr txBox="1"/>
          <p:nvPr/>
        </p:nvSpPr>
        <p:spPr>
          <a:xfrm>
            <a:off x="13639" y="987870"/>
            <a:ext cx="9060174" cy="369332"/>
          </a:xfrm>
          <a:prstGeom prst="rect">
            <a:avLst/>
          </a:prstGeom>
          <a:noFill/>
        </p:spPr>
        <p:txBody>
          <a:bodyPr wrap="none" rtlCol="0">
            <a:spAutoFit/>
          </a:bodyPr>
          <a:lstStyle/>
          <a:p>
            <a:pPr algn="ctr"/>
            <a:r>
              <a:rPr lang="en-GB" dirty="0" smtClean="0"/>
              <a:t>A good first ‘Always, Sometimes Never’ activity. The general process is very well explained here.</a:t>
            </a:r>
            <a:endParaRPr lang="en-GB" dirty="0" smtClean="0"/>
          </a:p>
        </p:txBody>
      </p:sp>
    </p:spTree>
    <p:extLst>
      <p:ext uri="{BB962C8B-B14F-4D97-AF65-F5344CB8AC3E}">
        <p14:creationId xmlns:p14="http://schemas.microsoft.com/office/powerpoint/2010/main" val="3337221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74741" y="68764"/>
            <a:ext cx="3208058" cy="646331"/>
          </a:xfrm>
          <a:prstGeom prst="rect">
            <a:avLst/>
          </a:prstGeom>
          <a:noFill/>
        </p:spPr>
        <p:txBody>
          <a:bodyPr wrap="none" rtlCol="0">
            <a:spAutoFit/>
          </a:bodyPr>
          <a:lstStyle/>
          <a:p>
            <a:r>
              <a:rPr lang="en-GB" sz="3600" dirty="0" smtClean="0"/>
              <a:t>How to decide…</a:t>
            </a:r>
            <a:endParaRPr lang="en-GB" sz="3600" dirty="0"/>
          </a:p>
        </p:txBody>
      </p:sp>
      <p:sp>
        <p:nvSpPr>
          <p:cNvPr id="11" name="TextBox 10"/>
          <p:cNvSpPr txBox="1"/>
          <p:nvPr/>
        </p:nvSpPr>
        <p:spPr>
          <a:xfrm>
            <a:off x="140099" y="1334860"/>
            <a:ext cx="6476388" cy="461665"/>
          </a:xfrm>
          <a:prstGeom prst="rect">
            <a:avLst/>
          </a:prstGeom>
          <a:noFill/>
        </p:spPr>
        <p:txBody>
          <a:bodyPr wrap="none" rtlCol="0">
            <a:spAutoFit/>
          </a:bodyPr>
          <a:lstStyle/>
          <a:p>
            <a:r>
              <a:rPr lang="en-GB" sz="2400" dirty="0" smtClean="0"/>
              <a:t>Step 3.	 Decide whether you </a:t>
            </a:r>
            <a:r>
              <a:rPr lang="en-GB" sz="2400" i="1" dirty="0" smtClean="0"/>
              <a:t>think</a:t>
            </a:r>
            <a:r>
              <a:rPr lang="en-GB" sz="2400" dirty="0" smtClean="0"/>
              <a:t> it is true or false</a:t>
            </a:r>
            <a:endParaRPr lang="en-GB" sz="2400" dirty="0"/>
          </a:p>
        </p:txBody>
      </p:sp>
      <p:sp>
        <p:nvSpPr>
          <p:cNvPr id="16" name="TextBox 15"/>
          <p:cNvSpPr txBox="1"/>
          <p:nvPr/>
        </p:nvSpPr>
        <p:spPr>
          <a:xfrm>
            <a:off x="176273" y="2112647"/>
            <a:ext cx="9182065" cy="461665"/>
          </a:xfrm>
          <a:prstGeom prst="rect">
            <a:avLst/>
          </a:prstGeom>
          <a:noFill/>
        </p:spPr>
        <p:txBody>
          <a:bodyPr wrap="none" rtlCol="0">
            <a:spAutoFit/>
          </a:bodyPr>
          <a:lstStyle/>
          <a:p>
            <a:r>
              <a:rPr lang="en-GB" sz="2400" dirty="0" smtClean="0"/>
              <a:t>You will probably begin to think that the Statement here is ALWAYS true.</a:t>
            </a:r>
            <a:endParaRPr lang="en-GB" sz="2400" dirty="0"/>
          </a:p>
        </p:txBody>
      </p:sp>
      <p:sp>
        <p:nvSpPr>
          <p:cNvPr id="20" name="TextBox 19"/>
          <p:cNvSpPr txBox="1"/>
          <p:nvPr/>
        </p:nvSpPr>
        <p:spPr>
          <a:xfrm>
            <a:off x="176273" y="3668187"/>
            <a:ext cx="8913466" cy="461665"/>
          </a:xfrm>
          <a:prstGeom prst="rect">
            <a:avLst/>
          </a:prstGeom>
          <a:noFill/>
        </p:spPr>
        <p:txBody>
          <a:bodyPr wrap="none" rtlCol="0">
            <a:spAutoFit/>
          </a:bodyPr>
          <a:lstStyle/>
          <a:p>
            <a:r>
              <a:rPr lang="en-GB" sz="2400" dirty="0" smtClean="0"/>
              <a:t>Step 4.   The crucial step! Now try to </a:t>
            </a:r>
            <a:r>
              <a:rPr lang="en-GB" sz="2400" i="1" dirty="0" smtClean="0"/>
              <a:t>prove</a:t>
            </a:r>
            <a:r>
              <a:rPr lang="en-GB" sz="2400" dirty="0" smtClean="0"/>
              <a:t> or </a:t>
            </a:r>
            <a:r>
              <a:rPr lang="en-GB" sz="2400" i="1" u="sng" dirty="0" smtClean="0"/>
              <a:t>disprove</a:t>
            </a:r>
            <a:r>
              <a:rPr lang="en-GB" sz="2400" dirty="0" smtClean="0"/>
              <a:t> what you think!</a:t>
            </a:r>
            <a:endParaRPr lang="en-GB" sz="2400" baseline="30000" dirty="0"/>
          </a:p>
        </p:txBody>
      </p:sp>
      <p:sp>
        <p:nvSpPr>
          <p:cNvPr id="24" name="TextBox 23"/>
          <p:cNvSpPr txBox="1"/>
          <p:nvPr/>
        </p:nvSpPr>
        <p:spPr>
          <a:xfrm>
            <a:off x="237818" y="4405595"/>
            <a:ext cx="8365657" cy="1200329"/>
          </a:xfrm>
          <a:prstGeom prst="rect">
            <a:avLst/>
          </a:prstGeom>
          <a:noFill/>
        </p:spPr>
        <p:txBody>
          <a:bodyPr wrap="square" rtlCol="0">
            <a:spAutoFit/>
          </a:bodyPr>
          <a:lstStyle/>
          <a:p>
            <a:r>
              <a:rPr lang="en-GB" sz="2400" dirty="0" smtClean="0"/>
              <a:t>Try to think of </a:t>
            </a:r>
            <a:r>
              <a:rPr lang="en-GB" sz="2400" i="1" dirty="0" smtClean="0"/>
              <a:t>unusual</a:t>
            </a:r>
            <a:r>
              <a:rPr lang="en-GB" sz="2400" dirty="0" smtClean="0"/>
              <a:t> examples. </a:t>
            </a:r>
          </a:p>
          <a:p>
            <a:r>
              <a:rPr lang="en-GB" sz="2400" dirty="0" smtClean="0"/>
              <a:t>What if the length of the rectangle is very, very small? </a:t>
            </a:r>
          </a:p>
          <a:p>
            <a:r>
              <a:rPr lang="en-GB" sz="2400" dirty="0" smtClean="0"/>
              <a:t>What if it is very, very big? Is the Statement still true?	</a:t>
            </a:r>
            <a:endParaRPr lang="en-GB" sz="2400" baseline="30000" dirty="0"/>
          </a:p>
        </p:txBody>
      </p:sp>
      <p:sp>
        <p:nvSpPr>
          <p:cNvPr id="3" name="TextBox 2"/>
          <p:cNvSpPr txBox="1"/>
          <p:nvPr/>
        </p:nvSpPr>
        <p:spPr>
          <a:xfrm>
            <a:off x="692874" y="2668892"/>
            <a:ext cx="8116453" cy="369332"/>
          </a:xfrm>
          <a:prstGeom prst="rect">
            <a:avLst/>
          </a:prstGeom>
          <a:noFill/>
        </p:spPr>
        <p:txBody>
          <a:bodyPr wrap="none" rtlCol="0">
            <a:spAutoFit/>
          </a:bodyPr>
          <a:lstStyle/>
          <a:p>
            <a:r>
              <a:rPr lang="en-GB" dirty="0" smtClean="0"/>
              <a:t>[This is called a conjecture. It’s like an educated guess. But you aren’t certain it’s true]</a:t>
            </a:r>
            <a:endParaRPr lang="en-GB" dirty="0"/>
          </a:p>
        </p:txBody>
      </p:sp>
      <p:pic>
        <p:nvPicPr>
          <p:cNvPr id="33"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rot="16200000">
            <a:off x="7243744" y="-66238"/>
            <a:ext cx="1273474" cy="176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237817" y="5789362"/>
            <a:ext cx="8240229" cy="461665"/>
          </a:xfrm>
          <a:prstGeom prst="rect">
            <a:avLst/>
          </a:prstGeom>
        </p:spPr>
        <p:txBody>
          <a:bodyPr wrap="square">
            <a:spAutoFit/>
          </a:bodyPr>
          <a:lstStyle/>
          <a:p>
            <a:r>
              <a:rPr lang="en-GB" sz="2400" dirty="0" smtClean="0"/>
              <a:t>Can </a:t>
            </a:r>
            <a:r>
              <a:rPr lang="en-GB" sz="2400" dirty="0"/>
              <a:t>you use algebra to prove the Statement is ALWAYS true?</a:t>
            </a:r>
          </a:p>
        </p:txBody>
      </p:sp>
    </p:spTree>
    <p:extLst>
      <p:ext uri="{BB962C8B-B14F-4D97-AF65-F5344CB8AC3E}">
        <p14:creationId xmlns:p14="http://schemas.microsoft.com/office/powerpoint/2010/main" val="445485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rot="16200000">
            <a:off x="3294993" y="3736428"/>
            <a:ext cx="2333297" cy="31215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2869783" y="68764"/>
            <a:ext cx="3660874" cy="646331"/>
          </a:xfrm>
          <a:prstGeom prst="rect">
            <a:avLst/>
          </a:prstGeom>
          <a:noFill/>
        </p:spPr>
        <p:txBody>
          <a:bodyPr wrap="none" rtlCol="0">
            <a:spAutoFit/>
          </a:bodyPr>
          <a:lstStyle/>
          <a:p>
            <a:r>
              <a:rPr lang="en-GB" sz="3600" dirty="0" smtClean="0"/>
              <a:t>Your turn (in pairs)</a:t>
            </a:r>
            <a:endParaRPr lang="en-GB" sz="3600" dirty="0"/>
          </a:p>
        </p:txBody>
      </p:sp>
      <p:sp>
        <p:nvSpPr>
          <p:cNvPr id="20" name="TextBox 19"/>
          <p:cNvSpPr txBox="1"/>
          <p:nvPr/>
        </p:nvSpPr>
        <p:spPr>
          <a:xfrm>
            <a:off x="460061" y="2485774"/>
            <a:ext cx="8157361" cy="461665"/>
          </a:xfrm>
          <a:prstGeom prst="rect">
            <a:avLst/>
          </a:prstGeom>
          <a:noFill/>
        </p:spPr>
        <p:txBody>
          <a:bodyPr wrap="none" rtlCol="0">
            <a:spAutoFit/>
          </a:bodyPr>
          <a:lstStyle/>
          <a:p>
            <a:r>
              <a:rPr lang="en-GB" sz="2400" dirty="0" smtClean="0"/>
              <a:t>Decide if each Statement is ALWAYS, SOMETIMES or NEVER true.</a:t>
            </a:r>
            <a:endParaRPr lang="en-GB" sz="2400" baseline="30000" dirty="0"/>
          </a:p>
        </p:txBody>
      </p:sp>
      <p:sp>
        <p:nvSpPr>
          <p:cNvPr id="24" name="TextBox 23"/>
          <p:cNvSpPr txBox="1"/>
          <p:nvPr/>
        </p:nvSpPr>
        <p:spPr>
          <a:xfrm>
            <a:off x="460061" y="3017517"/>
            <a:ext cx="8365657" cy="830997"/>
          </a:xfrm>
          <a:prstGeom prst="rect">
            <a:avLst/>
          </a:prstGeom>
          <a:noFill/>
        </p:spPr>
        <p:txBody>
          <a:bodyPr wrap="square" rtlCol="0">
            <a:spAutoFit/>
          </a:bodyPr>
          <a:lstStyle/>
          <a:p>
            <a:r>
              <a:rPr lang="en-GB" sz="2400" dirty="0" smtClean="0"/>
              <a:t>Stick each Statement on a separate sheet, and write your reasoning and final decision around it.	</a:t>
            </a:r>
            <a:endParaRPr lang="en-GB" sz="2400" baseline="30000" dirty="0"/>
          </a:p>
        </p:txBody>
      </p:sp>
      <p:sp>
        <p:nvSpPr>
          <p:cNvPr id="10" name="TextBox 9"/>
          <p:cNvSpPr txBox="1"/>
          <p:nvPr/>
        </p:nvSpPr>
        <p:spPr>
          <a:xfrm>
            <a:off x="5005182" y="4149132"/>
            <a:ext cx="1035283" cy="307777"/>
          </a:xfrm>
          <a:prstGeom prst="rect">
            <a:avLst/>
          </a:prstGeom>
          <a:noFill/>
        </p:spPr>
        <p:txBody>
          <a:bodyPr wrap="none" rtlCol="0">
            <a:spAutoFit/>
          </a:bodyPr>
          <a:lstStyle/>
          <a:p>
            <a:r>
              <a:rPr lang="en-GB" sz="1400" dirty="0" smtClean="0"/>
              <a:t>Your names</a:t>
            </a:r>
            <a:endParaRPr lang="en-GB" sz="1400" dirty="0"/>
          </a:p>
        </p:txBody>
      </p:sp>
      <p:sp>
        <p:nvSpPr>
          <p:cNvPr id="18" name="TextBox 17"/>
          <p:cNvSpPr txBox="1"/>
          <p:nvPr/>
        </p:nvSpPr>
        <p:spPr>
          <a:xfrm>
            <a:off x="3872426" y="4303021"/>
            <a:ext cx="929165" cy="369332"/>
          </a:xfrm>
          <a:prstGeom prst="rect">
            <a:avLst/>
          </a:prstGeom>
          <a:noFill/>
        </p:spPr>
        <p:txBody>
          <a:bodyPr wrap="none" rtlCol="0">
            <a:spAutoFit/>
          </a:bodyPr>
          <a:lstStyle/>
          <a:p>
            <a:r>
              <a:rPr lang="en-GB" dirty="0" smtClean="0"/>
              <a:t>ALWAYS</a:t>
            </a:r>
            <a:endParaRPr lang="en-GB" dirty="0"/>
          </a:p>
        </p:txBody>
      </p:sp>
      <p:pic>
        <p:nvPicPr>
          <p:cNvPr id="19" name="Picture 18"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45245" r="50000" b="26141"/>
          <a:stretch/>
        </p:blipFill>
        <p:spPr>
          <a:xfrm>
            <a:off x="3276569" y="897542"/>
            <a:ext cx="809789" cy="679618"/>
          </a:xfrm>
          <a:prstGeom prst="rect">
            <a:avLst/>
          </a:prstGeom>
        </p:spPr>
      </p:pic>
      <p:pic>
        <p:nvPicPr>
          <p:cNvPr id="21" name="Picture 20"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21405" r="49811" b="53872"/>
          <a:stretch/>
        </p:blipFill>
        <p:spPr>
          <a:xfrm>
            <a:off x="4954533" y="940121"/>
            <a:ext cx="812847" cy="587204"/>
          </a:xfrm>
          <a:prstGeom prst="rect">
            <a:avLst/>
          </a:prstGeom>
        </p:spPr>
      </p:pic>
      <p:pic>
        <p:nvPicPr>
          <p:cNvPr id="22" name="Picture 21"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9584" t="45245" b="26141"/>
          <a:stretch/>
        </p:blipFill>
        <p:spPr>
          <a:xfrm>
            <a:off x="3791716" y="1828992"/>
            <a:ext cx="816525" cy="679617"/>
          </a:xfrm>
          <a:prstGeom prst="rect">
            <a:avLst/>
          </a:prstGeom>
        </p:spPr>
      </p:pic>
      <p:pic>
        <p:nvPicPr>
          <p:cNvPr id="23" name="Picture 22"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9156" t="72917"/>
          <a:stretch/>
        </p:blipFill>
        <p:spPr>
          <a:xfrm>
            <a:off x="2109435" y="1762220"/>
            <a:ext cx="823454" cy="643258"/>
          </a:xfrm>
          <a:prstGeom prst="rect">
            <a:avLst/>
          </a:prstGeom>
        </p:spPr>
      </p:pic>
      <p:pic>
        <p:nvPicPr>
          <p:cNvPr id="25" name="Picture 24"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72917" r="50000"/>
          <a:stretch/>
        </p:blipFill>
        <p:spPr>
          <a:xfrm>
            <a:off x="1787058" y="883761"/>
            <a:ext cx="809787" cy="643259"/>
          </a:xfrm>
          <a:prstGeom prst="rect">
            <a:avLst/>
          </a:prstGeom>
        </p:spPr>
      </p:pic>
      <p:pic>
        <p:nvPicPr>
          <p:cNvPr id="26" name="Picture 25"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9450" b="77698"/>
          <a:stretch/>
        </p:blipFill>
        <p:spPr>
          <a:xfrm>
            <a:off x="6483360" y="1828991"/>
            <a:ext cx="818704" cy="529682"/>
          </a:xfrm>
          <a:prstGeom prst="rect">
            <a:avLst/>
          </a:prstGeom>
        </p:spPr>
      </p:pic>
      <p:pic>
        <p:nvPicPr>
          <p:cNvPr id="27" name="Picture 26"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9450" t="21405" b="53872"/>
          <a:stretch/>
        </p:blipFill>
        <p:spPr>
          <a:xfrm>
            <a:off x="5233048" y="1828991"/>
            <a:ext cx="818702" cy="587203"/>
          </a:xfrm>
          <a:prstGeom prst="rect">
            <a:avLst/>
          </a:prstGeom>
        </p:spPr>
      </p:pic>
      <p:pic>
        <p:nvPicPr>
          <p:cNvPr id="28" name="Picture 27"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r="49811" b="77698"/>
          <a:stretch/>
        </p:blipFill>
        <p:spPr>
          <a:xfrm>
            <a:off x="6593721" y="883761"/>
            <a:ext cx="812848" cy="529682"/>
          </a:xfrm>
          <a:prstGeom prst="rect">
            <a:avLst/>
          </a:prstGeom>
        </p:spPr>
      </p:pic>
      <p:pic>
        <p:nvPicPr>
          <p:cNvPr id="29" name="Picture 28"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21405" r="49811" b="53872"/>
          <a:stretch/>
        </p:blipFill>
        <p:spPr>
          <a:xfrm>
            <a:off x="2951820" y="4194085"/>
            <a:ext cx="812847" cy="587204"/>
          </a:xfrm>
          <a:prstGeom prst="rect">
            <a:avLst/>
          </a:prstGeom>
        </p:spPr>
      </p:pic>
      <p:sp>
        <p:nvSpPr>
          <p:cNvPr id="12" name="TextBox 11"/>
          <p:cNvSpPr txBox="1"/>
          <p:nvPr/>
        </p:nvSpPr>
        <p:spPr>
          <a:xfrm>
            <a:off x="3032136" y="6169384"/>
            <a:ext cx="2990292" cy="253916"/>
          </a:xfrm>
          <a:prstGeom prst="rect">
            <a:avLst/>
          </a:prstGeom>
          <a:noFill/>
        </p:spPr>
        <p:txBody>
          <a:bodyPr wrap="square" rtlCol="0">
            <a:spAutoFit/>
          </a:bodyPr>
          <a:lstStyle/>
          <a:p>
            <a:r>
              <a:rPr lang="en-GB" sz="1050" dirty="0" smtClean="0">
                <a:solidFill>
                  <a:srgbClr val="0070C0"/>
                </a:solidFill>
                <a:latin typeface="Bradley Hand ITC" pitchFamily="66" charset="0"/>
              </a:rPr>
              <a:t>We lk5x 2 5x x4 x234x</a:t>
            </a:r>
            <a:r>
              <a:rPr lang="en-GB" sz="1050" dirty="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eklrjrhe</a:t>
            </a:r>
            <a:r>
              <a:rPr lang="en-GB" sz="1050" dirty="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jer</a:t>
            </a:r>
            <a:r>
              <a:rPr lang="en-GB" sz="1050" dirty="0">
                <a:solidFill>
                  <a:schemeClr val="accent5">
                    <a:lumMod val="50000"/>
                  </a:schemeClr>
                </a:solidFill>
                <a:latin typeface="Bradley Hand ITC" pitchFamily="66" charset="0"/>
              </a:rPr>
              <a:t> r  </a:t>
            </a:r>
            <a:r>
              <a:rPr lang="en-GB" sz="1050" dirty="0" err="1" smtClean="0">
                <a:solidFill>
                  <a:schemeClr val="accent5">
                    <a:lumMod val="50000"/>
                  </a:schemeClr>
                </a:solidFill>
                <a:latin typeface="Bradley Hand ITC" pitchFamily="66" charset="0"/>
              </a:rPr>
              <a:t>wl</a:t>
            </a:r>
            <a:r>
              <a:rPr lang="en-GB" sz="1050" dirty="0" smtClean="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rlwkjle</a:t>
            </a:r>
            <a:r>
              <a:rPr lang="en-GB" sz="1050" dirty="0">
                <a:solidFill>
                  <a:schemeClr val="accent5">
                    <a:lumMod val="50000"/>
                  </a:schemeClr>
                </a:solidFill>
                <a:latin typeface="Bradley Hand ITC" pitchFamily="66" charset="0"/>
              </a:rPr>
              <a:t> </a:t>
            </a:r>
            <a:r>
              <a:rPr lang="en-GB" sz="1050" dirty="0" smtClean="0">
                <a:solidFill>
                  <a:schemeClr val="accent5">
                    <a:lumMod val="50000"/>
                  </a:schemeClr>
                </a:solidFill>
                <a:latin typeface="Bradley Hand ITC" pitchFamily="66" charset="0"/>
              </a:rPr>
              <a:t>w</a:t>
            </a:r>
            <a:endParaRPr lang="en-GB" sz="1050" dirty="0">
              <a:solidFill>
                <a:srgbClr val="0070C0"/>
              </a:solidFill>
              <a:latin typeface="Bradley Hand ITC" pitchFamily="66" charset="0"/>
            </a:endParaRPr>
          </a:p>
        </p:txBody>
      </p:sp>
      <p:sp>
        <p:nvSpPr>
          <p:cNvPr id="30" name="TextBox 29"/>
          <p:cNvSpPr txBox="1"/>
          <p:nvPr/>
        </p:nvSpPr>
        <p:spPr>
          <a:xfrm>
            <a:off x="3016371" y="4845155"/>
            <a:ext cx="1304871" cy="900246"/>
          </a:xfrm>
          <a:prstGeom prst="rect">
            <a:avLst/>
          </a:prstGeom>
          <a:noFill/>
        </p:spPr>
        <p:txBody>
          <a:bodyPr wrap="square" rtlCol="0">
            <a:spAutoFit/>
          </a:bodyPr>
          <a:lstStyle/>
          <a:p>
            <a:r>
              <a:rPr lang="en-GB" sz="1050" dirty="0" smtClean="0">
                <a:solidFill>
                  <a:schemeClr val="accent5">
                    <a:lumMod val="75000"/>
                  </a:schemeClr>
                </a:solidFill>
                <a:latin typeface="Bradley Hand ITC" pitchFamily="66" charset="0"/>
              </a:rPr>
              <a:t>We </a:t>
            </a:r>
            <a:r>
              <a:rPr lang="en-GB" sz="1050" dirty="0" err="1" smtClean="0">
                <a:solidFill>
                  <a:schemeClr val="accent5">
                    <a:lumMod val="75000"/>
                  </a:schemeClr>
                </a:solidFill>
                <a:latin typeface="Bradley Hand ITC" pitchFamily="66" charset="0"/>
              </a:rPr>
              <a:t>lkhw</a:t>
            </a:r>
            <a:r>
              <a:rPr lang="en-GB" sz="1050" dirty="0" smtClean="0">
                <a:solidFill>
                  <a:schemeClr val="accent5">
                    <a:lumMod val="75000"/>
                  </a:schemeClr>
                </a:solidFill>
                <a:latin typeface="Bradley Hand ITC" pitchFamily="66" charset="0"/>
              </a:rPr>
              <a:t> </a:t>
            </a:r>
            <a:r>
              <a:rPr lang="en-GB" sz="1050" dirty="0" err="1" smtClean="0">
                <a:solidFill>
                  <a:schemeClr val="accent5">
                    <a:lumMod val="75000"/>
                  </a:schemeClr>
                </a:solidFill>
                <a:latin typeface="Bradley Hand ITC" pitchFamily="66" charset="0"/>
              </a:rPr>
              <a:t>welkr</a:t>
            </a:r>
            <a:r>
              <a:rPr lang="en-GB" sz="1050" dirty="0" smtClean="0">
                <a:solidFill>
                  <a:schemeClr val="accent5">
                    <a:lumMod val="75000"/>
                  </a:schemeClr>
                </a:solidFill>
                <a:latin typeface="Bradley Hand ITC" pitchFamily="66" charset="0"/>
              </a:rPr>
              <a:t> k 34 52 xx4x5234532 </a:t>
            </a:r>
            <a:r>
              <a:rPr lang="en-GB" sz="1050" dirty="0" err="1" smtClean="0">
                <a:solidFill>
                  <a:schemeClr val="accent5">
                    <a:lumMod val="50000"/>
                  </a:schemeClr>
                </a:solidFill>
                <a:latin typeface="Bradley Hand ITC" pitchFamily="66" charset="0"/>
              </a:rPr>
              <a:t>krlkw</a:t>
            </a:r>
            <a:r>
              <a:rPr lang="en-GB" sz="1050" dirty="0" smtClean="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jelkjw</a:t>
            </a:r>
            <a:r>
              <a:rPr lang="en-GB" sz="1050" dirty="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wl</a:t>
            </a:r>
            <a:r>
              <a:rPr lang="en-GB" sz="1050" dirty="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rlwkjle</a:t>
            </a:r>
            <a:r>
              <a:rPr lang="en-GB" sz="1050" dirty="0">
                <a:solidFill>
                  <a:schemeClr val="accent5">
                    <a:lumMod val="50000"/>
                  </a:schemeClr>
                </a:solidFill>
                <a:latin typeface="Bradley Hand ITC" pitchFamily="66" charset="0"/>
              </a:rPr>
              <a:t> w r </a:t>
            </a:r>
            <a:endParaRPr lang="en-GB" sz="1050" dirty="0">
              <a:solidFill>
                <a:schemeClr val="accent5">
                  <a:lumMod val="75000"/>
                </a:schemeClr>
              </a:solidFill>
              <a:latin typeface="Bradley Hand ITC" pitchFamily="66" charset="0"/>
            </a:endParaRPr>
          </a:p>
        </p:txBody>
      </p:sp>
      <p:sp>
        <p:nvSpPr>
          <p:cNvPr id="31" name="TextBox 30"/>
          <p:cNvSpPr txBox="1"/>
          <p:nvPr/>
        </p:nvSpPr>
        <p:spPr>
          <a:xfrm>
            <a:off x="4005161" y="4785975"/>
            <a:ext cx="1067160" cy="577081"/>
          </a:xfrm>
          <a:prstGeom prst="rect">
            <a:avLst/>
          </a:prstGeom>
          <a:noFill/>
        </p:spPr>
        <p:txBody>
          <a:bodyPr wrap="square" rtlCol="0">
            <a:spAutoFit/>
          </a:bodyPr>
          <a:lstStyle/>
          <a:p>
            <a:r>
              <a:rPr lang="en-GB" sz="1050" dirty="0" smtClean="0">
                <a:solidFill>
                  <a:schemeClr val="bg2">
                    <a:lumMod val="50000"/>
                  </a:schemeClr>
                </a:solidFill>
                <a:latin typeface="Bradley Hand ITC" pitchFamily="66" charset="0"/>
              </a:rPr>
              <a:t>We </a:t>
            </a:r>
            <a:r>
              <a:rPr lang="en-GB" sz="1050" dirty="0" err="1" smtClean="0">
                <a:solidFill>
                  <a:schemeClr val="bg2">
                    <a:lumMod val="50000"/>
                  </a:schemeClr>
                </a:solidFill>
                <a:latin typeface="Bradley Hand ITC" pitchFamily="66" charset="0"/>
              </a:rPr>
              <a:t>lkhw</a:t>
            </a:r>
            <a:r>
              <a:rPr lang="en-GB" sz="1050" dirty="0" smtClean="0">
                <a:solidFill>
                  <a:schemeClr val="bg2">
                    <a:lumMod val="50000"/>
                  </a:schemeClr>
                </a:solidFill>
                <a:latin typeface="Bradley Hand ITC" pitchFamily="66" charset="0"/>
              </a:rPr>
              <a:t> </a:t>
            </a:r>
            <a:r>
              <a:rPr lang="en-GB" sz="1050" dirty="0" err="1" smtClean="0">
                <a:solidFill>
                  <a:schemeClr val="bg2">
                    <a:lumMod val="50000"/>
                  </a:schemeClr>
                </a:solidFill>
                <a:latin typeface="Bradley Hand ITC" pitchFamily="66" charset="0"/>
              </a:rPr>
              <a:t>welkr</a:t>
            </a:r>
            <a:r>
              <a:rPr lang="en-GB" sz="1050" dirty="0" smtClean="0">
                <a:solidFill>
                  <a:schemeClr val="bg2">
                    <a:lumMod val="50000"/>
                  </a:schemeClr>
                </a:solidFill>
                <a:latin typeface="Bradley Hand ITC" pitchFamily="66" charset="0"/>
              </a:rPr>
              <a:t> k </a:t>
            </a:r>
            <a:r>
              <a:rPr lang="en-GB" sz="1050" dirty="0" err="1" smtClean="0">
                <a:solidFill>
                  <a:schemeClr val="bg2">
                    <a:lumMod val="50000"/>
                  </a:schemeClr>
                </a:solidFill>
                <a:latin typeface="Bradley Hand ITC" pitchFamily="66" charset="0"/>
              </a:rPr>
              <a:t>wl</a:t>
            </a:r>
            <a:r>
              <a:rPr lang="en-GB" sz="1050" dirty="0" smtClean="0">
                <a:solidFill>
                  <a:schemeClr val="bg2">
                    <a:lumMod val="50000"/>
                  </a:schemeClr>
                </a:solidFill>
                <a:latin typeface="Bradley Hand ITC" pitchFamily="66" charset="0"/>
              </a:rPr>
              <a:t> </a:t>
            </a:r>
            <a:r>
              <a:rPr lang="en-GB" sz="1050" dirty="0" err="1" smtClean="0">
                <a:solidFill>
                  <a:schemeClr val="bg2">
                    <a:lumMod val="50000"/>
                  </a:schemeClr>
                </a:solidFill>
                <a:latin typeface="Bradley Hand ITC" pitchFamily="66" charset="0"/>
              </a:rPr>
              <a:t>rlwkjle</a:t>
            </a:r>
            <a:r>
              <a:rPr lang="en-GB" sz="1050" dirty="0" smtClean="0">
                <a:solidFill>
                  <a:schemeClr val="bg2">
                    <a:lumMod val="50000"/>
                  </a:schemeClr>
                </a:solidFill>
                <a:latin typeface="Bradley Hand ITC" pitchFamily="66" charset="0"/>
              </a:rPr>
              <a:t> w r 2 5x x4 x234x</a:t>
            </a:r>
            <a:endParaRPr lang="en-GB" sz="1050" dirty="0">
              <a:solidFill>
                <a:schemeClr val="bg2">
                  <a:lumMod val="50000"/>
                </a:schemeClr>
              </a:solidFill>
              <a:latin typeface="Bradley Hand ITC" pitchFamily="66" charset="0"/>
            </a:endParaRPr>
          </a:p>
        </p:txBody>
      </p:sp>
      <p:sp>
        <p:nvSpPr>
          <p:cNvPr id="32" name="TextBox 31"/>
          <p:cNvSpPr txBox="1"/>
          <p:nvPr/>
        </p:nvSpPr>
        <p:spPr>
          <a:xfrm>
            <a:off x="4954533" y="4785975"/>
            <a:ext cx="1144648" cy="900246"/>
          </a:xfrm>
          <a:prstGeom prst="rect">
            <a:avLst/>
          </a:prstGeom>
          <a:noFill/>
        </p:spPr>
        <p:txBody>
          <a:bodyPr wrap="square" rtlCol="0">
            <a:spAutoFit/>
          </a:bodyPr>
          <a:lstStyle/>
          <a:p>
            <a:r>
              <a:rPr lang="en-GB" sz="1050" dirty="0" smtClean="0">
                <a:solidFill>
                  <a:schemeClr val="bg2">
                    <a:lumMod val="25000"/>
                  </a:schemeClr>
                </a:solidFill>
                <a:latin typeface="Bradley Hand ITC" pitchFamily="66" charset="0"/>
              </a:rPr>
              <a:t>We </a:t>
            </a:r>
            <a:r>
              <a:rPr lang="en-GB" sz="1050" dirty="0" err="1" smtClean="0">
                <a:solidFill>
                  <a:schemeClr val="bg2">
                    <a:lumMod val="25000"/>
                  </a:schemeClr>
                </a:solidFill>
                <a:latin typeface="Bradley Hand ITC" pitchFamily="66" charset="0"/>
              </a:rPr>
              <a:t>lkhw</a:t>
            </a:r>
            <a:r>
              <a:rPr lang="en-GB" sz="1050" dirty="0" smtClean="0">
                <a:solidFill>
                  <a:schemeClr val="bg2">
                    <a:lumMod val="25000"/>
                  </a:schemeClr>
                </a:solidFill>
                <a:latin typeface="Bradley Hand ITC" pitchFamily="66" charset="0"/>
              </a:rPr>
              <a:t> </a:t>
            </a:r>
            <a:r>
              <a:rPr lang="en-GB" sz="1050" dirty="0" err="1" smtClean="0">
                <a:solidFill>
                  <a:schemeClr val="bg2">
                    <a:lumMod val="25000"/>
                  </a:schemeClr>
                </a:solidFill>
                <a:latin typeface="Bradley Hand ITC" pitchFamily="66" charset="0"/>
              </a:rPr>
              <a:t>welkr</a:t>
            </a:r>
            <a:r>
              <a:rPr lang="en-GB" sz="1050" dirty="0" smtClean="0">
                <a:solidFill>
                  <a:schemeClr val="bg2">
                    <a:lumMod val="25000"/>
                  </a:schemeClr>
                </a:solidFill>
                <a:latin typeface="Bradley Hand ITC" pitchFamily="66" charset="0"/>
              </a:rPr>
              <a:t> k we </a:t>
            </a:r>
            <a:r>
              <a:rPr lang="en-GB" sz="1050" dirty="0" err="1" smtClean="0">
                <a:solidFill>
                  <a:schemeClr val="bg2">
                    <a:lumMod val="25000"/>
                  </a:schemeClr>
                </a:solidFill>
                <a:latin typeface="Bradley Hand ITC" pitchFamily="66" charset="0"/>
              </a:rPr>
              <a:t>krlkw</a:t>
            </a:r>
            <a:r>
              <a:rPr lang="en-GB" sz="1050" dirty="0" smtClean="0">
                <a:solidFill>
                  <a:schemeClr val="bg2">
                    <a:lumMod val="25000"/>
                  </a:schemeClr>
                </a:solidFill>
                <a:latin typeface="Bradley Hand ITC" pitchFamily="66" charset="0"/>
              </a:rPr>
              <a:t> </a:t>
            </a:r>
            <a:r>
              <a:rPr lang="en-GB" sz="1050" dirty="0" err="1" smtClean="0">
                <a:solidFill>
                  <a:schemeClr val="bg2">
                    <a:lumMod val="25000"/>
                  </a:schemeClr>
                </a:solidFill>
                <a:latin typeface="Bradley Hand ITC" pitchFamily="66" charset="0"/>
              </a:rPr>
              <a:t>jelkjw</a:t>
            </a:r>
            <a:r>
              <a:rPr lang="en-GB" sz="1050" dirty="0" smtClean="0">
                <a:solidFill>
                  <a:schemeClr val="bg2">
                    <a:lumMod val="25000"/>
                  </a:schemeClr>
                </a:solidFill>
                <a:latin typeface="Bradley Hand ITC" pitchFamily="66" charset="0"/>
              </a:rPr>
              <a:t> </a:t>
            </a:r>
            <a:r>
              <a:rPr lang="en-GB" sz="1050" dirty="0" err="1" smtClean="0">
                <a:solidFill>
                  <a:schemeClr val="bg2">
                    <a:lumMod val="25000"/>
                  </a:schemeClr>
                </a:solidFill>
                <a:latin typeface="Bradley Hand ITC" pitchFamily="66" charset="0"/>
              </a:rPr>
              <a:t>wl</a:t>
            </a:r>
            <a:r>
              <a:rPr lang="en-GB" sz="1050" dirty="0" smtClean="0">
                <a:solidFill>
                  <a:schemeClr val="bg2">
                    <a:lumMod val="25000"/>
                  </a:schemeClr>
                </a:solidFill>
                <a:latin typeface="Bradley Hand ITC" pitchFamily="66" charset="0"/>
              </a:rPr>
              <a:t> 432xx5 4x x2 5x 2 5x x4 x234x</a:t>
            </a:r>
            <a:endParaRPr lang="en-GB" sz="1050" dirty="0">
              <a:solidFill>
                <a:schemeClr val="bg2">
                  <a:lumMod val="25000"/>
                </a:schemeClr>
              </a:solidFill>
              <a:latin typeface="Bradley Hand ITC" pitchFamily="66" charset="0"/>
            </a:endParaRPr>
          </a:p>
        </p:txBody>
      </p:sp>
      <p:sp>
        <p:nvSpPr>
          <p:cNvPr id="33" name="TextBox 32"/>
          <p:cNvSpPr txBox="1"/>
          <p:nvPr/>
        </p:nvSpPr>
        <p:spPr>
          <a:xfrm>
            <a:off x="3032136" y="5776933"/>
            <a:ext cx="2851849" cy="415498"/>
          </a:xfrm>
          <a:prstGeom prst="rect">
            <a:avLst/>
          </a:prstGeom>
          <a:noFill/>
        </p:spPr>
        <p:txBody>
          <a:bodyPr wrap="square" rtlCol="0">
            <a:spAutoFit/>
          </a:bodyPr>
          <a:lstStyle/>
          <a:p>
            <a:r>
              <a:rPr lang="en-GB" sz="1050" dirty="0" smtClean="0">
                <a:solidFill>
                  <a:schemeClr val="accent5">
                    <a:lumMod val="50000"/>
                  </a:schemeClr>
                </a:solidFill>
                <a:latin typeface="Bradley Hand ITC" pitchFamily="66" charset="0"/>
              </a:rPr>
              <a:t>We </a:t>
            </a:r>
            <a:r>
              <a:rPr lang="en-GB" sz="1050" dirty="0" err="1" smtClean="0">
                <a:solidFill>
                  <a:schemeClr val="accent5">
                    <a:lumMod val="50000"/>
                  </a:schemeClr>
                </a:solidFill>
                <a:latin typeface="Bradley Hand ITC" pitchFamily="66" charset="0"/>
              </a:rPr>
              <a:t>lkhw</a:t>
            </a:r>
            <a:r>
              <a:rPr lang="en-GB" sz="1050" dirty="0" smtClean="0">
                <a:solidFill>
                  <a:schemeClr val="accent5">
                    <a:lumMod val="50000"/>
                  </a:schemeClr>
                </a:solidFill>
                <a:latin typeface="Bradley Hand ITC" pitchFamily="66" charset="0"/>
              </a:rPr>
              <a:t> </a:t>
            </a:r>
            <a:r>
              <a:rPr lang="en-GB" sz="1050" dirty="0" err="1" smtClean="0">
                <a:solidFill>
                  <a:schemeClr val="accent5">
                    <a:lumMod val="50000"/>
                  </a:schemeClr>
                </a:solidFill>
                <a:latin typeface="Bradley Hand ITC" pitchFamily="66" charset="0"/>
              </a:rPr>
              <a:t>welkr</a:t>
            </a:r>
            <a:r>
              <a:rPr lang="en-GB" sz="1050" dirty="0" smtClean="0">
                <a:solidFill>
                  <a:schemeClr val="accent5">
                    <a:lumMod val="50000"/>
                  </a:schemeClr>
                </a:solidFill>
                <a:latin typeface="Bradley Hand ITC" pitchFamily="66" charset="0"/>
              </a:rPr>
              <a:t> k 52343 xxx3x x233x42 4435 4x x2 5x 2 5x x4 x234x</a:t>
            </a:r>
            <a:endParaRPr lang="en-GB" sz="1050" dirty="0">
              <a:solidFill>
                <a:schemeClr val="accent5">
                  <a:lumMod val="50000"/>
                </a:schemeClr>
              </a:solidFill>
              <a:latin typeface="Bradley Hand ITC" pitchFamily="66" charset="0"/>
            </a:endParaRPr>
          </a:p>
        </p:txBody>
      </p:sp>
    </p:spTree>
    <p:extLst>
      <p:ext uri="{BB962C8B-B14F-4D97-AF65-F5344CB8AC3E}">
        <p14:creationId xmlns:p14="http://schemas.microsoft.com/office/powerpoint/2010/main" val="342374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200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childTnLst>
                          </p:cTn>
                        </p:par>
                        <p:par>
                          <p:cTn id="11" fill="hold">
                            <p:stCondLst>
                              <p:cond delay="3000"/>
                            </p:stCondLst>
                            <p:childTnLst>
                              <p:par>
                                <p:cTn id="12" presetID="1" presetClass="entr" presetSubtype="0" fill="hold" nodeType="afterEffect">
                                  <p:stCondLst>
                                    <p:cond delay="1000"/>
                                  </p:stCondLst>
                                  <p:childTnLst>
                                    <p:set>
                                      <p:cBhvr>
                                        <p:cTn id="13" dur="1" fill="hold">
                                          <p:stCondLst>
                                            <p:cond delay="0"/>
                                          </p:stCondLst>
                                        </p:cTn>
                                        <p:tgtEl>
                                          <p:spTgt spid="29"/>
                                        </p:tgtEl>
                                        <p:attrNameLst>
                                          <p:attrName>style.visibility</p:attrName>
                                        </p:attrNameLst>
                                      </p:cBhvr>
                                      <p:to>
                                        <p:strVal val="visible"/>
                                      </p:to>
                                    </p:set>
                                  </p:childTnLst>
                                </p:cTn>
                              </p:par>
                            </p:childTnLst>
                          </p:cTn>
                        </p:par>
                        <p:par>
                          <p:cTn id="14" fill="hold">
                            <p:stCondLst>
                              <p:cond delay="4000"/>
                            </p:stCondLst>
                            <p:childTnLst>
                              <p:par>
                                <p:cTn id="15" presetID="1" presetClass="entr" presetSubtype="0" fill="hold" grpId="0" nodeType="afterEffect">
                                  <p:stCondLst>
                                    <p:cond delay="500"/>
                                  </p:stCondLst>
                                  <p:childTnLst>
                                    <p:set>
                                      <p:cBhvr>
                                        <p:cTn id="16" dur="1" fill="hold">
                                          <p:stCondLst>
                                            <p:cond delay="0"/>
                                          </p:stCondLst>
                                        </p:cTn>
                                        <p:tgtEl>
                                          <p:spTgt spid="10"/>
                                        </p:tgtEl>
                                        <p:attrNameLst>
                                          <p:attrName>style.visibility</p:attrName>
                                        </p:attrNameLst>
                                      </p:cBhvr>
                                      <p:to>
                                        <p:strVal val="visible"/>
                                      </p:to>
                                    </p:set>
                                  </p:childTnLst>
                                </p:cTn>
                              </p:par>
                            </p:childTnLst>
                          </p:cTn>
                        </p:par>
                        <p:par>
                          <p:cTn id="17" fill="hold">
                            <p:stCondLst>
                              <p:cond delay="4500"/>
                            </p:stCondLst>
                            <p:childTnLst>
                              <p:par>
                                <p:cTn id="18" presetID="10" presetClass="entr" presetSubtype="0" fill="hold" grpId="0" nodeType="afterEffect">
                                  <p:stCondLst>
                                    <p:cond delay="500"/>
                                  </p:stCondLst>
                                  <p:childTnLst>
                                    <p:set>
                                      <p:cBhvr>
                                        <p:cTn id="19" dur="1" fill="hold">
                                          <p:stCondLst>
                                            <p:cond delay="0"/>
                                          </p:stCondLst>
                                        </p:cTn>
                                        <p:tgtEl>
                                          <p:spTgt spid="30"/>
                                        </p:tgtEl>
                                        <p:attrNameLst>
                                          <p:attrName>style.visibility</p:attrName>
                                        </p:attrNameLst>
                                      </p:cBhvr>
                                      <p:to>
                                        <p:strVal val="visible"/>
                                      </p:to>
                                    </p:set>
                                    <p:animEffect transition="in" filter="fade">
                                      <p:cBhvr>
                                        <p:cTn id="20" dur="2000"/>
                                        <p:tgtEl>
                                          <p:spTgt spid="30"/>
                                        </p:tgtEl>
                                      </p:cBhvr>
                                    </p:animEffect>
                                  </p:childTnLst>
                                </p:cTn>
                              </p:par>
                            </p:childTnLst>
                          </p:cTn>
                        </p:par>
                        <p:par>
                          <p:cTn id="21" fill="hold">
                            <p:stCondLst>
                              <p:cond delay="7000"/>
                            </p:stCondLst>
                            <p:childTnLst>
                              <p:par>
                                <p:cTn id="22" presetID="10" presetClass="entr" presetSubtype="0" fill="hold" grpId="0" nodeType="afterEffect">
                                  <p:stCondLst>
                                    <p:cond delay="10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2000"/>
                                        <p:tgtEl>
                                          <p:spTgt spid="31"/>
                                        </p:tgtEl>
                                      </p:cBhvr>
                                    </p:animEffect>
                                  </p:childTnLst>
                                </p:cTn>
                              </p:par>
                            </p:childTnLst>
                          </p:cTn>
                        </p:par>
                        <p:par>
                          <p:cTn id="25" fill="hold">
                            <p:stCondLst>
                              <p:cond delay="9100"/>
                            </p:stCondLst>
                            <p:childTnLst>
                              <p:par>
                                <p:cTn id="26" presetID="10" presetClass="entr" presetSubtype="0" fill="hold" grpId="0" nodeType="afterEffect">
                                  <p:stCondLst>
                                    <p:cond delay="10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2000"/>
                                        <p:tgtEl>
                                          <p:spTgt spid="32"/>
                                        </p:tgtEl>
                                      </p:cBhvr>
                                    </p:animEffect>
                                  </p:childTnLst>
                                </p:cTn>
                              </p:par>
                            </p:childTnLst>
                          </p:cTn>
                        </p:par>
                        <p:par>
                          <p:cTn id="29" fill="hold">
                            <p:stCondLst>
                              <p:cond delay="11200"/>
                            </p:stCondLst>
                            <p:childTnLst>
                              <p:par>
                                <p:cTn id="30" presetID="10" presetClass="entr" presetSubtype="0" fill="hold" grpId="0" nodeType="afterEffect">
                                  <p:stCondLst>
                                    <p:cond delay="10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2000"/>
                                        <p:tgtEl>
                                          <p:spTgt spid="33"/>
                                        </p:tgtEl>
                                      </p:cBhvr>
                                    </p:animEffect>
                                  </p:childTnLst>
                                </p:cTn>
                              </p:par>
                            </p:childTnLst>
                          </p:cTn>
                        </p:par>
                        <p:par>
                          <p:cTn id="33" fill="hold">
                            <p:stCondLst>
                              <p:cond delay="13300"/>
                            </p:stCondLst>
                            <p:childTnLst>
                              <p:par>
                                <p:cTn id="34" presetID="10" presetClass="entr" presetSubtype="0" fill="hold" grpId="0" nodeType="afterEffect">
                                  <p:stCondLst>
                                    <p:cond delay="10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2000"/>
                                        <p:tgtEl>
                                          <p:spTgt spid="12"/>
                                        </p:tgtEl>
                                      </p:cBhvr>
                                    </p:animEffect>
                                  </p:childTnLst>
                                </p:cTn>
                              </p:par>
                            </p:childTnLst>
                          </p:cTn>
                        </p:par>
                        <p:par>
                          <p:cTn id="37" fill="hold">
                            <p:stCondLst>
                              <p:cond delay="15400"/>
                            </p:stCondLst>
                            <p:childTnLst>
                              <p:par>
                                <p:cTn id="38" presetID="1" presetClass="entr" presetSubtype="0" fill="hold" grpId="0" nodeType="afterEffect">
                                  <p:stCondLst>
                                    <p:cond delay="1000"/>
                                  </p:stCondLst>
                                  <p:childTnLst>
                                    <p:set>
                                      <p:cBhvr>
                                        <p:cTn id="39"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4" grpId="0"/>
      <p:bldP spid="10" grpId="0"/>
      <p:bldP spid="18" grpId="0"/>
      <p:bldP spid="12" grpId="0"/>
      <p:bldP spid="30" grpId="0"/>
      <p:bldP spid="31" grpId="0"/>
      <p:bldP spid="32" grpId="0"/>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199978" y="68763"/>
            <a:ext cx="935834" cy="646331"/>
          </a:xfrm>
          <a:prstGeom prst="rect">
            <a:avLst/>
          </a:prstGeom>
          <a:noFill/>
        </p:spPr>
        <p:txBody>
          <a:bodyPr wrap="none" rtlCol="0">
            <a:spAutoFit/>
          </a:bodyPr>
          <a:lstStyle/>
          <a:p>
            <a:r>
              <a:rPr lang="en-GB" sz="3600" dirty="0" smtClean="0"/>
              <a:t>Tips</a:t>
            </a:r>
            <a:endParaRPr lang="en-GB" sz="3600" dirty="0"/>
          </a:p>
        </p:txBody>
      </p:sp>
      <p:sp>
        <p:nvSpPr>
          <p:cNvPr id="20" name="TextBox 19"/>
          <p:cNvSpPr txBox="1"/>
          <p:nvPr/>
        </p:nvSpPr>
        <p:spPr>
          <a:xfrm>
            <a:off x="460061" y="2485774"/>
            <a:ext cx="8901091" cy="461665"/>
          </a:xfrm>
          <a:prstGeom prst="rect">
            <a:avLst/>
          </a:prstGeom>
          <a:noFill/>
        </p:spPr>
        <p:txBody>
          <a:bodyPr wrap="none" rtlCol="0">
            <a:spAutoFit/>
          </a:bodyPr>
          <a:lstStyle/>
          <a:p>
            <a:r>
              <a:rPr lang="en-GB" sz="2400" dirty="0" smtClean="0"/>
              <a:t>The Cards tend to start easier, and get a little harder (Card A easiest?).</a:t>
            </a:r>
            <a:endParaRPr lang="en-GB" sz="2400" baseline="30000" dirty="0"/>
          </a:p>
        </p:txBody>
      </p:sp>
      <p:sp>
        <p:nvSpPr>
          <p:cNvPr id="24" name="TextBox 23"/>
          <p:cNvSpPr txBox="1"/>
          <p:nvPr/>
        </p:nvSpPr>
        <p:spPr>
          <a:xfrm>
            <a:off x="460061" y="3017517"/>
            <a:ext cx="8365657" cy="461665"/>
          </a:xfrm>
          <a:prstGeom prst="rect">
            <a:avLst/>
          </a:prstGeom>
          <a:noFill/>
        </p:spPr>
        <p:txBody>
          <a:bodyPr wrap="square" rtlCol="0">
            <a:spAutoFit/>
          </a:bodyPr>
          <a:lstStyle/>
          <a:p>
            <a:r>
              <a:rPr lang="en-GB" sz="2400" dirty="0" smtClean="0"/>
              <a:t>If you really get stuck, I can give you a ‘Hint’ card.	</a:t>
            </a:r>
            <a:endParaRPr lang="en-GB" sz="2400" baseline="30000" dirty="0"/>
          </a:p>
        </p:txBody>
      </p:sp>
      <p:pic>
        <p:nvPicPr>
          <p:cNvPr id="19" name="Picture 18"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45245" r="50000" b="26141"/>
          <a:stretch/>
        </p:blipFill>
        <p:spPr>
          <a:xfrm>
            <a:off x="3276569" y="897542"/>
            <a:ext cx="809789" cy="679618"/>
          </a:xfrm>
          <a:prstGeom prst="rect">
            <a:avLst/>
          </a:prstGeom>
        </p:spPr>
      </p:pic>
      <p:pic>
        <p:nvPicPr>
          <p:cNvPr id="21" name="Picture 20"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21405" r="49811" b="53872"/>
          <a:stretch/>
        </p:blipFill>
        <p:spPr>
          <a:xfrm>
            <a:off x="4954533" y="940121"/>
            <a:ext cx="812847" cy="587204"/>
          </a:xfrm>
          <a:prstGeom prst="rect">
            <a:avLst/>
          </a:prstGeom>
        </p:spPr>
      </p:pic>
      <p:pic>
        <p:nvPicPr>
          <p:cNvPr id="22" name="Picture 21"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9584" t="45245" b="26141"/>
          <a:stretch/>
        </p:blipFill>
        <p:spPr>
          <a:xfrm>
            <a:off x="3791716" y="1828992"/>
            <a:ext cx="816525" cy="679617"/>
          </a:xfrm>
          <a:prstGeom prst="rect">
            <a:avLst/>
          </a:prstGeom>
        </p:spPr>
      </p:pic>
      <p:pic>
        <p:nvPicPr>
          <p:cNvPr id="23" name="Picture 22"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9156" t="72917"/>
          <a:stretch/>
        </p:blipFill>
        <p:spPr>
          <a:xfrm>
            <a:off x="2109435" y="1762220"/>
            <a:ext cx="823454" cy="643258"/>
          </a:xfrm>
          <a:prstGeom prst="rect">
            <a:avLst/>
          </a:prstGeom>
        </p:spPr>
      </p:pic>
      <p:pic>
        <p:nvPicPr>
          <p:cNvPr id="25" name="Picture 24"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72917" r="50000"/>
          <a:stretch/>
        </p:blipFill>
        <p:spPr>
          <a:xfrm>
            <a:off x="1506348" y="824526"/>
            <a:ext cx="809787" cy="643259"/>
          </a:xfrm>
          <a:prstGeom prst="rect">
            <a:avLst/>
          </a:prstGeom>
        </p:spPr>
      </p:pic>
      <p:pic>
        <p:nvPicPr>
          <p:cNvPr id="26" name="Picture 25"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9450" b="77698"/>
          <a:stretch/>
        </p:blipFill>
        <p:spPr>
          <a:xfrm>
            <a:off x="6483360" y="1828991"/>
            <a:ext cx="818704" cy="529682"/>
          </a:xfrm>
          <a:prstGeom prst="rect">
            <a:avLst/>
          </a:prstGeom>
        </p:spPr>
      </p:pic>
      <p:pic>
        <p:nvPicPr>
          <p:cNvPr id="27" name="Picture 26"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9450" t="21405" b="53872"/>
          <a:stretch/>
        </p:blipFill>
        <p:spPr>
          <a:xfrm>
            <a:off x="5233048" y="1828991"/>
            <a:ext cx="818702" cy="587203"/>
          </a:xfrm>
          <a:prstGeom prst="rect">
            <a:avLst/>
          </a:prstGeom>
        </p:spPr>
      </p:pic>
      <p:pic>
        <p:nvPicPr>
          <p:cNvPr id="28" name="Picture 27"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r="49811" b="77698"/>
          <a:stretch/>
        </p:blipFill>
        <p:spPr>
          <a:xfrm>
            <a:off x="6593721" y="883761"/>
            <a:ext cx="812848" cy="529682"/>
          </a:xfrm>
          <a:prstGeom prst="rect">
            <a:avLst/>
          </a:prstGeom>
        </p:spPr>
      </p:pic>
      <p:sp>
        <p:nvSpPr>
          <p:cNvPr id="34" name="TextBox 33"/>
          <p:cNvSpPr txBox="1"/>
          <p:nvPr/>
        </p:nvSpPr>
        <p:spPr>
          <a:xfrm>
            <a:off x="425412" y="3477032"/>
            <a:ext cx="8365657" cy="1200329"/>
          </a:xfrm>
          <a:prstGeom prst="rect">
            <a:avLst/>
          </a:prstGeom>
          <a:noFill/>
        </p:spPr>
        <p:txBody>
          <a:bodyPr wrap="square" rtlCol="0">
            <a:spAutoFit/>
          </a:bodyPr>
          <a:lstStyle/>
          <a:p>
            <a:r>
              <a:rPr lang="en-GB" sz="2400" dirty="0" smtClean="0"/>
              <a:t>What I’m looking for is for you to follow the 4 steps very carefully.</a:t>
            </a:r>
          </a:p>
          <a:p>
            <a:r>
              <a:rPr lang="en-GB" sz="2400" dirty="0" smtClean="0"/>
              <a:t>I do not need it to be extremely neat – just clear enough so that everyone can read it all.</a:t>
            </a:r>
            <a:endParaRPr lang="en-GB" sz="2400" baseline="30000" dirty="0"/>
          </a:p>
        </p:txBody>
      </p:sp>
      <p:sp>
        <p:nvSpPr>
          <p:cNvPr id="35" name="TextBox 34"/>
          <p:cNvSpPr txBox="1"/>
          <p:nvPr/>
        </p:nvSpPr>
        <p:spPr>
          <a:xfrm>
            <a:off x="246001" y="4907988"/>
            <a:ext cx="7463197" cy="461665"/>
          </a:xfrm>
          <a:prstGeom prst="rect">
            <a:avLst/>
          </a:prstGeom>
          <a:noFill/>
        </p:spPr>
        <p:txBody>
          <a:bodyPr wrap="none" rtlCol="0">
            <a:spAutoFit/>
          </a:bodyPr>
          <a:lstStyle/>
          <a:p>
            <a:r>
              <a:rPr lang="en-GB" sz="2400" dirty="0" smtClean="0"/>
              <a:t>Step 1.	 Understand the problem. Write down some notes.</a:t>
            </a:r>
            <a:endParaRPr lang="en-GB" sz="2400" dirty="0"/>
          </a:p>
        </p:txBody>
      </p:sp>
      <p:sp>
        <p:nvSpPr>
          <p:cNvPr id="36" name="TextBox 35"/>
          <p:cNvSpPr txBox="1"/>
          <p:nvPr/>
        </p:nvSpPr>
        <p:spPr>
          <a:xfrm>
            <a:off x="246002" y="5263805"/>
            <a:ext cx="8232510" cy="461665"/>
          </a:xfrm>
          <a:prstGeom prst="rect">
            <a:avLst/>
          </a:prstGeom>
          <a:noFill/>
        </p:spPr>
        <p:txBody>
          <a:bodyPr wrap="none" rtlCol="0">
            <a:spAutoFit/>
          </a:bodyPr>
          <a:lstStyle/>
          <a:p>
            <a:r>
              <a:rPr lang="en-GB" sz="2400" dirty="0" smtClean="0"/>
              <a:t>Step 2.	 Try some simple examples. </a:t>
            </a:r>
            <a:r>
              <a:rPr lang="en-GB" sz="2400" dirty="0" smtClean="0"/>
              <a:t>Write down your calculations.</a:t>
            </a:r>
            <a:endParaRPr lang="en-GB" sz="2400" dirty="0"/>
          </a:p>
        </p:txBody>
      </p:sp>
      <p:sp>
        <p:nvSpPr>
          <p:cNvPr id="37" name="TextBox 36"/>
          <p:cNvSpPr txBox="1"/>
          <p:nvPr/>
        </p:nvSpPr>
        <p:spPr>
          <a:xfrm>
            <a:off x="224976" y="5621163"/>
            <a:ext cx="7812716" cy="461665"/>
          </a:xfrm>
          <a:prstGeom prst="rect">
            <a:avLst/>
          </a:prstGeom>
          <a:noFill/>
        </p:spPr>
        <p:txBody>
          <a:bodyPr wrap="none" rtlCol="0">
            <a:spAutoFit/>
          </a:bodyPr>
          <a:lstStyle/>
          <a:p>
            <a:r>
              <a:rPr lang="en-GB" sz="2400" dirty="0" smtClean="0"/>
              <a:t>Step 3.	 Decide what you </a:t>
            </a:r>
            <a:r>
              <a:rPr lang="en-GB" sz="2400" i="1" dirty="0" smtClean="0"/>
              <a:t>think</a:t>
            </a:r>
            <a:r>
              <a:rPr lang="en-GB" sz="2400" dirty="0" smtClean="0"/>
              <a:t>: Always, Sometimes or Never?</a:t>
            </a:r>
            <a:endParaRPr lang="en-GB" sz="2400" dirty="0"/>
          </a:p>
        </p:txBody>
      </p:sp>
      <p:sp>
        <p:nvSpPr>
          <p:cNvPr id="38" name="TextBox 37"/>
          <p:cNvSpPr txBox="1"/>
          <p:nvPr/>
        </p:nvSpPr>
        <p:spPr>
          <a:xfrm>
            <a:off x="219716" y="5994287"/>
            <a:ext cx="8999323" cy="461665"/>
          </a:xfrm>
          <a:prstGeom prst="rect">
            <a:avLst/>
          </a:prstGeom>
          <a:noFill/>
        </p:spPr>
        <p:txBody>
          <a:bodyPr wrap="none" rtlCol="0">
            <a:spAutoFit/>
          </a:bodyPr>
          <a:lstStyle/>
          <a:p>
            <a:r>
              <a:rPr lang="en-GB" sz="2400" dirty="0" smtClean="0"/>
              <a:t>Step 4.	 The mathematician’s bit! Now really try to prove or disprove it </a:t>
            </a:r>
            <a:endParaRPr lang="en-GB" sz="2400" dirty="0"/>
          </a:p>
        </p:txBody>
      </p:sp>
    </p:spTree>
    <p:extLst>
      <p:ext uri="{BB962C8B-B14F-4D97-AF65-F5344CB8AC3E}">
        <p14:creationId xmlns:p14="http://schemas.microsoft.com/office/powerpoint/2010/main" val="207628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par>
                          <p:cTn id="13" fill="hold">
                            <p:stCondLst>
                              <p:cond delay="500"/>
                            </p:stCondLst>
                            <p:childTnLst>
                              <p:par>
                                <p:cTn id="14" presetID="10" presetClass="entr" presetSubtype="0" fill="hold" grpId="0" nodeType="afterEffect">
                                  <p:stCondLst>
                                    <p:cond delay="250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1000"/>
                                        <p:tgtEl>
                                          <p:spTgt spid="35"/>
                                        </p:tgtEl>
                                      </p:cBhvr>
                                    </p:animEffect>
                                  </p:childTnLst>
                                </p:cTn>
                              </p:par>
                            </p:childTnLst>
                          </p:cTn>
                        </p:par>
                        <p:par>
                          <p:cTn id="17" fill="hold">
                            <p:stCondLst>
                              <p:cond delay="4000"/>
                            </p:stCondLst>
                            <p:childTnLst>
                              <p:par>
                                <p:cTn id="18" presetID="10" presetClass="entr" presetSubtype="0" fill="hold" grpId="0" nodeType="afterEffect">
                                  <p:stCondLst>
                                    <p:cond delay="300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childTnLst>
                                </p:cTn>
                              </p:par>
                            </p:childTnLst>
                          </p:cTn>
                        </p:par>
                        <p:par>
                          <p:cTn id="21" fill="hold">
                            <p:stCondLst>
                              <p:cond delay="8000"/>
                            </p:stCondLst>
                            <p:childTnLst>
                              <p:par>
                                <p:cTn id="22" presetID="10" presetClass="entr" presetSubtype="0" fill="hold" grpId="0" nodeType="afterEffect">
                                  <p:stCondLst>
                                    <p:cond delay="3000"/>
                                  </p:stCondLst>
                                  <p:childTnLst>
                                    <p:set>
                                      <p:cBhvr>
                                        <p:cTn id="23" dur="1" fill="hold">
                                          <p:stCondLst>
                                            <p:cond delay="0"/>
                                          </p:stCondLst>
                                        </p:cTn>
                                        <p:tgtEl>
                                          <p:spTgt spid="37"/>
                                        </p:tgtEl>
                                        <p:attrNameLst>
                                          <p:attrName>style.visibility</p:attrName>
                                        </p:attrNameLst>
                                      </p:cBhvr>
                                      <p:to>
                                        <p:strVal val="visible"/>
                                      </p:to>
                                    </p:set>
                                    <p:animEffect transition="in" filter="fade">
                                      <p:cBhvr>
                                        <p:cTn id="24" dur="1000"/>
                                        <p:tgtEl>
                                          <p:spTgt spid="37"/>
                                        </p:tgtEl>
                                      </p:cBhvr>
                                    </p:animEffect>
                                  </p:childTnLst>
                                </p:cTn>
                              </p:par>
                            </p:childTnLst>
                          </p:cTn>
                        </p:par>
                        <p:par>
                          <p:cTn id="25" fill="hold">
                            <p:stCondLst>
                              <p:cond delay="12000"/>
                            </p:stCondLst>
                            <p:childTnLst>
                              <p:par>
                                <p:cTn id="26" presetID="10" presetClass="entr" presetSubtype="0" fill="hold" grpId="0" nodeType="afterEffect">
                                  <p:stCondLst>
                                    <p:cond delay="300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4" grpId="0"/>
      <p:bldP spid="35" grpId="0"/>
      <p:bldP spid="36" grpId="0"/>
      <p:bldP spid="37" grpId="0"/>
      <p:bldP spid="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48997" y="68763"/>
            <a:ext cx="8362995" cy="646331"/>
          </a:xfrm>
          <a:prstGeom prst="rect">
            <a:avLst/>
          </a:prstGeom>
          <a:noFill/>
        </p:spPr>
        <p:txBody>
          <a:bodyPr wrap="none" rtlCol="0">
            <a:spAutoFit/>
          </a:bodyPr>
          <a:lstStyle/>
          <a:p>
            <a:r>
              <a:rPr lang="en-GB" sz="3600" dirty="0" smtClean="0"/>
              <a:t>Bring each mini-poster to me when finished</a:t>
            </a:r>
            <a:endParaRPr lang="en-GB" sz="3600" dirty="0"/>
          </a:p>
        </p:txBody>
      </p:sp>
      <p:grpSp>
        <p:nvGrpSpPr>
          <p:cNvPr id="2" name="Group 1"/>
          <p:cNvGrpSpPr/>
          <p:nvPr/>
        </p:nvGrpSpPr>
        <p:grpSpPr>
          <a:xfrm>
            <a:off x="2897274" y="1024758"/>
            <a:ext cx="3198325" cy="2333297"/>
            <a:chOff x="2897274" y="1024758"/>
            <a:chExt cx="3198325" cy="2333297"/>
          </a:xfrm>
        </p:grpSpPr>
        <p:sp>
          <p:nvSpPr>
            <p:cNvPr id="8" name="Rectangle 7"/>
            <p:cNvSpPr/>
            <p:nvPr/>
          </p:nvSpPr>
          <p:spPr>
            <a:xfrm rot="16200000">
              <a:off x="3291411" y="630621"/>
              <a:ext cx="2333297" cy="31215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5001600" y="1043325"/>
              <a:ext cx="1035283" cy="307777"/>
            </a:xfrm>
            <a:prstGeom prst="rect">
              <a:avLst/>
            </a:prstGeom>
            <a:noFill/>
          </p:spPr>
          <p:txBody>
            <a:bodyPr wrap="none" rtlCol="0">
              <a:spAutoFit/>
            </a:bodyPr>
            <a:lstStyle/>
            <a:p>
              <a:r>
                <a:rPr lang="en-GB" sz="1400" dirty="0" smtClean="0"/>
                <a:t>Your names</a:t>
              </a:r>
              <a:endParaRPr lang="en-GB" sz="1400" dirty="0"/>
            </a:p>
          </p:txBody>
        </p:sp>
        <p:sp>
          <p:nvSpPr>
            <p:cNvPr id="18" name="TextBox 17"/>
            <p:cNvSpPr txBox="1"/>
            <p:nvPr/>
          </p:nvSpPr>
          <p:spPr>
            <a:xfrm>
              <a:off x="3868844" y="1197214"/>
              <a:ext cx="929165" cy="369332"/>
            </a:xfrm>
            <a:prstGeom prst="rect">
              <a:avLst/>
            </a:prstGeom>
            <a:noFill/>
          </p:spPr>
          <p:txBody>
            <a:bodyPr wrap="none" rtlCol="0">
              <a:spAutoFit/>
            </a:bodyPr>
            <a:lstStyle/>
            <a:p>
              <a:r>
                <a:rPr lang="en-GB" dirty="0" smtClean="0"/>
                <a:t>ALWAYS</a:t>
              </a:r>
              <a:endParaRPr lang="en-GB" dirty="0"/>
            </a:p>
          </p:txBody>
        </p:sp>
        <p:pic>
          <p:nvPicPr>
            <p:cNvPr id="29" name="Picture 28"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21405" r="49811" b="53872"/>
            <a:stretch/>
          </p:blipFill>
          <p:spPr>
            <a:xfrm>
              <a:off x="2948238" y="1088278"/>
              <a:ext cx="812847" cy="587204"/>
            </a:xfrm>
            <a:prstGeom prst="rect">
              <a:avLst/>
            </a:prstGeom>
          </p:spPr>
        </p:pic>
        <p:sp>
          <p:nvSpPr>
            <p:cNvPr id="12" name="TextBox 11"/>
            <p:cNvSpPr txBox="1"/>
            <p:nvPr/>
          </p:nvSpPr>
          <p:spPr>
            <a:xfrm>
              <a:off x="3028554" y="3063577"/>
              <a:ext cx="2990292" cy="253916"/>
            </a:xfrm>
            <a:prstGeom prst="rect">
              <a:avLst/>
            </a:prstGeom>
            <a:noFill/>
          </p:spPr>
          <p:txBody>
            <a:bodyPr wrap="square" rtlCol="0">
              <a:spAutoFit/>
            </a:bodyPr>
            <a:lstStyle/>
            <a:p>
              <a:r>
                <a:rPr lang="en-GB" sz="1050" dirty="0" smtClean="0">
                  <a:solidFill>
                    <a:srgbClr val="0070C0"/>
                  </a:solidFill>
                  <a:latin typeface="Bradley Hand ITC" pitchFamily="66" charset="0"/>
                </a:rPr>
                <a:t>We lk5x 2 5x x4 x234x</a:t>
              </a:r>
              <a:r>
                <a:rPr lang="en-GB" sz="1050" dirty="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eklrjrhe</a:t>
              </a:r>
              <a:r>
                <a:rPr lang="en-GB" sz="1050" dirty="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jer</a:t>
              </a:r>
              <a:r>
                <a:rPr lang="en-GB" sz="1050" dirty="0">
                  <a:solidFill>
                    <a:schemeClr val="accent5">
                      <a:lumMod val="50000"/>
                    </a:schemeClr>
                  </a:solidFill>
                  <a:latin typeface="Bradley Hand ITC" pitchFamily="66" charset="0"/>
                </a:rPr>
                <a:t> r  </a:t>
              </a:r>
              <a:r>
                <a:rPr lang="en-GB" sz="1050" dirty="0" err="1" smtClean="0">
                  <a:solidFill>
                    <a:schemeClr val="accent5">
                      <a:lumMod val="50000"/>
                    </a:schemeClr>
                  </a:solidFill>
                  <a:latin typeface="Bradley Hand ITC" pitchFamily="66" charset="0"/>
                </a:rPr>
                <a:t>wl</a:t>
              </a:r>
              <a:r>
                <a:rPr lang="en-GB" sz="1050" dirty="0" smtClean="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rlwkjle</a:t>
              </a:r>
              <a:r>
                <a:rPr lang="en-GB" sz="1050" dirty="0">
                  <a:solidFill>
                    <a:schemeClr val="accent5">
                      <a:lumMod val="50000"/>
                    </a:schemeClr>
                  </a:solidFill>
                  <a:latin typeface="Bradley Hand ITC" pitchFamily="66" charset="0"/>
                </a:rPr>
                <a:t> </a:t>
              </a:r>
              <a:r>
                <a:rPr lang="en-GB" sz="1050" dirty="0" smtClean="0">
                  <a:solidFill>
                    <a:schemeClr val="accent5">
                      <a:lumMod val="50000"/>
                    </a:schemeClr>
                  </a:solidFill>
                  <a:latin typeface="Bradley Hand ITC" pitchFamily="66" charset="0"/>
                </a:rPr>
                <a:t>w</a:t>
              </a:r>
              <a:endParaRPr lang="en-GB" sz="1050" dirty="0">
                <a:solidFill>
                  <a:srgbClr val="0070C0"/>
                </a:solidFill>
                <a:latin typeface="Bradley Hand ITC" pitchFamily="66" charset="0"/>
              </a:endParaRPr>
            </a:p>
          </p:txBody>
        </p:sp>
        <p:sp>
          <p:nvSpPr>
            <p:cNvPr id="30" name="TextBox 29"/>
            <p:cNvSpPr txBox="1"/>
            <p:nvPr/>
          </p:nvSpPr>
          <p:spPr>
            <a:xfrm>
              <a:off x="3012789" y="1739348"/>
              <a:ext cx="1304871" cy="900246"/>
            </a:xfrm>
            <a:prstGeom prst="rect">
              <a:avLst/>
            </a:prstGeom>
            <a:noFill/>
          </p:spPr>
          <p:txBody>
            <a:bodyPr wrap="square" rtlCol="0">
              <a:spAutoFit/>
            </a:bodyPr>
            <a:lstStyle/>
            <a:p>
              <a:r>
                <a:rPr lang="en-GB" sz="1050" dirty="0" smtClean="0">
                  <a:solidFill>
                    <a:schemeClr val="accent5">
                      <a:lumMod val="75000"/>
                    </a:schemeClr>
                  </a:solidFill>
                  <a:latin typeface="Bradley Hand ITC" pitchFamily="66" charset="0"/>
                </a:rPr>
                <a:t>We </a:t>
              </a:r>
              <a:r>
                <a:rPr lang="en-GB" sz="1050" dirty="0" err="1" smtClean="0">
                  <a:solidFill>
                    <a:schemeClr val="accent5">
                      <a:lumMod val="75000"/>
                    </a:schemeClr>
                  </a:solidFill>
                  <a:latin typeface="Bradley Hand ITC" pitchFamily="66" charset="0"/>
                </a:rPr>
                <a:t>lkhw</a:t>
              </a:r>
              <a:r>
                <a:rPr lang="en-GB" sz="1050" dirty="0" smtClean="0">
                  <a:solidFill>
                    <a:schemeClr val="accent5">
                      <a:lumMod val="75000"/>
                    </a:schemeClr>
                  </a:solidFill>
                  <a:latin typeface="Bradley Hand ITC" pitchFamily="66" charset="0"/>
                </a:rPr>
                <a:t> </a:t>
              </a:r>
              <a:r>
                <a:rPr lang="en-GB" sz="1050" dirty="0" err="1" smtClean="0">
                  <a:solidFill>
                    <a:schemeClr val="accent5">
                      <a:lumMod val="75000"/>
                    </a:schemeClr>
                  </a:solidFill>
                  <a:latin typeface="Bradley Hand ITC" pitchFamily="66" charset="0"/>
                </a:rPr>
                <a:t>welkr</a:t>
              </a:r>
              <a:r>
                <a:rPr lang="en-GB" sz="1050" dirty="0" smtClean="0">
                  <a:solidFill>
                    <a:schemeClr val="accent5">
                      <a:lumMod val="75000"/>
                    </a:schemeClr>
                  </a:solidFill>
                  <a:latin typeface="Bradley Hand ITC" pitchFamily="66" charset="0"/>
                </a:rPr>
                <a:t> k 34 52 xx4x5234532 </a:t>
              </a:r>
              <a:r>
                <a:rPr lang="en-GB" sz="1050" dirty="0" err="1" smtClean="0">
                  <a:solidFill>
                    <a:schemeClr val="accent5">
                      <a:lumMod val="50000"/>
                    </a:schemeClr>
                  </a:solidFill>
                  <a:latin typeface="Bradley Hand ITC" pitchFamily="66" charset="0"/>
                </a:rPr>
                <a:t>krlkw</a:t>
              </a:r>
              <a:r>
                <a:rPr lang="en-GB" sz="1050" dirty="0" smtClean="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jelkjw</a:t>
              </a:r>
              <a:r>
                <a:rPr lang="en-GB" sz="1050" dirty="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wl</a:t>
              </a:r>
              <a:r>
                <a:rPr lang="en-GB" sz="1050" dirty="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rlwkjle</a:t>
              </a:r>
              <a:r>
                <a:rPr lang="en-GB" sz="1050" dirty="0">
                  <a:solidFill>
                    <a:schemeClr val="accent5">
                      <a:lumMod val="50000"/>
                    </a:schemeClr>
                  </a:solidFill>
                  <a:latin typeface="Bradley Hand ITC" pitchFamily="66" charset="0"/>
                </a:rPr>
                <a:t> w r </a:t>
              </a:r>
              <a:endParaRPr lang="en-GB" sz="1050" dirty="0">
                <a:solidFill>
                  <a:schemeClr val="accent5">
                    <a:lumMod val="75000"/>
                  </a:schemeClr>
                </a:solidFill>
                <a:latin typeface="Bradley Hand ITC" pitchFamily="66" charset="0"/>
              </a:endParaRPr>
            </a:p>
          </p:txBody>
        </p:sp>
        <p:sp>
          <p:nvSpPr>
            <p:cNvPr id="31" name="TextBox 30"/>
            <p:cNvSpPr txBox="1"/>
            <p:nvPr/>
          </p:nvSpPr>
          <p:spPr>
            <a:xfrm>
              <a:off x="4001579" y="1680168"/>
              <a:ext cx="1067160" cy="577081"/>
            </a:xfrm>
            <a:prstGeom prst="rect">
              <a:avLst/>
            </a:prstGeom>
            <a:noFill/>
          </p:spPr>
          <p:txBody>
            <a:bodyPr wrap="square" rtlCol="0">
              <a:spAutoFit/>
            </a:bodyPr>
            <a:lstStyle/>
            <a:p>
              <a:r>
                <a:rPr lang="en-GB" sz="1050" dirty="0" smtClean="0">
                  <a:solidFill>
                    <a:schemeClr val="bg2">
                      <a:lumMod val="50000"/>
                    </a:schemeClr>
                  </a:solidFill>
                  <a:latin typeface="Bradley Hand ITC" pitchFamily="66" charset="0"/>
                </a:rPr>
                <a:t>We </a:t>
              </a:r>
              <a:r>
                <a:rPr lang="en-GB" sz="1050" dirty="0" err="1" smtClean="0">
                  <a:solidFill>
                    <a:schemeClr val="bg2">
                      <a:lumMod val="50000"/>
                    </a:schemeClr>
                  </a:solidFill>
                  <a:latin typeface="Bradley Hand ITC" pitchFamily="66" charset="0"/>
                </a:rPr>
                <a:t>lkhw</a:t>
              </a:r>
              <a:r>
                <a:rPr lang="en-GB" sz="1050" dirty="0" smtClean="0">
                  <a:solidFill>
                    <a:schemeClr val="bg2">
                      <a:lumMod val="50000"/>
                    </a:schemeClr>
                  </a:solidFill>
                  <a:latin typeface="Bradley Hand ITC" pitchFamily="66" charset="0"/>
                </a:rPr>
                <a:t> </a:t>
              </a:r>
              <a:r>
                <a:rPr lang="en-GB" sz="1050" dirty="0" err="1" smtClean="0">
                  <a:solidFill>
                    <a:schemeClr val="bg2">
                      <a:lumMod val="50000"/>
                    </a:schemeClr>
                  </a:solidFill>
                  <a:latin typeface="Bradley Hand ITC" pitchFamily="66" charset="0"/>
                </a:rPr>
                <a:t>welkr</a:t>
              </a:r>
              <a:r>
                <a:rPr lang="en-GB" sz="1050" dirty="0" smtClean="0">
                  <a:solidFill>
                    <a:schemeClr val="bg2">
                      <a:lumMod val="50000"/>
                    </a:schemeClr>
                  </a:solidFill>
                  <a:latin typeface="Bradley Hand ITC" pitchFamily="66" charset="0"/>
                </a:rPr>
                <a:t> k </a:t>
              </a:r>
              <a:r>
                <a:rPr lang="en-GB" sz="1050" dirty="0" err="1" smtClean="0">
                  <a:solidFill>
                    <a:schemeClr val="bg2">
                      <a:lumMod val="50000"/>
                    </a:schemeClr>
                  </a:solidFill>
                  <a:latin typeface="Bradley Hand ITC" pitchFamily="66" charset="0"/>
                </a:rPr>
                <a:t>wl</a:t>
              </a:r>
              <a:r>
                <a:rPr lang="en-GB" sz="1050" dirty="0" smtClean="0">
                  <a:solidFill>
                    <a:schemeClr val="bg2">
                      <a:lumMod val="50000"/>
                    </a:schemeClr>
                  </a:solidFill>
                  <a:latin typeface="Bradley Hand ITC" pitchFamily="66" charset="0"/>
                </a:rPr>
                <a:t> </a:t>
              </a:r>
              <a:r>
                <a:rPr lang="en-GB" sz="1050" dirty="0" err="1" smtClean="0">
                  <a:solidFill>
                    <a:schemeClr val="bg2">
                      <a:lumMod val="50000"/>
                    </a:schemeClr>
                  </a:solidFill>
                  <a:latin typeface="Bradley Hand ITC" pitchFamily="66" charset="0"/>
                </a:rPr>
                <a:t>rlwkjle</a:t>
              </a:r>
              <a:r>
                <a:rPr lang="en-GB" sz="1050" dirty="0" smtClean="0">
                  <a:solidFill>
                    <a:schemeClr val="bg2">
                      <a:lumMod val="50000"/>
                    </a:schemeClr>
                  </a:solidFill>
                  <a:latin typeface="Bradley Hand ITC" pitchFamily="66" charset="0"/>
                </a:rPr>
                <a:t> w r 2 5x x4 x234x</a:t>
              </a:r>
              <a:endParaRPr lang="en-GB" sz="1050" dirty="0">
                <a:solidFill>
                  <a:schemeClr val="bg2">
                    <a:lumMod val="50000"/>
                  </a:schemeClr>
                </a:solidFill>
                <a:latin typeface="Bradley Hand ITC" pitchFamily="66" charset="0"/>
              </a:endParaRPr>
            </a:p>
          </p:txBody>
        </p:sp>
        <p:sp>
          <p:nvSpPr>
            <p:cNvPr id="32" name="TextBox 31"/>
            <p:cNvSpPr txBox="1"/>
            <p:nvPr/>
          </p:nvSpPr>
          <p:spPr>
            <a:xfrm>
              <a:off x="4950951" y="1680168"/>
              <a:ext cx="1144648" cy="900246"/>
            </a:xfrm>
            <a:prstGeom prst="rect">
              <a:avLst/>
            </a:prstGeom>
            <a:noFill/>
          </p:spPr>
          <p:txBody>
            <a:bodyPr wrap="square" rtlCol="0">
              <a:spAutoFit/>
            </a:bodyPr>
            <a:lstStyle/>
            <a:p>
              <a:r>
                <a:rPr lang="en-GB" sz="1050" dirty="0" smtClean="0">
                  <a:solidFill>
                    <a:schemeClr val="bg2">
                      <a:lumMod val="25000"/>
                    </a:schemeClr>
                  </a:solidFill>
                  <a:latin typeface="Bradley Hand ITC" pitchFamily="66" charset="0"/>
                </a:rPr>
                <a:t>We </a:t>
              </a:r>
              <a:r>
                <a:rPr lang="en-GB" sz="1050" dirty="0" err="1" smtClean="0">
                  <a:solidFill>
                    <a:schemeClr val="bg2">
                      <a:lumMod val="25000"/>
                    </a:schemeClr>
                  </a:solidFill>
                  <a:latin typeface="Bradley Hand ITC" pitchFamily="66" charset="0"/>
                </a:rPr>
                <a:t>lkhw</a:t>
              </a:r>
              <a:r>
                <a:rPr lang="en-GB" sz="1050" dirty="0" smtClean="0">
                  <a:solidFill>
                    <a:schemeClr val="bg2">
                      <a:lumMod val="25000"/>
                    </a:schemeClr>
                  </a:solidFill>
                  <a:latin typeface="Bradley Hand ITC" pitchFamily="66" charset="0"/>
                </a:rPr>
                <a:t> </a:t>
              </a:r>
              <a:r>
                <a:rPr lang="en-GB" sz="1050" dirty="0" err="1" smtClean="0">
                  <a:solidFill>
                    <a:schemeClr val="bg2">
                      <a:lumMod val="25000"/>
                    </a:schemeClr>
                  </a:solidFill>
                  <a:latin typeface="Bradley Hand ITC" pitchFamily="66" charset="0"/>
                </a:rPr>
                <a:t>welkr</a:t>
              </a:r>
              <a:r>
                <a:rPr lang="en-GB" sz="1050" dirty="0" smtClean="0">
                  <a:solidFill>
                    <a:schemeClr val="bg2">
                      <a:lumMod val="25000"/>
                    </a:schemeClr>
                  </a:solidFill>
                  <a:latin typeface="Bradley Hand ITC" pitchFamily="66" charset="0"/>
                </a:rPr>
                <a:t> k we </a:t>
              </a:r>
              <a:r>
                <a:rPr lang="en-GB" sz="1050" dirty="0" err="1" smtClean="0">
                  <a:solidFill>
                    <a:schemeClr val="bg2">
                      <a:lumMod val="25000"/>
                    </a:schemeClr>
                  </a:solidFill>
                  <a:latin typeface="Bradley Hand ITC" pitchFamily="66" charset="0"/>
                </a:rPr>
                <a:t>krlkw</a:t>
              </a:r>
              <a:r>
                <a:rPr lang="en-GB" sz="1050" dirty="0" smtClean="0">
                  <a:solidFill>
                    <a:schemeClr val="bg2">
                      <a:lumMod val="25000"/>
                    </a:schemeClr>
                  </a:solidFill>
                  <a:latin typeface="Bradley Hand ITC" pitchFamily="66" charset="0"/>
                </a:rPr>
                <a:t> </a:t>
              </a:r>
              <a:r>
                <a:rPr lang="en-GB" sz="1050" dirty="0" err="1" smtClean="0">
                  <a:solidFill>
                    <a:schemeClr val="bg2">
                      <a:lumMod val="25000"/>
                    </a:schemeClr>
                  </a:solidFill>
                  <a:latin typeface="Bradley Hand ITC" pitchFamily="66" charset="0"/>
                </a:rPr>
                <a:t>jelkjw</a:t>
              </a:r>
              <a:r>
                <a:rPr lang="en-GB" sz="1050" dirty="0" smtClean="0">
                  <a:solidFill>
                    <a:schemeClr val="bg2">
                      <a:lumMod val="25000"/>
                    </a:schemeClr>
                  </a:solidFill>
                  <a:latin typeface="Bradley Hand ITC" pitchFamily="66" charset="0"/>
                </a:rPr>
                <a:t> </a:t>
              </a:r>
              <a:r>
                <a:rPr lang="en-GB" sz="1050" dirty="0" err="1" smtClean="0">
                  <a:solidFill>
                    <a:schemeClr val="bg2">
                      <a:lumMod val="25000"/>
                    </a:schemeClr>
                  </a:solidFill>
                  <a:latin typeface="Bradley Hand ITC" pitchFamily="66" charset="0"/>
                </a:rPr>
                <a:t>wl</a:t>
              </a:r>
              <a:r>
                <a:rPr lang="en-GB" sz="1050" dirty="0" smtClean="0">
                  <a:solidFill>
                    <a:schemeClr val="bg2">
                      <a:lumMod val="25000"/>
                    </a:schemeClr>
                  </a:solidFill>
                  <a:latin typeface="Bradley Hand ITC" pitchFamily="66" charset="0"/>
                </a:rPr>
                <a:t> 432xx5 4x x2 5x 2 5x x4 x234x</a:t>
              </a:r>
              <a:endParaRPr lang="en-GB" sz="1050" dirty="0">
                <a:solidFill>
                  <a:schemeClr val="bg2">
                    <a:lumMod val="25000"/>
                  </a:schemeClr>
                </a:solidFill>
                <a:latin typeface="Bradley Hand ITC" pitchFamily="66" charset="0"/>
              </a:endParaRPr>
            </a:p>
          </p:txBody>
        </p:sp>
        <p:sp>
          <p:nvSpPr>
            <p:cNvPr id="33" name="TextBox 32"/>
            <p:cNvSpPr txBox="1"/>
            <p:nvPr/>
          </p:nvSpPr>
          <p:spPr>
            <a:xfrm>
              <a:off x="3028554" y="2671126"/>
              <a:ext cx="2851849" cy="415498"/>
            </a:xfrm>
            <a:prstGeom prst="rect">
              <a:avLst/>
            </a:prstGeom>
            <a:noFill/>
          </p:spPr>
          <p:txBody>
            <a:bodyPr wrap="square" rtlCol="0">
              <a:spAutoFit/>
            </a:bodyPr>
            <a:lstStyle/>
            <a:p>
              <a:r>
                <a:rPr lang="en-GB" sz="1050" dirty="0" smtClean="0">
                  <a:solidFill>
                    <a:schemeClr val="accent5">
                      <a:lumMod val="50000"/>
                    </a:schemeClr>
                  </a:solidFill>
                  <a:latin typeface="Bradley Hand ITC" pitchFamily="66" charset="0"/>
                </a:rPr>
                <a:t>We </a:t>
              </a:r>
              <a:r>
                <a:rPr lang="en-GB" sz="1050" dirty="0" err="1" smtClean="0">
                  <a:solidFill>
                    <a:schemeClr val="accent5">
                      <a:lumMod val="50000"/>
                    </a:schemeClr>
                  </a:solidFill>
                  <a:latin typeface="Bradley Hand ITC" pitchFamily="66" charset="0"/>
                </a:rPr>
                <a:t>lkhw</a:t>
              </a:r>
              <a:r>
                <a:rPr lang="en-GB" sz="1050" dirty="0" smtClean="0">
                  <a:solidFill>
                    <a:schemeClr val="accent5">
                      <a:lumMod val="50000"/>
                    </a:schemeClr>
                  </a:solidFill>
                  <a:latin typeface="Bradley Hand ITC" pitchFamily="66" charset="0"/>
                </a:rPr>
                <a:t> </a:t>
              </a:r>
              <a:r>
                <a:rPr lang="en-GB" sz="1050" dirty="0" err="1" smtClean="0">
                  <a:solidFill>
                    <a:schemeClr val="accent5">
                      <a:lumMod val="50000"/>
                    </a:schemeClr>
                  </a:solidFill>
                  <a:latin typeface="Bradley Hand ITC" pitchFamily="66" charset="0"/>
                </a:rPr>
                <a:t>welkr</a:t>
              </a:r>
              <a:r>
                <a:rPr lang="en-GB" sz="1050" dirty="0" smtClean="0">
                  <a:solidFill>
                    <a:schemeClr val="accent5">
                      <a:lumMod val="50000"/>
                    </a:schemeClr>
                  </a:solidFill>
                  <a:latin typeface="Bradley Hand ITC" pitchFamily="66" charset="0"/>
                </a:rPr>
                <a:t> k 52343 xxx3x x233x42 4435 4x x2 5x 2 5x x4 x234x</a:t>
              </a:r>
              <a:endParaRPr lang="en-GB" sz="1050" dirty="0">
                <a:solidFill>
                  <a:schemeClr val="accent5">
                    <a:lumMod val="50000"/>
                  </a:schemeClr>
                </a:solidFill>
                <a:latin typeface="Bradley Hand ITC" pitchFamily="66" charset="0"/>
              </a:endParaRPr>
            </a:p>
          </p:txBody>
        </p:sp>
      </p:grpSp>
      <p:sp>
        <p:nvSpPr>
          <p:cNvPr id="34" name="TextBox 33"/>
          <p:cNvSpPr txBox="1"/>
          <p:nvPr/>
        </p:nvSpPr>
        <p:spPr>
          <a:xfrm>
            <a:off x="742297" y="4281201"/>
            <a:ext cx="7467365" cy="707886"/>
          </a:xfrm>
          <a:prstGeom prst="rect">
            <a:avLst/>
          </a:prstGeom>
          <a:noFill/>
        </p:spPr>
        <p:txBody>
          <a:bodyPr wrap="none" rtlCol="0">
            <a:spAutoFit/>
          </a:bodyPr>
          <a:lstStyle/>
          <a:p>
            <a:r>
              <a:rPr lang="en-GB" sz="4000" dirty="0" smtClean="0"/>
              <a:t>Check: so what do you need to do?</a:t>
            </a:r>
            <a:endParaRPr lang="en-GB" sz="4000" dirty="0"/>
          </a:p>
        </p:txBody>
      </p:sp>
    </p:spTree>
    <p:extLst>
      <p:ext uri="{BB962C8B-B14F-4D97-AF65-F5344CB8AC3E}">
        <p14:creationId xmlns:p14="http://schemas.microsoft.com/office/powerpoint/2010/main" val="272994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31091" y="42880"/>
            <a:ext cx="5341462" cy="646331"/>
          </a:xfrm>
          <a:prstGeom prst="rect">
            <a:avLst/>
          </a:prstGeom>
          <a:noFill/>
        </p:spPr>
        <p:txBody>
          <a:bodyPr wrap="none" rtlCol="0">
            <a:spAutoFit/>
          </a:bodyPr>
          <a:lstStyle/>
          <a:p>
            <a:r>
              <a:rPr lang="en-GB" sz="3600" dirty="0" smtClean="0"/>
              <a:t>Always, Sometimes, Never?</a:t>
            </a:r>
            <a:endParaRPr lang="en-GB" sz="3600" dirty="0"/>
          </a:p>
        </p:txBody>
      </p:sp>
      <p:sp>
        <p:nvSpPr>
          <p:cNvPr id="11" name="TextBox 10"/>
          <p:cNvSpPr txBox="1"/>
          <p:nvPr/>
        </p:nvSpPr>
        <p:spPr>
          <a:xfrm>
            <a:off x="423887" y="2753800"/>
            <a:ext cx="4443204" cy="461665"/>
          </a:xfrm>
          <a:prstGeom prst="rect">
            <a:avLst/>
          </a:prstGeom>
          <a:noFill/>
        </p:spPr>
        <p:txBody>
          <a:bodyPr wrap="none" rtlCol="0">
            <a:spAutoFit/>
          </a:bodyPr>
          <a:lstStyle/>
          <a:p>
            <a:r>
              <a:rPr lang="en-GB" sz="2400" dirty="0" smtClean="0">
                <a:solidFill>
                  <a:srgbClr val="7030A0"/>
                </a:solidFill>
              </a:rPr>
              <a:t>Step 2.	 Try some </a:t>
            </a:r>
            <a:r>
              <a:rPr lang="en-GB" sz="2400" dirty="0" smtClean="0">
                <a:solidFill>
                  <a:srgbClr val="7030A0"/>
                </a:solidFill>
              </a:rPr>
              <a:t>simple </a:t>
            </a:r>
            <a:r>
              <a:rPr lang="en-GB" sz="2400" dirty="0" smtClean="0">
                <a:solidFill>
                  <a:srgbClr val="7030A0"/>
                </a:solidFill>
              </a:rPr>
              <a:t>examples</a:t>
            </a:r>
            <a:endParaRPr lang="en-GB" sz="2400" dirty="0">
              <a:solidFill>
                <a:srgbClr val="7030A0"/>
              </a:solidFill>
            </a:endParaRPr>
          </a:p>
        </p:txBody>
      </p:sp>
      <p:sp>
        <p:nvSpPr>
          <p:cNvPr id="27" name="TextBox 26"/>
          <p:cNvSpPr txBox="1"/>
          <p:nvPr/>
        </p:nvSpPr>
        <p:spPr>
          <a:xfrm>
            <a:off x="1451559" y="3211590"/>
            <a:ext cx="6704935" cy="461665"/>
          </a:xfrm>
          <a:prstGeom prst="rect">
            <a:avLst/>
          </a:prstGeom>
          <a:noFill/>
        </p:spPr>
        <p:txBody>
          <a:bodyPr wrap="square" rtlCol="0">
            <a:spAutoFit/>
          </a:bodyPr>
          <a:lstStyle/>
          <a:p>
            <a:r>
              <a:rPr lang="en-GB" sz="2400" dirty="0" smtClean="0"/>
              <a:t>Is the Statement true for the simple examples?</a:t>
            </a:r>
            <a:endParaRPr lang="en-GB" sz="2400" baseline="30000" dirty="0"/>
          </a:p>
        </p:txBody>
      </p:sp>
      <p:pic>
        <p:nvPicPr>
          <p:cNvPr id="33"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rot="16200000">
            <a:off x="7519757" y="206146"/>
            <a:ext cx="1273474" cy="176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TextBox 33"/>
          <p:cNvSpPr txBox="1"/>
          <p:nvPr/>
        </p:nvSpPr>
        <p:spPr>
          <a:xfrm>
            <a:off x="423887" y="877646"/>
            <a:ext cx="6776470" cy="461665"/>
          </a:xfrm>
          <a:prstGeom prst="rect">
            <a:avLst/>
          </a:prstGeom>
          <a:noFill/>
        </p:spPr>
        <p:txBody>
          <a:bodyPr wrap="none" rtlCol="0">
            <a:spAutoFit/>
          </a:bodyPr>
          <a:lstStyle/>
          <a:p>
            <a:r>
              <a:rPr lang="en-GB" sz="2400" dirty="0" smtClean="0">
                <a:solidFill>
                  <a:srgbClr val="7030A0"/>
                </a:solidFill>
              </a:rPr>
              <a:t>Step 1.	 Make sure you both understand the problem</a:t>
            </a:r>
            <a:endParaRPr lang="en-GB" sz="2400" dirty="0">
              <a:solidFill>
                <a:srgbClr val="7030A0"/>
              </a:solidFill>
            </a:endParaRPr>
          </a:p>
        </p:txBody>
      </p:sp>
      <p:sp>
        <p:nvSpPr>
          <p:cNvPr id="35" name="TextBox 34"/>
          <p:cNvSpPr txBox="1"/>
          <p:nvPr/>
        </p:nvSpPr>
        <p:spPr>
          <a:xfrm>
            <a:off x="1404261" y="1323974"/>
            <a:ext cx="6704935" cy="461665"/>
          </a:xfrm>
          <a:prstGeom prst="rect">
            <a:avLst/>
          </a:prstGeom>
          <a:noFill/>
        </p:spPr>
        <p:txBody>
          <a:bodyPr wrap="square" rtlCol="0">
            <a:spAutoFit/>
          </a:bodyPr>
          <a:lstStyle/>
          <a:p>
            <a:r>
              <a:rPr lang="en-GB" sz="2400" dirty="0" smtClean="0"/>
              <a:t>Draw some simple diagrams to help you.</a:t>
            </a:r>
            <a:endParaRPr lang="en-GB" sz="2400" baseline="30000" dirty="0"/>
          </a:p>
        </p:txBody>
      </p:sp>
      <p:sp>
        <p:nvSpPr>
          <p:cNvPr id="36" name="TextBox 35"/>
          <p:cNvSpPr txBox="1"/>
          <p:nvPr/>
        </p:nvSpPr>
        <p:spPr>
          <a:xfrm>
            <a:off x="1399001" y="1760162"/>
            <a:ext cx="6704935" cy="830997"/>
          </a:xfrm>
          <a:prstGeom prst="rect">
            <a:avLst/>
          </a:prstGeom>
          <a:noFill/>
        </p:spPr>
        <p:txBody>
          <a:bodyPr wrap="square" rtlCol="0">
            <a:spAutoFit/>
          </a:bodyPr>
          <a:lstStyle/>
          <a:p>
            <a:r>
              <a:rPr lang="en-GB" sz="2400" dirty="0" smtClean="0"/>
              <a:t>Discuss it with your partner to check you </a:t>
            </a:r>
            <a:r>
              <a:rPr lang="en-GB" sz="2400" i="1" dirty="0" smtClean="0"/>
              <a:t>both</a:t>
            </a:r>
            <a:r>
              <a:rPr lang="en-GB" sz="2400" dirty="0" smtClean="0"/>
              <a:t> agree what it means.</a:t>
            </a:r>
            <a:endParaRPr lang="en-GB" sz="2400" baseline="30000" dirty="0"/>
          </a:p>
        </p:txBody>
      </p:sp>
      <p:sp>
        <p:nvSpPr>
          <p:cNvPr id="37" name="TextBox 36"/>
          <p:cNvSpPr txBox="1"/>
          <p:nvPr/>
        </p:nvSpPr>
        <p:spPr>
          <a:xfrm>
            <a:off x="434393" y="3820628"/>
            <a:ext cx="8603455" cy="830997"/>
          </a:xfrm>
          <a:prstGeom prst="rect">
            <a:avLst/>
          </a:prstGeom>
          <a:noFill/>
        </p:spPr>
        <p:txBody>
          <a:bodyPr wrap="square" rtlCol="0">
            <a:spAutoFit/>
          </a:bodyPr>
          <a:lstStyle/>
          <a:p>
            <a:r>
              <a:rPr lang="en-GB" sz="2400" dirty="0" smtClean="0">
                <a:solidFill>
                  <a:srgbClr val="7030A0"/>
                </a:solidFill>
              </a:rPr>
              <a:t>Step 3.	Decide whether you think </a:t>
            </a:r>
            <a:r>
              <a:rPr lang="en-GB" sz="2400" dirty="0" smtClean="0">
                <a:solidFill>
                  <a:srgbClr val="7030A0"/>
                </a:solidFill>
              </a:rPr>
              <a:t>the Card is Always, Sometimes or 	Never true.</a:t>
            </a:r>
            <a:endParaRPr lang="en-GB" sz="2400" dirty="0">
              <a:solidFill>
                <a:srgbClr val="7030A0"/>
              </a:solidFill>
            </a:endParaRPr>
          </a:p>
        </p:txBody>
      </p:sp>
      <p:sp>
        <p:nvSpPr>
          <p:cNvPr id="38" name="TextBox 37"/>
          <p:cNvSpPr txBox="1"/>
          <p:nvPr/>
        </p:nvSpPr>
        <p:spPr>
          <a:xfrm>
            <a:off x="1367468" y="4573498"/>
            <a:ext cx="6704935" cy="646331"/>
          </a:xfrm>
          <a:prstGeom prst="rect">
            <a:avLst/>
          </a:prstGeom>
          <a:noFill/>
        </p:spPr>
        <p:txBody>
          <a:bodyPr wrap="square" rtlCol="0">
            <a:spAutoFit/>
          </a:bodyPr>
          <a:lstStyle/>
          <a:p>
            <a:r>
              <a:rPr lang="en-GB" i="1" dirty="0" smtClean="0">
                <a:solidFill>
                  <a:schemeClr val="accent6">
                    <a:lumMod val="75000"/>
                  </a:schemeClr>
                </a:solidFill>
              </a:rPr>
              <a:t>This is where lots of people stop their thinking. But in Maths, we do a crucial Step 4.</a:t>
            </a:r>
            <a:endParaRPr lang="en-GB" i="1" baseline="30000" dirty="0">
              <a:solidFill>
                <a:schemeClr val="accent6">
                  <a:lumMod val="75000"/>
                </a:schemeClr>
              </a:solidFill>
            </a:endParaRPr>
          </a:p>
        </p:txBody>
      </p:sp>
      <p:sp>
        <p:nvSpPr>
          <p:cNvPr id="39" name="TextBox 38"/>
          <p:cNvSpPr txBox="1"/>
          <p:nvPr/>
        </p:nvSpPr>
        <p:spPr>
          <a:xfrm>
            <a:off x="413367" y="5407734"/>
            <a:ext cx="8603455" cy="1200329"/>
          </a:xfrm>
          <a:prstGeom prst="rect">
            <a:avLst/>
          </a:prstGeom>
          <a:noFill/>
        </p:spPr>
        <p:txBody>
          <a:bodyPr wrap="square" rtlCol="0">
            <a:spAutoFit/>
          </a:bodyPr>
          <a:lstStyle/>
          <a:p>
            <a:r>
              <a:rPr lang="en-GB" sz="2400" dirty="0" smtClean="0">
                <a:solidFill>
                  <a:srgbClr val="7030A0"/>
                </a:solidFill>
              </a:rPr>
              <a:t>Step 4.	Try to prove or disprove what you think. </a:t>
            </a:r>
          </a:p>
          <a:p>
            <a:r>
              <a:rPr lang="en-GB" sz="2400" dirty="0"/>
              <a:t>	</a:t>
            </a:r>
            <a:r>
              <a:rPr lang="en-GB" sz="2400" dirty="0" smtClean="0"/>
              <a:t>Try unusual examples. Or try to use algebra instead of 	particular numbers</a:t>
            </a:r>
            <a:endParaRPr lang="en-GB" sz="2400" dirty="0"/>
          </a:p>
        </p:txBody>
      </p:sp>
    </p:spTree>
    <p:extLst>
      <p:ext uri="{BB962C8B-B14F-4D97-AF65-F5344CB8AC3E}">
        <p14:creationId xmlns:p14="http://schemas.microsoft.com/office/powerpoint/2010/main" val="1482958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8898" y="2112586"/>
            <a:ext cx="3220604" cy="2377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26124" y="42880"/>
            <a:ext cx="8828690" cy="1754326"/>
          </a:xfrm>
          <a:prstGeom prst="rect">
            <a:avLst/>
          </a:prstGeom>
          <a:noFill/>
        </p:spPr>
        <p:txBody>
          <a:bodyPr wrap="square" rtlCol="0">
            <a:spAutoFit/>
          </a:bodyPr>
          <a:lstStyle/>
          <a:p>
            <a:pPr algn="ctr"/>
            <a:r>
              <a:rPr lang="en-GB" sz="3600" dirty="0" smtClean="0"/>
              <a:t>Collect the posters for each card together,</a:t>
            </a:r>
          </a:p>
          <a:p>
            <a:pPr algn="ctr"/>
            <a:r>
              <a:rPr lang="en-GB" sz="3600" dirty="0" smtClean="0"/>
              <a:t>so the examples, ideas and answers can be compared</a:t>
            </a:r>
            <a:endParaRPr lang="en-GB" sz="3600" dirty="0"/>
          </a:p>
        </p:txBody>
      </p:sp>
      <p:sp>
        <p:nvSpPr>
          <p:cNvPr id="2" name="TextBox 1"/>
          <p:cNvSpPr txBox="1"/>
          <p:nvPr/>
        </p:nvSpPr>
        <p:spPr>
          <a:xfrm>
            <a:off x="693683" y="4801758"/>
            <a:ext cx="7693572" cy="646331"/>
          </a:xfrm>
          <a:prstGeom prst="rect">
            <a:avLst/>
          </a:prstGeom>
          <a:noFill/>
        </p:spPr>
        <p:txBody>
          <a:bodyPr wrap="square" rtlCol="0">
            <a:spAutoFit/>
          </a:bodyPr>
          <a:lstStyle/>
          <a:p>
            <a:r>
              <a:rPr lang="en-GB" dirty="0" smtClean="0"/>
              <a:t>Example collection of 3 posters all on Card A. Two pairs think the answer is ‘ALWAYS’, whilst one pair think it is SOMETIMES.</a:t>
            </a:r>
            <a:endParaRPr lang="en-GB" dirty="0"/>
          </a:p>
        </p:txBody>
      </p:sp>
      <p:sp>
        <p:nvSpPr>
          <p:cNvPr id="7" name="TextBox 6"/>
          <p:cNvSpPr txBox="1"/>
          <p:nvPr/>
        </p:nvSpPr>
        <p:spPr>
          <a:xfrm>
            <a:off x="688423" y="5537500"/>
            <a:ext cx="7693572" cy="923330"/>
          </a:xfrm>
          <a:prstGeom prst="rect">
            <a:avLst/>
          </a:prstGeom>
          <a:noFill/>
        </p:spPr>
        <p:txBody>
          <a:bodyPr wrap="square" rtlCol="0">
            <a:spAutoFit/>
          </a:bodyPr>
          <a:lstStyle/>
          <a:p>
            <a:r>
              <a:rPr lang="en-GB" dirty="0" smtClean="0"/>
              <a:t>Give all students time to go around and look at others answers. Get them to select one answer they feel sure they have got correct, and (maybe) one that they now realise they got wrong.</a:t>
            </a:r>
            <a:endParaRPr lang="en-GB" dirty="0"/>
          </a:p>
        </p:txBody>
      </p:sp>
    </p:spTree>
    <p:extLst>
      <p:ext uri="{BB962C8B-B14F-4D97-AF65-F5344CB8AC3E}">
        <p14:creationId xmlns:p14="http://schemas.microsoft.com/office/powerpoint/2010/main" val="704605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120814" y="141890"/>
            <a:ext cx="8828689" cy="6511158"/>
            <a:chOff x="120814" y="141890"/>
            <a:chExt cx="8828689" cy="6511158"/>
          </a:xfrm>
        </p:grpSpPr>
        <p:sp>
          <p:nvSpPr>
            <p:cNvPr id="2" name="Rectangle 1"/>
            <p:cNvSpPr/>
            <p:nvPr/>
          </p:nvSpPr>
          <p:spPr>
            <a:xfrm>
              <a:off x="120814" y="141890"/>
              <a:ext cx="8828689" cy="651115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p:cNvSpPr txBox="1"/>
            <p:nvPr/>
          </p:nvSpPr>
          <p:spPr>
            <a:xfrm>
              <a:off x="409903" y="229758"/>
              <a:ext cx="1576551" cy="369332"/>
            </a:xfrm>
            <a:prstGeom prst="rect">
              <a:avLst/>
            </a:prstGeom>
            <a:noFill/>
          </p:spPr>
          <p:txBody>
            <a:bodyPr wrap="square" rtlCol="0">
              <a:spAutoFit/>
            </a:bodyPr>
            <a:lstStyle/>
            <a:p>
              <a:r>
                <a:rPr lang="en-GB" dirty="0" smtClean="0"/>
                <a:t>Card A</a:t>
              </a:r>
              <a:endParaRPr lang="en-GB" dirty="0"/>
            </a:p>
          </p:txBody>
        </p:sp>
        <p:grpSp>
          <p:nvGrpSpPr>
            <p:cNvPr id="5" name="Group 4"/>
            <p:cNvGrpSpPr/>
            <p:nvPr/>
          </p:nvGrpSpPr>
          <p:grpSpPr>
            <a:xfrm>
              <a:off x="387291" y="802059"/>
              <a:ext cx="3198325" cy="2333297"/>
              <a:chOff x="2897274" y="1024758"/>
              <a:chExt cx="3198325" cy="2333297"/>
            </a:xfrm>
          </p:grpSpPr>
          <p:sp>
            <p:nvSpPr>
              <p:cNvPr id="6" name="Rectangle 5"/>
              <p:cNvSpPr/>
              <p:nvPr/>
            </p:nvSpPr>
            <p:spPr>
              <a:xfrm rot="16200000">
                <a:off x="3291411" y="630621"/>
                <a:ext cx="2333297" cy="31215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5001600" y="1043325"/>
                <a:ext cx="1082476" cy="307777"/>
              </a:xfrm>
              <a:prstGeom prst="rect">
                <a:avLst/>
              </a:prstGeom>
              <a:noFill/>
            </p:spPr>
            <p:txBody>
              <a:bodyPr wrap="none" rtlCol="0">
                <a:spAutoFit/>
              </a:bodyPr>
              <a:lstStyle/>
              <a:p>
                <a:r>
                  <a:rPr lang="en-GB" sz="1400" dirty="0" smtClean="0"/>
                  <a:t>Dave &amp; Dan</a:t>
                </a:r>
                <a:endParaRPr lang="en-GB" sz="1400" dirty="0"/>
              </a:p>
            </p:txBody>
          </p:sp>
          <p:sp>
            <p:nvSpPr>
              <p:cNvPr id="8" name="TextBox 7"/>
              <p:cNvSpPr txBox="1"/>
              <p:nvPr/>
            </p:nvSpPr>
            <p:spPr>
              <a:xfrm>
                <a:off x="3868844" y="1197214"/>
                <a:ext cx="929165" cy="369332"/>
              </a:xfrm>
              <a:prstGeom prst="rect">
                <a:avLst/>
              </a:prstGeom>
              <a:noFill/>
            </p:spPr>
            <p:txBody>
              <a:bodyPr wrap="none" rtlCol="0">
                <a:spAutoFit/>
              </a:bodyPr>
              <a:lstStyle/>
              <a:p>
                <a:r>
                  <a:rPr lang="en-GB" dirty="0" smtClean="0"/>
                  <a:t>ALWAYS</a:t>
                </a:r>
                <a:endParaRPr lang="en-GB" dirty="0"/>
              </a:p>
            </p:txBody>
          </p:sp>
          <p:pic>
            <p:nvPicPr>
              <p:cNvPr id="9" name="Picture 8"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21405" r="49811" b="53872"/>
              <a:stretch/>
            </p:blipFill>
            <p:spPr>
              <a:xfrm>
                <a:off x="2948238" y="1088278"/>
                <a:ext cx="812847" cy="587204"/>
              </a:xfrm>
              <a:prstGeom prst="rect">
                <a:avLst/>
              </a:prstGeom>
            </p:spPr>
          </p:pic>
          <p:sp>
            <p:nvSpPr>
              <p:cNvPr id="10" name="TextBox 9"/>
              <p:cNvSpPr txBox="1"/>
              <p:nvPr/>
            </p:nvSpPr>
            <p:spPr>
              <a:xfrm>
                <a:off x="3028554" y="3063577"/>
                <a:ext cx="2990292" cy="253916"/>
              </a:xfrm>
              <a:prstGeom prst="rect">
                <a:avLst/>
              </a:prstGeom>
              <a:noFill/>
            </p:spPr>
            <p:txBody>
              <a:bodyPr wrap="square" rtlCol="0">
                <a:spAutoFit/>
              </a:bodyPr>
              <a:lstStyle/>
              <a:p>
                <a:r>
                  <a:rPr lang="en-GB" sz="1050" dirty="0" smtClean="0">
                    <a:solidFill>
                      <a:srgbClr val="0070C0"/>
                    </a:solidFill>
                    <a:latin typeface="Bradley Hand ITC" pitchFamily="66" charset="0"/>
                  </a:rPr>
                  <a:t>We lk5x 2 5x x4 x234x</a:t>
                </a:r>
                <a:r>
                  <a:rPr lang="en-GB" sz="1050" dirty="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eklrjrhe</a:t>
                </a:r>
                <a:r>
                  <a:rPr lang="en-GB" sz="1050" dirty="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jer</a:t>
                </a:r>
                <a:r>
                  <a:rPr lang="en-GB" sz="1050" dirty="0">
                    <a:solidFill>
                      <a:schemeClr val="accent5">
                        <a:lumMod val="50000"/>
                      </a:schemeClr>
                    </a:solidFill>
                    <a:latin typeface="Bradley Hand ITC" pitchFamily="66" charset="0"/>
                  </a:rPr>
                  <a:t> r  </a:t>
                </a:r>
                <a:r>
                  <a:rPr lang="en-GB" sz="1050" dirty="0" err="1" smtClean="0">
                    <a:solidFill>
                      <a:schemeClr val="accent5">
                        <a:lumMod val="50000"/>
                      </a:schemeClr>
                    </a:solidFill>
                    <a:latin typeface="Bradley Hand ITC" pitchFamily="66" charset="0"/>
                  </a:rPr>
                  <a:t>wl</a:t>
                </a:r>
                <a:r>
                  <a:rPr lang="en-GB" sz="1050" dirty="0" smtClean="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rlwkjle</a:t>
                </a:r>
                <a:r>
                  <a:rPr lang="en-GB" sz="1050" dirty="0">
                    <a:solidFill>
                      <a:schemeClr val="accent5">
                        <a:lumMod val="50000"/>
                      </a:schemeClr>
                    </a:solidFill>
                    <a:latin typeface="Bradley Hand ITC" pitchFamily="66" charset="0"/>
                  </a:rPr>
                  <a:t> </a:t>
                </a:r>
                <a:r>
                  <a:rPr lang="en-GB" sz="1050" dirty="0" smtClean="0">
                    <a:solidFill>
                      <a:schemeClr val="accent5">
                        <a:lumMod val="50000"/>
                      </a:schemeClr>
                    </a:solidFill>
                    <a:latin typeface="Bradley Hand ITC" pitchFamily="66" charset="0"/>
                  </a:rPr>
                  <a:t>w</a:t>
                </a:r>
                <a:endParaRPr lang="en-GB" sz="1050" dirty="0">
                  <a:solidFill>
                    <a:srgbClr val="0070C0"/>
                  </a:solidFill>
                  <a:latin typeface="Bradley Hand ITC" pitchFamily="66" charset="0"/>
                </a:endParaRPr>
              </a:p>
            </p:txBody>
          </p:sp>
          <p:sp>
            <p:nvSpPr>
              <p:cNvPr id="11" name="TextBox 10"/>
              <p:cNvSpPr txBox="1"/>
              <p:nvPr/>
            </p:nvSpPr>
            <p:spPr>
              <a:xfrm>
                <a:off x="3012789" y="1739348"/>
                <a:ext cx="1304871" cy="900246"/>
              </a:xfrm>
              <a:prstGeom prst="rect">
                <a:avLst/>
              </a:prstGeom>
              <a:noFill/>
            </p:spPr>
            <p:txBody>
              <a:bodyPr wrap="square" rtlCol="0">
                <a:spAutoFit/>
              </a:bodyPr>
              <a:lstStyle/>
              <a:p>
                <a:r>
                  <a:rPr lang="en-GB" sz="1050" dirty="0" smtClean="0">
                    <a:solidFill>
                      <a:schemeClr val="accent5">
                        <a:lumMod val="75000"/>
                      </a:schemeClr>
                    </a:solidFill>
                    <a:latin typeface="Bradley Hand ITC" pitchFamily="66" charset="0"/>
                  </a:rPr>
                  <a:t>We </a:t>
                </a:r>
                <a:r>
                  <a:rPr lang="en-GB" sz="1050" dirty="0" err="1" smtClean="0">
                    <a:solidFill>
                      <a:schemeClr val="accent5">
                        <a:lumMod val="75000"/>
                      </a:schemeClr>
                    </a:solidFill>
                    <a:latin typeface="Bradley Hand ITC" pitchFamily="66" charset="0"/>
                  </a:rPr>
                  <a:t>lkhw</a:t>
                </a:r>
                <a:r>
                  <a:rPr lang="en-GB" sz="1050" dirty="0" smtClean="0">
                    <a:solidFill>
                      <a:schemeClr val="accent5">
                        <a:lumMod val="75000"/>
                      </a:schemeClr>
                    </a:solidFill>
                    <a:latin typeface="Bradley Hand ITC" pitchFamily="66" charset="0"/>
                  </a:rPr>
                  <a:t> </a:t>
                </a:r>
                <a:r>
                  <a:rPr lang="en-GB" sz="1050" dirty="0" err="1" smtClean="0">
                    <a:solidFill>
                      <a:schemeClr val="accent5">
                        <a:lumMod val="75000"/>
                      </a:schemeClr>
                    </a:solidFill>
                    <a:latin typeface="Bradley Hand ITC" pitchFamily="66" charset="0"/>
                  </a:rPr>
                  <a:t>welkr</a:t>
                </a:r>
                <a:r>
                  <a:rPr lang="en-GB" sz="1050" dirty="0" smtClean="0">
                    <a:solidFill>
                      <a:schemeClr val="accent5">
                        <a:lumMod val="75000"/>
                      </a:schemeClr>
                    </a:solidFill>
                    <a:latin typeface="Bradley Hand ITC" pitchFamily="66" charset="0"/>
                  </a:rPr>
                  <a:t> k 34 52 xx4x5234532 </a:t>
                </a:r>
                <a:r>
                  <a:rPr lang="en-GB" sz="1050" dirty="0" err="1" smtClean="0">
                    <a:solidFill>
                      <a:schemeClr val="accent5">
                        <a:lumMod val="50000"/>
                      </a:schemeClr>
                    </a:solidFill>
                    <a:latin typeface="Bradley Hand ITC" pitchFamily="66" charset="0"/>
                  </a:rPr>
                  <a:t>krlkw</a:t>
                </a:r>
                <a:r>
                  <a:rPr lang="en-GB" sz="1050" dirty="0" smtClean="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jelkjw</a:t>
                </a:r>
                <a:r>
                  <a:rPr lang="en-GB" sz="1050" dirty="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wl</a:t>
                </a:r>
                <a:r>
                  <a:rPr lang="en-GB" sz="1050" dirty="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rlwkjle</a:t>
                </a:r>
                <a:r>
                  <a:rPr lang="en-GB" sz="1050" dirty="0">
                    <a:solidFill>
                      <a:schemeClr val="accent5">
                        <a:lumMod val="50000"/>
                      </a:schemeClr>
                    </a:solidFill>
                    <a:latin typeface="Bradley Hand ITC" pitchFamily="66" charset="0"/>
                  </a:rPr>
                  <a:t> w r </a:t>
                </a:r>
                <a:endParaRPr lang="en-GB" sz="1050" dirty="0">
                  <a:solidFill>
                    <a:schemeClr val="accent5">
                      <a:lumMod val="75000"/>
                    </a:schemeClr>
                  </a:solidFill>
                  <a:latin typeface="Bradley Hand ITC" pitchFamily="66" charset="0"/>
                </a:endParaRPr>
              </a:p>
            </p:txBody>
          </p:sp>
          <p:sp>
            <p:nvSpPr>
              <p:cNvPr id="12" name="TextBox 11"/>
              <p:cNvSpPr txBox="1"/>
              <p:nvPr/>
            </p:nvSpPr>
            <p:spPr>
              <a:xfrm>
                <a:off x="4001579" y="1680168"/>
                <a:ext cx="1067160" cy="577081"/>
              </a:xfrm>
              <a:prstGeom prst="rect">
                <a:avLst/>
              </a:prstGeom>
              <a:noFill/>
            </p:spPr>
            <p:txBody>
              <a:bodyPr wrap="square" rtlCol="0">
                <a:spAutoFit/>
              </a:bodyPr>
              <a:lstStyle/>
              <a:p>
                <a:r>
                  <a:rPr lang="en-GB" sz="1050" dirty="0" smtClean="0">
                    <a:solidFill>
                      <a:schemeClr val="bg2">
                        <a:lumMod val="50000"/>
                      </a:schemeClr>
                    </a:solidFill>
                    <a:latin typeface="Bradley Hand ITC" pitchFamily="66" charset="0"/>
                  </a:rPr>
                  <a:t>We </a:t>
                </a:r>
                <a:r>
                  <a:rPr lang="en-GB" sz="1050" dirty="0" err="1" smtClean="0">
                    <a:solidFill>
                      <a:schemeClr val="bg2">
                        <a:lumMod val="50000"/>
                      </a:schemeClr>
                    </a:solidFill>
                    <a:latin typeface="Bradley Hand ITC" pitchFamily="66" charset="0"/>
                  </a:rPr>
                  <a:t>lkhw</a:t>
                </a:r>
                <a:r>
                  <a:rPr lang="en-GB" sz="1050" dirty="0" smtClean="0">
                    <a:solidFill>
                      <a:schemeClr val="bg2">
                        <a:lumMod val="50000"/>
                      </a:schemeClr>
                    </a:solidFill>
                    <a:latin typeface="Bradley Hand ITC" pitchFamily="66" charset="0"/>
                  </a:rPr>
                  <a:t> </a:t>
                </a:r>
                <a:r>
                  <a:rPr lang="en-GB" sz="1050" dirty="0" err="1" smtClean="0">
                    <a:solidFill>
                      <a:schemeClr val="bg2">
                        <a:lumMod val="50000"/>
                      </a:schemeClr>
                    </a:solidFill>
                    <a:latin typeface="Bradley Hand ITC" pitchFamily="66" charset="0"/>
                  </a:rPr>
                  <a:t>welkr</a:t>
                </a:r>
                <a:r>
                  <a:rPr lang="en-GB" sz="1050" dirty="0" smtClean="0">
                    <a:solidFill>
                      <a:schemeClr val="bg2">
                        <a:lumMod val="50000"/>
                      </a:schemeClr>
                    </a:solidFill>
                    <a:latin typeface="Bradley Hand ITC" pitchFamily="66" charset="0"/>
                  </a:rPr>
                  <a:t> k </a:t>
                </a:r>
                <a:r>
                  <a:rPr lang="en-GB" sz="1050" dirty="0" err="1" smtClean="0">
                    <a:solidFill>
                      <a:schemeClr val="bg2">
                        <a:lumMod val="50000"/>
                      </a:schemeClr>
                    </a:solidFill>
                    <a:latin typeface="Bradley Hand ITC" pitchFamily="66" charset="0"/>
                  </a:rPr>
                  <a:t>wl</a:t>
                </a:r>
                <a:r>
                  <a:rPr lang="en-GB" sz="1050" dirty="0" smtClean="0">
                    <a:solidFill>
                      <a:schemeClr val="bg2">
                        <a:lumMod val="50000"/>
                      </a:schemeClr>
                    </a:solidFill>
                    <a:latin typeface="Bradley Hand ITC" pitchFamily="66" charset="0"/>
                  </a:rPr>
                  <a:t> </a:t>
                </a:r>
                <a:r>
                  <a:rPr lang="en-GB" sz="1050" dirty="0" err="1" smtClean="0">
                    <a:solidFill>
                      <a:schemeClr val="bg2">
                        <a:lumMod val="50000"/>
                      </a:schemeClr>
                    </a:solidFill>
                    <a:latin typeface="Bradley Hand ITC" pitchFamily="66" charset="0"/>
                  </a:rPr>
                  <a:t>rlwkjle</a:t>
                </a:r>
                <a:r>
                  <a:rPr lang="en-GB" sz="1050" dirty="0" smtClean="0">
                    <a:solidFill>
                      <a:schemeClr val="bg2">
                        <a:lumMod val="50000"/>
                      </a:schemeClr>
                    </a:solidFill>
                    <a:latin typeface="Bradley Hand ITC" pitchFamily="66" charset="0"/>
                  </a:rPr>
                  <a:t> w r 2 5x x4 x234x</a:t>
                </a:r>
                <a:endParaRPr lang="en-GB" sz="1050" dirty="0">
                  <a:solidFill>
                    <a:schemeClr val="bg2">
                      <a:lumMod val="50000"/>
                    </a:schemeClr>
                  </a:solidFill>
                  <a:latin typeface="Bradley Hand ITC" pitchFamily="66" charset="0"/>
                </a:endParaRPr>
              </a:p>
            </p:txBody>
          </p:sp>
          <p:sp>
            <p:nvSpPr>
              <p:cNvPr id="13" name="TextBox 12"/>
              <p:cNvSpPr txBox="1"/>
              <p:nvPr/>
            </p:nvSpPr>
            <p:spPr>
              <a:xfrm>
                <a:off x="4950951" y="1680168"/>
                <a:ext cx="1144648" cy="900246"/>
              </a:xfrm>
              <a:prstGeom prst="rect">
                <a:avLst/>
              </a:prstGeom>
              <a:noFill/>
            </p:spPr>
            <p:txBody>
              <a:bodyPr wrap="square" rtlCol="0">
                <a:spAutoFit/>
              </a:bodyPr>
              <a:lstStyle/>
              <a:p>
                <a:r>
                  <a:rPr lang="en-GB" sz="1050" dirty="0" smtClean="0">
                    <a:solidFill>
                      <a:schemeClr val="bg2">
                        <a:lumMod val="25000"/>
                      </a:schemeClr>
                    </a:solidFill>
                    <a:latin typeface="Bradley Hand ITC" pitchFamily="66" charset="0"/>
                  </a:rPr>
                  <a:t>We </a:t>
                </a:r>
                <a:r>
                  <a:rPr lang="en-GB" sz="1050" dirty="0" err="1" smtClean="0">
                    <a:solidFill>
                      <a:schemeClr val="bg2">
                        <a:lumMod val="25000"/>
                      </a:schemeClr>
                    </a:solidFill>
                    <a:latin typeface="Bradley Hand ITC" pitchFamily="66" charset="0"/>
                  </a:rPr>
                  <a:t>lkhw</a:t>
                </a:r>
                <a:r>
                  <a:rPr lang="en-GB" sz="1050" dirty="0" smtClean="0">
                    <a:solidFill>
                      <a:schemeClr val="bg2">
                        <a:lumMod val="25000"/>
                      </a:schemeClr>
                    </a:solidFill>
                    <a:latin typeface="Bradley Hand ITC" pitchFamily="66" charset="0"/>
                  </a:rPr>
                  <a:t> </a:t>
                </a:r>
                <a:r>
                  <a:rPr lang="en-GB" sz="1050" dirty="0" err="1" smtClean="0">
                    <a:solidFill>
                      <a:schemeClr val="bg2">
                        <a:lumMod val="25000"/>
                      </a:schemeClr>
                    </a:solidFill>
                    <a:latin typeface="Bradley Hand ITC" pitchFamily="66" charset="0"/>
                  </a:rPr>
                  <a:t>welkr</a:t>
                </a:r>
                <a:r>
                  <a:rPr lang="en-GB" sz="1050" dirty="0" smtClean="0">
                    <a:solidFill>
                      <a:schemeClr val="bg2">
                        <a:lumMod val="25000"/>
                      </a:schemeClr>
                    </a:solidFill>
                    <a:latin typeface="Bradley Hand ITC" pitchFamily="66" charset="0"/>
                  </a:rPr>
                  <a:t> k we </a:t>
                </a:r>
                <a:r>
                  <a:rPr lang="en-GB" sz="1050" dirty="0" err="1" smtClean="0">
                    <a:solidFill>
                      <a:schemeClr val="bg2">
                        <a:lumMod val="25000"/>
                      </a:schemeClr>
                    </a:solidFill>
                    <a:latin typeface="Bradley Hand ITC" pitchFamily="66" charset="0"/>
                  </a:rPr>
                  <a:t>krlkw</a:t>
                </a:r>
                <a:r>
                  <a:rPr lang="en-GB" sz="1050" dirty="0" smtClean="0">
                    <a:solidFill>
                      <a:schemeClr val="bg2">
                        <a:lumMod val="25000"/>
                      </a:schemeClr>
                    </a:solidFill>
                    <a:latin typeface="Bradley Hand ITC" pitchFamily="66" charset="0"/>
                  </a:rPr>
                  <a:t> </a:t>
                </a:r>
                <a:r>
                  <a:rPr lang="en-GB" sz="1050" dirty="0" err="1" smtClean="0">
                    <a:solidFill>
                      <a:schemeClr val="bg2">
                        <a:lumMod val="25000"/>
                      </a:schemeClr>
                    </a:solidFill>
                    <a:latin typeface="Bradley Hand ITC" pitchFamily="66" charset="0"/>
                  </a:rPr>
                  <a:t>jelkjw</a:t>
                </a:r>
                <a:r>
                  <a:rPr lang="en-GB" sz="1050" dirty="0" smtClean="0">
                    <a:solidFill>
                      <a:schemeClr val="bg2">
                        <a:lumMod val="25000"/>
                      </a:schemeClr>
                    </a:solidFill>
                    <a:latin typeface="Bradley Hand ITC" pitchFamily="66" charset="0"/>
                  </a:rPr>
                  <a:t> </a:t>
                </a:r>
                <a:r>
                  <a:rPr lang="en-GB" sz="1050" dirty="0" err="1" smtClean="0">
                    <a:solidFill>
                      <a:schemeClr val="bg2">
                        <a:lumMod val="25000"/>
                      </a:schemeClr>
                    </a:solidFill>
                    <a:latin typeface="Bradley Hand ITC" pitchFamily="66" charset="0"/>
                  </a:rPr>
                  <a:t>wl</a:t>
                </a:r>
                <a:r>
                  <a:rPr lang="en-GB" sz="1050" dirty="0" smtClean="0">
                    <a:solidFill>
                      <a:schemeClr val="bg2">
                        <a:lumMod val="25000"/>
                      </a:schemeClr>
                    </a:solidFill>
                    <a:latin typeface="Bradley Hand ITC" pitchFamily="66" charset="0"/>
                  </a:rPr>
                  <a:t> 432xx5 4x x2 5x 2 5x x4 x234x</a:t>
                </a:r>
                <a:endParaRPr lang="en-GB" sz="1050" dirty="0">
                  <a:solidFill>
                    <a:schemeClr val="bg2">
                      <a:lumMod val="25000"/>
                    </a:schemeClr>
                  </a:solidFill>
                  <a:latin typeface="Bradley Hand ITC" pitchFamily="66" charset="0"/>
                </a:endParaRPr>
              </a:p>
            </p:txBody>
          </p:sp>
          <p:sp>
            <p:nvSpPr>
              <p:cNvPr id="14" name="TextBox 13"/>
              <p:cNvSpPr txBox="1"/>
              <p:nvPr/>
            </p:nvSpPr>
            <p:spPr>
              <a:xfrm>
                <a:off x="3028554" y="2671126"/>
                <a:ext cx="2851849" cy="415498"/>
              </a:xfrm>
              <a:prstGeom prst="rect">
                <a:avLst/>
              </a:prstGeom>
              <a:noFill/>
            </p:spPr>
            <p:txBody>
              <a:bodyPr wrap="square" rtlCol="0">
                <a:spAutoFit/>
              </a:bodyPr>
              <a:lstStyle/>
              <a:p>
                <a:r>
                  <a:rPr lang="en-GB" sz="1050" dirty="0" smtClean="0">
                    <a:solidFill>
                      <a:schemeClr val="accent5">
                        <a:lumMod val="50000"/>
                      </a:schemeClr>
                    </a:solidFill>
                    <a:latin typeface="Bradley Hand ITC" pitchFamily="66" charset="0"/>
                  </a:rPr>
                  <a:t>We </a:t>
                </a:r>
                <a:r>
                  <a:rPr lang="en-GB" sz="1050" dirty="0" err="1" smtClean="0">
                    <a:solidFill>
                      <a:schemeClr val="accent5">
                        <a:lumMod val="50000"/>
                      </a:schemeClr>
                    </a:solidFill>
                    <a:latin typeface="Bradley Hand ITC" pitchFamily="66" charset="0"/>
                  </a:rPr>
                  <a:t>lkhw</a:t>
                </a:r>
                <a:r>
                  <a:rPr lang="en-GB" sz="1050" dirty="0" smtClean="0">
                    <a:solidFill>
                      <a:schemeClr val="accent5">
                        <a:lumMod val="50000"/>
                      </a:schemeClr>
                    </a:solidFill>
                    <a:latin typeface="Bradley Hand ITC" pitchFamily="66" charset="0"/>
                  </a:rPr>
                  <a:t> </a:t>
                </a:r>
                <a:r>
                  <a:rPr lang="en-GB" sz="1050" dirty="0" err="1" smtClean="0">
                    <a:solidFill>
                      <a:schemeClr val="accent5">
                        <a:lumMod val="50000"/>
                      </a:schemeClr>
                    </a:solidFill>
                    <a:latin typeface="Bradley Hand ITC" pitchFamily="66" charset="0"/>
                  </a:rPr>
                  <a:t>welkr</a:t>
                </a:r>
                <a:r>
                  <a:rPr lang="en-GB" sz="1050" dirty="0" smtClean="0">
                    <a:solidFill>
                      <a:schemeClr val="accent5">
                        <a:lumMod val="50000"/>
                      </a:schemeClr>
                    </a:solidFill>
                    <a:latin typeface="Bradley Hand ITC" pitchFamily="66" charset="0"/>
                  </a:rPr>
                  <a:t> k 52343 xxx3x x233x42 4435 4x x2 5x 2 5x x4 x234x</a:t>
                </a:r>
                <a:endParaRPr lang="en-GB" sz="1050" dirty="0">
                  <a:solidFill>
                    <a:schemeClr val="accent5">
                      <a:lumMod val="50000"/>
                    </a:schemeClr>
                  </a:solidFill>
                  <a:latin typeface="Bradley Hand ITC" pitchFamily="66" charset="0"/>
                </a:endParaRPr>
              </a:p>
            </p:txBody>
          </p:sp>
        </p:grpSp>
        <p:grpSp>
          <p:nvGrpSpPr>
            <p:cNvPr id="15" name="Group 14"/>
            <p:cNvGrpSpPr/>
            <p:nvPr/>
          </p:nvGrpSpPr>
          <p:grpSpPr>
            <a:xfrm>
              <a:off x="326206" y="3537836"/>
              <a:ext cx="3182657" cy="2333297"/>
              <a:chOff x="2897274" y="1024758"/>
              <a:chExt cx="3182657" cy="2333297"/>
            </a:xfrm>
          </p:grpSpPr>
          <p:sp>
            <p:nvSpPr>
              <p:cNvPr id="16" name="Rectangle 15"/>
              <p:cNvSpPr/>
              <p:nvPr/>
            </p:nvSpPr>
            <p:spPr>
              <a:xfrm rot="16200000">
                <a:off x="3291411" y="630621"/>
                <a:ext cx="2333297" cy="31215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Box 16"/>
              <p:cNvSpPr txBox="1"/>
              <p:nvPr/>
            </p:nvSpPr>
            <p:spPr>
              <a:xfrm>
                <a:off x="4954302" y="1074857"/>
                <a:ext cx="1125629" cy="307777"/>
              </a:xfrm>
              <a:prstGeom prst="rect">
                <a:avLst/>
              </a:prstGeom>
              <a:noFill/>
            </p:spPr>
            <p:txBody>
              <a:bodyPr wrap="none" rtlCol="0">
                <a:spAutoFit/>
              </a:bodyPr>
              <a:lstStyle/>
              <a:p>
                <a:r>
                  <a:rPr lang="en-GB" sz="1400" dirty="0" smtClean="0">
                    <a:solidFill>
                      <a:schemeClr val="accent2">
                        <a:lumMod val="75000"/>
                      </a:schemeClr>
                    </a:solidFill>
                  </a:rPr>
                  <a:t>Hannah &amp; JH</a:t>
                </a:r>
                <a:endParaRPr lang="en-GB" sz="1400" dirty="0">
                  <a:solidFill>
                    <a:schemeClr val="accent2">
                      <a:lumMod val="75000"/>
                    </a:schemeClr>
                  </a:solidFill>
                </a:endParaRPr>
              </a:p>
            </p:txBody>
          </p:sp>
          <p:sp>
            <p:nvSpPr>
              <p:cNvPr id="18" name="TextBox 17"/>
              <p:cNvSpPr txBox="1"/>
              <p:nvPr/>
            </p:nvSpPr>
            <p:spPr>
              <a:xfrm>
                <a:off x="3990242" y="1244512"/>
                <a:ext cx="929165" cy="369332"/>
              </a:xfrm>
              <a:prstGeom prst="rect">
                <a:avLst/>
              </a:prstGeom>
              <a:noFill/>
            </p:spPr>
            <p:txBody>
              <a:bodyPr wrap="none" rtlCol="0">
                <a:spAutoFit/>
              </a:bodyPr>
              <a:lstStyle/>
              <a:p>
                <a:r>
                  <a:rPr lang="en-GB" i="1" dirty="0" smtClean="0"/>
                  <a:t>ALWAYS</a:t>
                </a:r>
                <a:endParaRPr lang="en-GB" i="1" dirty="0"/>
              </a:p>
            </p:txBody>
          </p:sp>
          <p:pic>
            <p:nvPicPr>
              <p:cNvPr id="19" name="Picture 18"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21405" r="49811" b="53872"/>
              <a:stretch/>
            </p:blipFill>
            <p:spPr>
              <a:xfrm>
                <a:off x="3074366" y="1135576"/>
                <a:ext cx="812847" cy="587204"/>
              </a:xfrm>
              <a:prstGeom prst="rect">
                <a:avLst/>
              </a:prstGeom>
            </p:spPr>
          </p:pic>
          <p:sp>
            <p:nvSpPr>
              <p:cNvPr id="20" name="TextBox 19"/>
              <p:cNvSpPr txBox="1"/>
              <p:nvPr/>
            </p:nvSpPr>
            <p:spPr>
              <a:xfrm>
                <a:off x="4385257" y="2559953"/>
                <a:ext cx="1495493" cy="577081"/>
              </a:xfrm>
              <a:prstGeom prst="rect">
                <a:avLst/>
              </a:prstGeom>
              <a:noFill/>
            </p:spPr>
            <p:txBody>
              <a:bodyPr wrap="square" rtlCol="0">
                <a:spAutoFit/>
              </a:bodyPr>
              <a:lstStyle/>
              <a:p>
                <a:r>
                  <a:rPr lang="en-GB" sz="1050" dirty="0" smtClean="0">
                    <a:solidFill>
                      <a:schemeClr val="accent3">
                        <a:lumMod val="75000"/>
                      </a:schemeClr>
                    </a:solidFill>
                    <a:latin typeface="Bradley Hand ITC" pitchFamily="66" charset="0"/>
                  </a:rPr>
                  <a:t>We lk5x 2 5x x4 x234x</a:t>
                </a:r>
                <a:r>
                  <a:rPr lang="en-GB" sz="1050" dirty="0">
                    <a:solidFill>
                      <a:schemeClr val="accent3">
                        <a:lumMod val="75000"/>
                      </a:schemeClr>
                    </a:solidFill>
                    <a:latin typeface="Bradley Hand ITC" pitchFamily="66" charset="0"/>
                  </a:rPr>
                  <a:t> </a:t>
                </a:r>
                <a:r>
                  <a:rPr lang="en-GB" sz="1050" dirty="0" err="1">
                    <a:solidFill>
                      <a:schemeClr val="accent3">
                        <a:lumMod val="75000"/>
                      </a:schemeClr>
                    </a:solidFill>
                    <a:latin typeface="Bradley Hand ITC" pitchFamily="66" charset="0"/>
                  </a:rPr>
                  <a:t>eklrjrhe</a:t>
                </a:r>
                <a:r>
                  <a:rPr lang="en-GB" sz="1050" dirty="0">
                    <a:solidFill>
                      <a:schemeClr val="accent3">
                        <a:lumMod val="75000"/>
                      </a:schemeClr>
                    </a:solidFill>
                    <a:latin typeface="Bradley Hand ITC" pitchFamily="66" charset="0"/>
                  </a:rPr>
                  <a:t> </a:t>
                </a:r>
                <a:r>
                  <a:rPr lang="en-GB" sz="1050" dirty="0" err="1">
                    <a:solidFill>
                      <a:schemeClr val="accent3">
                        <a:lumMod val="75000"/>
                      </a:schemeClr>
                    </a:solidFill>
                    <a:latin typeface="Bradley Hand ITC" pitchFamily="66" charset="0"/>
                  </a:rPr>
                  <a:t>jer</a:t>
                </a:r>
                <a:r>
                  <a:rPr lang="en-GB" sz="1050" dirty="0">
                    <a:solidFill>
                      <a:schemeClr val="accent3">
                        <a:lumMod val="75000"/>
                      </a:schemeClr>
                    </a:solidFill>
                    <a:latin typeface="Bradley Hand ITC" pitchFamily="66" charset="0"/>
                  </a:rPr>
                  <a:t> r  </a:t>
                </a:r>
                <a:r>
                  <a:rPr lang="en-GB" sz="1050" dirty="0" err="1" smtClean="0">
                    <a:solidFill>
                      <a:schemeClr val="accent3">
                        <a:lumMod val="75000"/>
                      </a:schemeClr>
                    </a:solidFill>
                    <a:latin typeface="Bradley Hand ITC" pitchFamily="66" charset="0"/>
                  </a:rPr>
                  <a:t>wl</a:t>
                </a:r>
                <a:r>
                  <a:rPr lang="en-GB" sz="1050" dirty="0" smtClean="0">
                    <a:solidFill>
                      <a:schemeClr val="accent3">
                        <a:lumMod val="75000"/>
                      </a:schemeClr>
                    </a:solidFill>
                    <a:latin typeface="Bradley Hand ITC" pitchFamily="66" charset="0"/>
                  </a:rPr>
                  <a:t> </a:t>
                </a:r>
                <a:r>
                  <a:rPr lang="en-GB" sz="1050" dirty="0" err="1">
                    <a:solidFill>
                      <a:schemeClr val="accent3">
                        <a:lumMod val="75000"/>
                      </a:schemeClr>
                    </a:solidFill>
                    <a:latin typeface="Bradley Hand ITC" pitchFamily="66" charset="0"/>
                  </a:rPr>
                  <a:t>rlwkjle</a:t>
                </a:r>
                <a:r>
                  <a:rPr lang="en-GB" sz="1050" dirty="0">
                    <a:solidFill>
                      <a:schemeClr val="accent3">
                        <a:lumMod val="75000"/>
                      </a:schemeClr>
                    </a:solidFill>
                    <a:latin typeface="Bradley Hand ITC" pitchFamily="66" charset="0"/>
                  </a:rPr>
                  <a:t> </a:t>
                </a:r>
                <a:r>
                  <a:rPr lang="en-GB" sz="1050" dirty="0" smtClean="0">
                    <a:solidFill>
                      <a:schemeClr val="accent5">
                        <a:lumMod val="50000"/>
                      </a:schemeClr>
                    </a:solidFill>
                    <a:latin typeface="Bradley Hand ITC" pitchFamily="66" charset="0"/>
                  </a:rPr>
                  <a:t>w</a:t>
                </a:r>
                <a:endParaRPr lang="en-GB" sz="1050" dirty="0">
                  <a:solidFill>
                    <a:srgbClr val="0070C0"/>
                  </a:solidFill>
                  <a:latin typeface="Bradley Hand ITC" pitchFamily="66" charset="0"/>
                </a:endParaRPr>
              </a:p>
            </p:txBody>
          </p:sp>
          <p:sp>
            <p:nvSpPr>
              <p:cNvPr id="21" name="TextBox 20"/>
              <p:cNvSpPr txBox="1"/>
              <p:nvPr/>
            </p:nvSpPr>
            <p:spPr>
              <a:xfrm>
                <a:off x="3028554" y="1902866"/>
                <a:ext cx="1941513" cy="577081"/>
              </a:xfrm>
              <a:prstGeom prst="rect">
                <a:avLst/>
              </a:prstGeom>
              <a:noFill/>
            </p:spPr>
            <p:txBody>
              <a:bodyPr wrap="square" rtlCol="0">
                <a:spAutoFit/>
              </a:bodyPr>
              <a:lstStyle/>
              <a:p>
                <a:r>
                  <a:rPr lang="en-GB" sz="1050" dirty="0" smtClean="0">
                    <a:solidFill>
                      <a:schemeClr val="accent5">
                        <a:lumMod val="75000"/>
                      </a:schemeClr>
                    </a:solidFill>
                    <a:latin typeface="Bradley Hand ITC" pitchFamily="66" charset="0"/>
                  </a:rPr>
                  <a:t>We </a:t>
                </a:r>
                <a:r>
                  <a:rPr lang="en-GB" sz="1050" dirty="0" err="1" smtClean="0">
                    <a:solidFill>
                      <a:schemeClr val="accent5">
                        <a:lumMod val="75000"/>
                      </a:schemeClr>
                    </a:solidFill>
                    <a:latin typeface="Bradley Hand ITC" pitchFamily="66" charset="0"/>
                  </a:rPr>
                  <a:t>lkhw</a:t>
                </a:r>
                <a:r>
                  <a:rPr lang="en-GB" sz="1050" dirty="0" smtClean="0">
                    <a:solidFill>
                      <a:schemeClr val="accent5">
                        <a:lumMod val="75000"/>
                      </a:schemeClr>
                    </a:solidFill>
                    <a:latin typeface="Bradley Hand ITC" pitchFamily="66" charset="0"/>
                  </a:rPr>
                  <a:t> </a:t>
                </a:r>
                <a:r>
                  <a:rPr lang="en-GB" sz="1050" dirty="0" err="1" smtClean="0">
                    <a:solidFill>
                      <a:schemeClr val="accent5">
                        <a:lumMod val="75000"/>
                      </a:schemeClr>
                    </a:solidFill>
                    <a:latin typeface="Bradley Hand ITC" pitchFamily="66" charset="0"/>
                  </a:rPr>
                  <a:t>welkr</a:t>
                </a:r>
                <a:r>
                  <a:rPr lang="en-GB" sz="1050" dirty="0" smtClean="0">
                    <a:solidFill>
                      <a:schemeClr val="accent5">
                        <a:lumMod val="75000"/>
                      </a:schemeClr>
                    </a:solidFill>
                    <a:latin typeface="Bradley Hand ITC" pitchFamily="66" charset="0"/>
                  </a:rPr>
                  <a:t> k 34 52 </a:t>
                </a:r>
                <a:r>
                  <a:rPr lang="en-GB" sz="1050" dirty="0" smtClean="0">
                    <a:solidFill>
                      <a:schemeClr val="accent3">
                        <a:lumMod val="75000"/>
                      </a:schemeClr>
                    </a:solidFill>
                    <a:latin typeface="Bradley Hand ITC" pitchFamily="66" charset="0"/>
                  </a:rPr>
                  <a:t>xx4x5234532 </a:t>
                </a:r>
                <a:r>
                  <a:rPr lang="en-GB" sz="1050" dirty="0" err="1" smtClean="0">
                    <a:solidFill>
                      <a:schemeClr val="accent3">
                        <a:lumMod val="75000"/>
                      </a:schemeClr>
                    </a:solidFill>
                    <a:latin typeface="Bradley Hand ITC" pitchFamily="66" charset="0"/>
                  </a:rPr>
                  <a:t>krlkw</a:t>
                </a:r>
                <a:r>
                  <a:rPr lang="en-GB" sz="1050" dirty="0" smtClean="0">
                    <a:solidFill>
                      <a:schemeClr val="accent3">
                        <a:lumMod val="75000"/>
                      </a:schemeClr>
                    </a:solidFill>
                    <a:latin typeface="Bradley Hand ITC" pitchFamily="66" charset="0"/>
                  </a:rPr>
                  <a:t> </a:t>
                </a:r>
                <a:r>
                  <a:rPr lang="en-GB" sz="1050" dirty="0" err="1">
                    <a:solidFill>
                      <a:schemeClr val="accent3">
                        <a:lumMod val="75000"/>
                      </a:schemeClr>
                    </a:solidFill>
                    <a:latin typeface="Bradley Hand ITC" pitchFamily="66" charset="0"/>
                  </a:rPr>
                  <a:t>jelkjw</a:t>
                </a:r>
                <a:r>
                  <a:rPr lang="en-GB" sz="1050" dirty="0">
                    <a:solidFill>
                      <a:schemeClr val="accent3">
                        <a:lumMod val="75000"/>
                      </a:schemeClr>
                    </a:solidFill>
                    <a:latin typeface="Bradley Hand ITC" pitchFamily="66" charset="0"/>
                  </a:rPr>
                  <a:t> </a:t>
                </a:r>
                <a:r>
                  <a:rPr lang="en-GB" sz="1050" dirty="0" err="1">
                    <a:solidFill>
                      <a:schemeClr val="accent5">
                        <a:lumMod val="50000"/>
                      </a:schemeClr>
                    </a:solidFill>
                    <a:latin typeface="Bradley Hand ITC" pitchFamily="66" charset="0"/>
                  </a:rPr>
                  <a:t>wl</a:t>
                </a:r>
                <a:r>
                  <a:rPr lang="en-GB" sz="1050" dirty="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rlwkjle</a:t>
                </a:r>
                <a:r>
                  <a:rPr lang="en-GB" sz="1050" dirty="0">
                    <a:solidFill>
                      <a:schemeClr val="accent5">
                        <a:lumMod val="50000"/>
                      </a:schemeClr>
                    </a:solidFill>
                    <a:latin typeface="Bradley Hand ITC" pitchFamily="66" charset="0"/>
                  </a:rPr>
                  <a:t> w r </a:t>
                </a:r>
                <a:endParaRPr lang="en-GB" sz="1050" dirty="0">
                  <a:solidFill>
                    <a:schemeClr val="accent5">
                      <a:lumMod val="75000"/>
                    </a:schemeClr>
                  </a:solidFill>
                  <a:latin typeface="Bradley Hand ITC" pitchFamily="66" charset="0"/>
                </a:endParaRPr>
              </a:p>
            </p:txBody>
          </p:sp>
          <p:sp>
            <p:nvSpPr>
              <p:cNvPr id="23" name="TextBox 22"/>
              <p:cNvSpPr txBox="1"/>
              <p:nvPr/>
            </p:nvSpPr>
            <p:spPr>
              <a:xfrm>
                <a:off x="4874198" y="1566546"/>
                <a:ext cx="1144648" cy="900246"/>
              </a:xfrm>
              <a:prstGeom prst="rect">
                <a:avLst/>
              </a:prstGeom>
              <a:noFill/>
            </p:spPr>
            <p:txBody>
              <a:bodyPr wrap="square" rtlCol="0">
                <a:spAutoFit/>
              </a:bodyPr>
              <a:lstStyle/>
              <a:p>
                <a:r>
                  <a:rPr lang="en-GB" sz="1050" dirty="0" smtClean="0">
                    <a:solidFill>
                      <a:schemeClr val="accent5">
                        <a:lumMod val="75000"/>
                      </a:schemeClr>
                    </a:solidFill>
                    <a:latin typeface="Bradley Hand ITC" pitchFamily="66" charset="0"/>
                  </a:rPr>
                  <a:t>We </a:t>
                </a:r>
                <a:r>
                  <a:rPr lang="en-GB" sz="1050" dirty="0" err="1" smtClean="0">
                    <a:solidFill>
                      <a:schemeClr val="accent5">
                        <a:lumMod val="75000"/>
                      </a:schemeClr>
                    </a:solidFill>
                    <a:latin typeface="Bradley Hand ITC" pitchFamily="66" charset="0"/>
                  </a:rPr>
                  <a:t>lkhw</a:t>
                </a:r>
                <a:r>
                  <a:rPr lang="en-GB" sz="1050" dirty="0" smtClean="0">
                    <a:solidFill>
                      <a:schemeClr val="accent5">
                        <a:lumMod val="75000"/>
                      </a:schemeClr>
                    </a:solidFill>
                    <a:latin typeface="Bradley Hand ITC" pitchFamily="66" charset="0"/>
                  </a:rPr>
                  <a:t> </a:t>
                </a:r>
                <a:r>
                  <a:rPr lang="en-GB" sz="1050" dirty="0" err="1" smtClean="0">
                    <a:solidFill>
                      <a:schemeClr val="accent5">
                        <a:lumMod val="75000"/>
                      </a:schemeClr>
                    </a:solidFill>
                    <a:latin typeface="Bradley Hand ITC" pitchFamily="66" charset="0"/>
                  </a:rPr>
                  <a:t>welkr</a:t>
                </a:r>
                <a:r>
                  <a:rPr lang="en-GB" sz="1050" dirty="0" smtClean="0">
                    <a:solidFill>
                      <a:schemeClr val="accent5">
                        <a:lumMod val="75000"/>
                      </a:schemeClr>
                    </a:solidFill>
                    <a:latin typeface="Bradley Hand ITC" pitchFamily="66" charset="0"/>
                  </a:rPr>
                  <a:t> k we </a:t>
                </a:r>
                <a:r>
                  <a:rPr lang="en-GB" sz="1050" dirty="0" err="1" smtClean="0">
                    <a:solidFill>
                      <a:schemeClr val="accent5">
                        <a:lumMod val="75000"/>
                      </a:schemeClr>
                    </a:solidFill>
                    <a:latin typeface="Bradley Hand ITC" pitchFamily="66" charset="0"/>
                  </a:rPr>
                  <a:t>krlkw</a:t>
                </a:r>
                <a:r>
                  <a:rPr lang="en-GB" sz="1050" dirty="0" smtClean="0">
                    <a:solidFill>
                      <a:schemeClr val="accent5">
                        <a:lumMod val="75000"/>
                      </a:schemeClr>
                    </a:solidFill>
                    <a:latin typeface="Bradley Hand ITC" pitchFamily="66" charset="0"/>
                  </a:rPr>
                  <a:t> </a:t>
                </a:r>
                <a:r>
                  <a:rPr lang="en-GB" sz="1050" dirty="0" err="1" smtClean="0">
                    <a:solidFill>
                      <a:schemeClr val="accent5">
                        <a:lumMod val="75000"/>
                      </a:schemeClr>
                    </a:solidFill>
                    <a:latin typeface="Bradley Hand ITC" pitchFamily="66" charset="0"/>
                  </a:rPr>
                  <a:t>jelkjw</a:t>
                </a:r>
                <a:r>
                  <a:rPr lang="en-GB" sz="1050" dirty="0" smtClean="0">
                    <a:solidFill>
                      <a:schemeClr val="accent5">
                        <a:lumMod val="75000"/>
                      </a:schemeClr>
                    </a:solidFill>
                    <a:latin typeface="Bradley Hand ITC" pitchFamily="66" charset="0"/>
                  </a:rPr>
                  <a:t> </a:t>
                </a:r>
                <a:r>
                  <a:rPr lang="en-GB" sz="1050" dirty="0" err="1" smtClean="0">
                    <a:solidFill>
                      <a:schemeClr val="accent5">
                        <a:lumMod val="75000"/>
                      </a:schemeClr>
                    </a:solidFill>
                    <a:latin typeface="Bradley Hand ITC" pitchFamily="66" charset="0"/>
                  </a:rPr>
                  <a:t>wl</a:t>
                </a:r>
                <a:r>
                  <a:rPr lang="en-GB" sz="1050" dirty="0" smtClean="0">
                    <a:solidFill>
                      <a:schemeClr val="accent5">
                        <a:lumMod val="75000"/>
                      </a:schemeClr>
                    </a:solidFill>
                    <a:latin typeface="Bradley Hand ITC" pitchFamily="66" charset="0"/>
                  </a:rPr>
                  <a:t> 432xx5 </a:t>
                </a:r>
                <a:r>
                  <a:rPr lang="en-GB" sz="1050" dirty="0" smtClean="0">
                    <a:solidFill>
                      <a:schemeClr val="bg2">
                        <a:lumMod val="25000"/>
                      </a:schemeClr>
                    </a:solidFill>
                    <a:latin typeface="Bradley Hand ITC" pitchFamily="66" charset="0"/>
                  </a:rPr>
                  <a:t>4x x2 5x 2 5x x4 x234x</a:t>
                </a:r>
                <a:endParaRPr lang="en-GB" sz="1050" dirty="0">
                  <a:solidFill>
                    <a:schemeClr val="bg2">
                      <a:lumMod val="25000"/>
                    </a:schemeClr>
                  </a:solidFill>
                  <a:latin typeface="Bradley Hand ITC" pitchFamily="66" charset="0"/>
                </a:endParaRPr>
              </a:p>
            </p:txBody>
          </p:sp>
          <p:sp>
            <p:nvSpPr>
              <p:cNvPr id="24" name="TextBox 23"/>
              <p:cNvSpPr txBox="1"/>
              <p:nvPr/>
            </p:nvSpPr>
            <p:spPr>
              <a:xfrm>
                <a:off x="3120641" y="2398371"/>
                <a:ext cx="1089859" cy="900246"/>
              </a:xfrm>
              <a:prstGeom prst="rect">
                <a:avLst/>
              </a:prstGeom>
              <a:noFill/>
            </p:spPr>
            <p:txBody>
              <a:bodyPr wrap="square" rtlCol="0">
                <a:spAutoFit/>
              </a:bodyPr>
              <a:lstStyle/>
              <a:p>
                <a:r>
                  <a:rPr lang="en-GB" sz="1050" dirty="0" smtClean="0">
                    <a:solidFill>
                      <a:schemeClr val="accent5">
                        <a:lumMod val="50000"/>
                      </a:schemeClr>
                    </a:solidFill>
                    <a:latin typeface="Bradley Hand ITC" pitchFamily="66" charset="0"/>
                  </a:rPr>
                  <a:t>We </a:t>
                </a:r>
                <a:r>
                  <a:rPr lang="en-GB" sz="1050" dirty="0" err="1" smtClean="0">
                    <a:solidFill>
                      <a:schemeClr val="accent5">
                        <a:lumMod val="50000"/>
                      </a:schemeClr>
                    </a:solidFill>
                    <a:latin typeface="Bradley Hand ITC" pitchFamily="66" charset="0"/>
                  </a:rPr>
                  <a:t>lkhw</a:t>
                </a:r>
                <a:r>
                  <a:rPr lang="en-GB" sz="1050" dirty="0" smtClean="0">
                    <a:solidFill>
                      <a:schemeClr val="accent5">
                        <a:lumMod val="50000"/>
                      </a:schemeClr>
                    </a:solidFill>
                    <a:latin typeface="Bradley Hand ITC" pitchFamily="66" charset="0"/>
                  </a:rPr>
                  <a:t> </a:t>
                </a:r>
                <a:r>
                  <a:rPr lang="en-GB" sz="1050" dirty="0" err="1" smtClean="0">
                    <a:solidFill>
                      <a:schemeClr val="accent5">
                        <a:lumMod val="50000"/>
                      </a:schemeClr>
                    </a:solidFill>
                    <a:latin typeface="Bradley Hand ITC" pitchFamily="66" charset="0"/>
                  </a:rPr>
                  <a:t>welkr</a:t>
                </a:r>
                <a:r>
                  <a:rPr lang="en-GB" sz="1050" dirty="0" smtClean="0">
                    <a:solidFill>
                      <a:schemeClr val="accent5">
                        <a:lumMod val="50000"/>
                      </a:schemeClr>
                    </a:solidFill>
                    <a:latin typeface="Bradley Hand ITC" pitchFamily="66" charset="0"/>
                  </a:rPr>
                  <a:t> k 52343 xxx3x x233x42 4435 4x x2 5x 2 5x x4 x234x</a:t>
                </a:r>
                <a:endParaRPr lang="en-GB" sz="1050" dirty="0">
                  <a:solidFill>
                    <a:schemeClr val="accent5">
                      <a:lumMod val="50000"/>
                    </a:schemeClr>
                  </a:solidFill>
                  <a:latin typeface="Bradley Hand ITC" pitchFamily="66" charset="0"/>
                </a:endParaRPr>
              </a:p>
            </p:txBody>
          </p:sp>
        </p:grpSp>
        <p:grpSp>
          <p:nvGrpSpPr>
            <p:cNvPr id="25" name="Group 24"/>
            <p:cNvGrpSpPr/>
            <p:nvPr/>
          </p:nvGrpSpPr>
          <p:grpSpPr>
            <a:xfrm>
              <a:off x="5004365" y="974515"/>
              <a:ext cx="3121572" cy="2333297"/>
              <a:chOff x="2897274" y="1024758"/>
              <a:chExt cx="3121572" cy="2333297"/>
            </a:xfrm>
          </p:grpSpPr>
          <p:sp>
            <p:nvSpPr>
              <p:cNvPr id="26" name="Rectangle 25"/>
              <p:cNvSpPr/>
              <p:nvPr/>
            </p:nvSpPr>
            <p:spPr>
              <a:xfrm rot="16200000">
                <a:off x="3291411" y="630621"/>
                <a:ext cx="2333297" cy="31215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TextBox 26"/>
              <p:cNvSpPr txBox="1"/>
              <p:nvPr/>
            </p:nvSpPr>
            <p:spPr>
              <a:xfrm>
                <a:off x="4954302" y="1074857"/>
                <a:ext cx="1024639" cy="307777"/>
              </a:xfrm>
              <a:prstGeom prst="rect">
                <a:avLst/>
              </a:prstGeom>
              <a:noFill/>
            </p:spPr>
            <p:txBody>
              <a:bodyPr wrap="none" rtlCol="0">
                <a:spAutoFit/>
              </a:bodyPr>
              <a:lstStyle/>
              <a:p>
                <a:r>
                  <a:rPr lang="en-GB" sz="1400" dirty="0" smtClean="0">
                    <a:solidFill>
                      <a:schemeClr val="accent3">
                        <a:lumMod val="75000"/>
                      </a:schemeClr>
                    </a:solidFill>
                  </a:rPr>
                  <a:t>Joe and Joe</a:t>
                </a:r>
                <a:endParaRPr lang="en-GB" sz="1400" dirty="0">
                  <a:solidFill>
                    <a:schemeClr val="accent3">
                      <a:lumMod val="75000"/>
                    </a:schemeClr>
                  </a:solidFill>
                </a:endParaRPr>
              </a:p>
            </p:txBody>
          </p:sp>
          <p:sp>
            <p:nvSpPr>
              <p:cNvPr id="28" name="TextBox 27"/>
              <p:cNvSpPr txBox="1"/>
              <p:nvPr/>
            </p:nvSpPr>
            <p:spPr>
              <a:xfrm>
                <a:off x="3990242" y="1244512"/>
                <a:ext cx="1330172" cy="369332"/>
              </a:xfrm>
              <a:prstGeom prst="rect">
                <a:avLst/>
              </a:prstGeom>
              <a:noFill/>
            </p:spPr>
            <p:txBody>
              <a:bodyPr wrap="none" rtlCol="0">
                <a:spAutoFit/>
              </a:bodyPr>
              <a:lstStyle/>
              <a:p>
                <a:r>
                  <a:rPr lang="en-GB" u="sng" dirty="0" smtClean="0">
                    <a:solidFill>
                      <a:srgbClr val="0070C0"/>
                    </a:solidFill>
                  </a:rPr>
                  <a:t>SOMETIMES</a:t>
                </a:r>
                <a:endParaRPr lang="en-GB" u="sng" dirty="0">
                  <a:solidFill>
                    <a:srgbClr val="0070C0"/>
                  </a:solidFill>
                </a:endParaRPr>
              </a:p>
            </p:txBody>
          </p:sp>
          <p:pic>
            <p:nvPicPr>
              <p:cNvPr id="29" name="Picture 28" descr="Screen Clipping"/>
              <p:cNvPicPr>
                <a:picLocks noChangeAspect="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21405" r="49811" b="53872"/>
              <a:stretch/>
            </p:blipFill>
            <p:spPr>
              <a:xfrm>
                <a:off x="3074366" y="1135576"/>
                <a:ext cx="812847" cy="587204"/>
              </a:xfrm>
              <a:prstGeom prst="rect">
                <a:avLst/>
              </a:prstGeom>
            </p:spPr>
          </p:pic>
          <p:sp>
            <p:nvSpPr>
              <p:cNvPr id="30" name="TextBox 29"/>
              <p:cNvSpPr txBox="1"/>
              <p:nvPr/>
            </p:nvSpPr>
            <p:spPr>
              <a:xfrm>
                <a:off x="3074366" y="2625627"/>
                <a:ext cx="1495493" cy="577081"/>
              </a:xfrm>
              <a:prstGeom prst="rect">
                <a:avLst/>
              </a:prstGeom>
              <a:noFill/>
            </p:spPr>
            <p:txBody>
              <a:bodyPr wrap="square" rtlCol="0">
                <a:spAutoFit/>
              </a:bodyPr>
              <a:lstStyle/>
              <a:p>
                <a:r>
                  <a:rPr lang="en-GB" sz="1050" dirty="0" smtClean="0">
                    <a:solidFill>
                      <a:schemeClr val="accent3">
                        <a:lumMod val="75000"/>
                      </a:schemeClr>
                    </a:solidFill>
                    <a:latin typeface="Bradley Hand ITC" pitchFamily="66" charset="0"/>
                  </a:rPr>
                  <a:t>We lk5x 2 5x x4 x234x</a:t>
                </a:r>
                <a:r>
                  <a:rPr lang="en-GB" sz="1050" dirty="0">
                    <a:solidFill>
                      <a:schemeClr val="accent3">
                        <a:lumMod val="75000"/>
                      </a:schemeClr>
                    </a:solidFill>
                    <a:latin typeface="Bradley Hand ITC" pitchFamily="66" charset="0"/>
                  </a:rPr>
                  <a:t> </a:t>
                </a:r>
                <a:r>
                  <a:rPr lang="en-GB" sz="1050" dirty="0" err="1">
                    <a:solidFill>
                      <a:schemeClr val="accent3">
                        <a:lumMod val="75000"/>
                      </a:schemeClr>
                    </a:solidFill>
                    <a:latin typeface="Bradley Hand ITC" pitchFamily="66" charset="0"/>
                  </a:rPr>
                  <a:t>eklrjrhe</a:t>
                </a:r>
                <a:r>
                  <a:rPr lang="en-GB" sz="1050" dirty="0">
                    <a:solidFill>
                      <a:schemeClr val="accent3">
                        <a:lumMod val="75000"/>
                      </a:schemeClr>
                    </a:solidFill>
                    <a:latin typeface="Bradley Hand ITC" pitchFamily="66" charset="0"/>
                  </a:rPr>
                  <a:t> </a:t>
                </a:r>
                <a:r>
                  <a:rPr lang="en-GB" sz="1050" dirty="0" err="1">
                    <a:solidFill>
                      <a:schemeClr val="accent3">
                        <a:lumMod val="75000"/>
                      </a:schemeClr>
                    </a:solidFill>
                    <a:latin typeface="Bradley Hand ITC" pitchFamily="66" charset="0"/>
                  </a:rPr>
                  <a:t>jer</a:t>
                </a:r>
                <a:r>
                  <a:rPr lang="en-GB" sz="1050" dirty="0">
                    <a:solidFill>
                      <a:schemeClr val="accent3">
                        <a:lumMod val="75000"/>
                      </a:schemeClr>
                    </a:solidFill>
                    <a:latin typeface="Bradley Hand ITC" pitchFamily="66" charset="0"/>
                  </a:rPr>
                  <a:t> r  </a:t>
                </a:r>
                <a:r>
                  <a:rPr lang="en-GB" sz="1050" dirty="0" err="1" smtClean="0">
                    <a:solidFill>
                      <a:schemeClr val="accent3">
                        <a:lumMod val="75000"/>
                      </a:schemeClr>
                    </a:solidFill>
                    <a:latin typeface="Bradley Hand ITC" pitchFamily="66" charset="0"/>
                  </a:rPr>
                  <a:t>wl</a:t>
                </a:r>
                <a:r>
                  <a:rPr lang="en-GB" sz="1050" dirty="0" smtClean="0">
                    <a:solidFill>
                      <a:schemeClr val="accent3">
                        <a:lumMod val="75000"/>
                      </a:schemeClr>
                    </a:solidFill>
                    <a:latin typeface="Bradley Hand ITC" pitchFamily="66" charset="0"/>
                  </a:rPr>
                  <a:t> </a:t>
                </a:r>
                <a:r>
                  <a:rPr lang="en-GB" sz="1050" dirty="0" err="1">
                    <a:solidFill>
                      <a:schemeClr val="accent3">
                        <a:lumMod val="75000"/>
                      </a:schemeClr>
                    </a:solidFill>
                    <a:latin typeface="Bradley Hand ITC" pitchFamily="66" charset="0"/>
                  </a:rPr>
                  <a:t>rlwkjle</a:t>
                </a:r>
                <a:r>
                  <a:rPr lang="en-GB" sz="1050" dirty="0">
                    <a:solidFill>
                      <a:schemeClr val="accent3">
                        <a:lumMod val="75000"/>
                      </a:schemeClr>
                    </a:solidFill>
                    <a:latin typeface="Bradley Hand ITC" pitchFamily="66" charset="0"/>
                  </a:rPr>
                  <a:t> </a:t>
                </a:r>
                <a:r>
                  <a:rPr lang="en-GB" sz="1050" dirty="0" smtClean="0">
                    <a:solidFill>
                      <a:schemeClr val="accent5">
                        <a:lumMod val="50000"/>
                      </a:schemeClr>
                    </a:solidFill>
                    <a:latin typeface="Bradley Hand ITC" pitchFamily="66" charset="0"/>
                  </a:rPr>
                  <a:t>w</a:t>
                </a:r>
                <a:endParaRPr lang="en-GB" sz="1050" dirty="0">
                  <a:solidFill>
                    <a:srgbClr val="0070C0"/>
                  </a:solidFill>
                  <a:latin typeface="Bradley Hand ITC" pitchFamily="66" charset="0"/>
                </a:endParaRPr>
              </a:p>
            </p:txBody>
          </p:sp>
          <p:sp>
            <p:nvSpPr>
              <p:cNvPr id="31" name="TextBox 30"/>
              <p:cNvSpPr txBox="1"/>
              <p:nvPr/>
            </p:nvSpPr>
            <p:spPr>
              <a:xfrm>
                <a:off x="3028554" y="1902866"/>
                <a:ext cx="1941513" cy="577081"/>
              </a:xfrm>
              <a:prstGeom prst="rect">
                <a:avLst/>
              </a:prstGeom>
              <a:noFill/>
            </p:spPr>
            <p:txBody>
              <a:bodyPr wrap="square" rtlCol="0">
                <a:spAutoFit/>
              </a:bodyPr>
              <a:lstStyle/>
              <a:p>
                <a:r>
                  <a:rPr lang="en-GB" sz="1050" dirty="0" smtClean="0">
                    <a:solidFill>
                      <a:schemeClr val="accent5">
                        <a:lumMod val="75000"/>
                      </a:schemeClr>
                    </a:solidFill>
                    <a:latin typeface="Bradley Hand ITC" pitchFamily="66" charset="0"/>
                  </a:rPr>
                  <a:t>We </a:t>
                </a:r>
                <a:r>
                  <a:rPr lang="en-GB" sz="1050" dirty="0" err="1" smtClean="0">
                    <a:solidFill>
                      <a:schemeClr val="accent5">
                        <a:lumMod val="75000"/>
                      </a:schemeClr>
                    </a:solidFill>
                    <a:latin typeface="Bradley Hand ITC" pitchFamily="66" charset="0"/>
                  </a:rPr>
                  <a:t>lkhw</a:t>
                </a:r>
                <a:r>
                  <a:rPr lang="en-GB" sz="1050" dirty="0" smtClean="0">
                    <a:solidFill>
                      <a:schemeClr val="accent5">
                        <a:lumMod val="75000"/>
                      </a:schemeClr>
                    </a:solidFill>
                    <a:latin typeface="Bradley Hand ITC" pitchFamily="66" charset="0"/>
                  </a:rPr>
                  <a:t> </a:t>
                </a:r>
                <a:r>
                  <a:rPr lang="en-GB" sz="1050" dirty="0" err="1" smtClean="0">
                    <a:solidFill>
                      <a:schemeClr val="accent5">
                        <a:lumMod val="75000"/>
                      </a:schemeClr>
                    </a:solidFill>
                    <a:latin typeface="Bradley Hand ITC" pitchFamily="66" charset="0"/>
                  </a:rPr>
                  <a:t>welkr</a:t>
                </a:r>
                <a:r>
                  <a:rPr lang="en-GB" sz="1050" dirty="0" smtClean="0">
                    <a:solidFill>
                      <a:schemeClr val="accent5">
                        <a:lumMod val="75000"/>
                      </a:schemeClr>
                    </a:solidFill>
                    <a:latin typeface="Bradley Hand ITC" pitchFamily="66" charset="0"/>
                  </a:rPr>
                  <a:t> k 34 52 </a:t>
                </a:r>
                <a:r>
                  <a:rPr lang="en-GB" sz="1050" dirty="0" smtClean="0">
                    <a:solidFill>
                      <a:schemeClr val="accent3">
                        <a:lumMod val="75000"/>
                      </a:schemeClr>
                    </a:solidFill>
                    <a:latin typeface="Bradley Hand ITC" pitchFamily="66" charset="0"/>
                  </a:rPr>
                  <a:t>xx4x5234532 </a:t>
                </a:r>
                <a:r>
                  <a:rPr lang="en-GB" sz="1050" dirty="0" err="1" smtClean="0">
                    <a:solidFill>
                      <a:schemeClr val="accent3">
                        <a:lumMod val="75000"/>
                      </a:schemeClr>
                    </a:solidFill>
                    <a:latin typeface="Bradley Hand ITC" pitchFamily="66" charset="0"/>
                  </a:rPr>
                  <a:t>krlkw</a:t>
                </a:r>
                <a:r>
                  <a:rPr lang="en-GB" sz="1050" dirty="0" smtClean="0">
                    <a:solidFill>
                      <a:schemeClr val="accent3">
                        <a:lumMod val="75000"/>
                      </a:schemeClr>
                    </a:solidFill>
                    <a:latin typeface="Bradley Hand ITC" pitchFamily="66" charset="0"/>
                  </a:rPr>
                  <a:t> </a:t>
                </a:r>
                <a:r>
                  <a:rPr lang="en-GB" sz="1050" dirty="0" err="1">
                    <a:solidFill>
                      <a:schemeClr val="accent3">
                        <a:lumMod val="75000"/>
                      </a:schemeClr>
                    </a:solidFill>
                    <a:latin typeface="Bradley Hand ITC" pitchFamily="66" charset="0"/>
                  </a:rPr>
                  <a:t>jelkjw</a:t>
                </a:r>
                <a:r>
                  <a:rPr lang="en-GB" sz="1050" dirty="0">
                    <a:solidFill>
                      <a:schemeClr val="accent3">
                        <a:lumMod val="75000"/>
                      </a:schemeClr>
                    </a:solidFill>
                    <a:latin typeface="Bradley Hand ITC" pitchFamily="66" charset="0"/>
                  </a:rPr>
                  <a:t> </a:t>
                </a:r>
                <a:r>
                  <a:rPr lang="en-GB" sz="1050" dirty="0" err="1">
                    <a:solidFill>
                      <a:schemeClr val="accent5">
                        <a:lumMod val="50000"/>
                      </a:schemeClr>
                    </a:solidFill>
                    <a:latin typeface="Bradley Hand ITC" pitchFamily="66" charset="0"/>
                  </a:rPr>
                  <a:t>wl</a:t>
                </a:r>
                <a:r>
                  <a:rPr lang="en-GB" sz="1050" dirty="0">
                    <a:solidFill>
                      <a:schemeClr val="accent5">
                        <a:lumMod val="50000"/>
                      </a:schemeClr>
                    </a:solidFill>
                    <a:latin typeface="Bradley Hand ITC" pitchFamily="66" charset="0"/>
                  </a:rPr>
                  <a:t> </a:t>
                </a:r>
                <a:r>
                  <a:rPr lang="en-GB" sz="1050" dirty="0" err="1">
                    <a:solidFill>
                      <a:schemeClr val="accent5">
                        <a:lumMod val="50000"/>
                      </a:schemeClr>
                    </a:solidFill>
                    <a:latin typeface="Bradley Hand ITC" pitchFamily="66" charset="0"/>
                  </a:rPr>
                  <a:t>rlwkjle</a:t>
                </a:r>
                <a:r>
                  <a:rPr lang="en-GB" sz="1050" dirty="0">
                    <a:solidFill>
                      <a:schemeClr val="accent5">
                        <a:lumMod val="50000"/>
                      </a:schemeClr>
                    </a:solidFill>
                    <a:latin typeface="Bradley Hand ITC" pitchFamily="66" charset="0"/>
                  </a:rPr>
                  <a:t> w r </a:t>
                </a:r>
                <a:endParaRPr lang="en-GB" sz="1050" dirty="0">
                  <a:solidFill>
                    <a:schemeClr val="accent5">
                      <a:lumMod val="75000"/>
                    </a:schemeClr>
                  </a:solidFill>
                  <a:latin typeface="Bradley Hand ITC" pitchFamily="66" charset="0"/>
                </a:endParaRPr>
              </a:p>
            </p:txBody>
          </p:sp>
          <p:sp>
            <p:nvSpPr>
              <p:cNvPr id="32" name="TextBox 31"/>
              <p:cNvSpPr txBox="1"/>
              <p:nvPr/>
            </p:nvSpPr>
            <p:spPr>
              <a:xfrm>
                <a:off x="4715485" y="2545118"/>
                <a:ext cx="1144648" cy="415498"/>
              </a:xfrm>
              <a:prstGeom prst="rect">
                <a:avLst/>
              </a:prstGeom>
              <a:noFill/>
            </p:spPr>
            <p:txBody>
              <a:bodyPr wrap="square" rtlCol="0">
                <a:spAutoFit/>
              </a:bodyPr>
              <a:lstStyle/>
              <a:p>
                <a:r>
                  <a:rPr lang="en-GB" sz="1050" dirty="0" smtClean="0">
                    <a:solidFill>
                      <a:schemeClr val="accent5">
                        <a:lumMod val="75000"/>
                      </a:schemeClr>
                    </a:solidFill>
                    <a:latin typeface="Bradley Hand ITC" pitchFamily="66" charset="0"/>
                  </a:rPr>
                  <a:t>We </a:t>
                </a:r>
                <a:r>
                  <a:rPr lang="en-GB" sz="1050" dirty="0" err="1" smtClean="0">
                    <a:solidFill>
                      <a:schemeClr val="accent5">
                        <a:lumMod val="75000"/>
                      </a:schemeClr>
                    </a:solidFill>
                    <a:latin typeface="Bradley Hand ITC" pitchFamily="66" charset="0"/>
                  </a:rPr>
                  <a:t>lkhw</a:t>
                </a:r>
                <a:r>
                  <a:rPr lang="en-GB" sz="1050" dirty="0" smtClean="0">
                    <a:solidFill>
                      <a:schemeClr val="accent5">
                        <a:lumMod val="75000"/>
                      </a:schemeClr>
                    </a:solidFill>
                    <a:latin typeface="Bradley Hand ITC" pitchFamily="66" charset="0"/>
                  </a:rPr>
                  <a:t> </a:t>
                </a:r>
                <a:r>
                  <a:rPr lang="en-GB" sz="1050" dirty="0" err="1" smtClean="0">
                    <a:solidFill>
                      <a:schemeClr val="accent5">
                        <a:lumMod val="75000"/>
                      </a:schemeClr>
                    </a:solidFill>
                    <a:latin typeface="Bradley Hand ITC" pitchFamily="66" charset="0"/>
                  </a:rPr>
                  <a:t>welkr</a:t>
                </a:r>
                <a:r>
                  <a:rPr lang="en-GB" sz="1050" dirty="0" smtClean="0">
                    <a:solidFill>
                      <a:schemeClr val="accent5">
                        <a:lumMod val="75000"/>
                      </a:schemeClr>
                    </a:solidFill>
                    <a:latin typeface="Bradley Hand ITC" pitchFamily="66" charset="0"/>
                  </a:rPr>
                  <a:t> k we </a:t>
                </a:r>
                <a:r>
                  <a:rPr lang="en-GB" sz="1050" dirty="0" err="1" smtClean="0">
                    <a:solidFill>
                      <a:schemeClr val="accent5">
                        <a:lumMod val="75000"/>
                      </a:schemeClr>
                    </a:solidFill>
                    <a:latin typeface="Bradley Hand ITC" pitchFamily="66" charset="0"/>
                  </a:rPr>
                  <a:t>krlkw</a:t>
                </a:r>
                <a:r>
                  <a:rPr lang="en-GB" sz="1050" dirty="0" smtClean="0">
                    <a:solidFill>
                      <a:schemeClr val="accent5">
                        <a:lumMod val="75000"/>
                      </a:schemeClr>
                    </a:solidFill>
                    <a:latin typeface="Bradley Hand ITC" pitchFamily="66" charset="0"/>
                  </a:rPr>
                  <a:t> </a:t>
                </a:r>
                <a:r>
                  <a:rPr lang="en-GB" sz="1050" dirty="0" err="1" smtClean="0">
                    <a:solidFill>
                      <a:schemeClr val="accent5">
                        <a:lumMod val="75000"/>
                      </a:schemeClr>
                    </a:solidFill>
                    <a:latin typeface="Bradley Hand ITC" pitchFamily="66" charset="0"/>
                  </a:rPr>
                  <a:t>jelkjw</a:t>
                </a:r>
                <a:endParaRPr lang="en-GB" sz="1050" dirty="0">
                  <a:solidFill>
                    <a:schemeClr val="bg2">
                      <a:lumMod val="25000"/>
                    </a:schemeClr>
                  </a:solidFill>
                  <a:latin typeface="Bradley Hand ITC" pitchFamily="66" charset="0"/>
                </a:endParaRPr>
              </a:p>
            </p:txBody>
          </p:sp>
          <p:sp>
            <p:nvSpPr>
              <p:cNvPr id="33" name="TextBox 32"/>
              <p:cNvSpPr txBox="1"/>
              <p:nvPr/>
            </p:nvSpPr>
            <p:spPr>
              <a:xfrm>
                <a:off x="4733866" y="1695117"/>
                <a:ext cx="1089859" cy="415498"/>
              </a:xfrm>
              <a:prstGeom prst="rect">
                <a:avLst/>
              </a:prstGeom>
              <a:noFill/>
            </p:spPr>
            <p:txBody>
              <a:bodyPr wrap="square" rtlCol="0">
                <a:spAutoFit/>
              </a:bodyPr>
              <a:lstStyle/>
              <a:p>
                <a:r>
                  <a:rPr lang="en-GB" sz="1050" dirty="0" smtClean="0">
                    <a:solidFill>
                      <a:schemeClr val="accent5">
                        <a:lumMod val="50000"/>
                      </a:schemeClr>
                    </a:solidFill>
                    <a:latin typeface="Bradley Hand ITC" pitchFamily="66" charset="0"/>
                  </a:rPr>
                  <a:t>4x x2 5x 2 5x x4 x234x</a:t>
                </a:r>
                <a:endParaRPr lang="en-GB" sz="1050" dirty="0">
                  <a:solidFill>
                    <a:schemeClr val="accent5">
                      <a:lumMod val="50000"/>
                    </a:schemeClr>
                  </a:solidFill>
                  <a:latin typeface="Bradley Hand ITC" pitchFamily="66" charset="0"/>
                </a:endParaRPr>
              </a:p>
            </p:txBody>
          </p:sp>
        </p:grpSp>
      </p:grpSp>
      <p:sp>
        <p:nvSpPr>
          <p:cNvPr id="35" name="TextBox 34"/>
          <p:cNvSpPr txBox="1"/>
          <p:nvPr/>
        </p:nvSpPr>
        <p:spPr>
          <a:xfrm>
            <a:off x="2298462" y="265810"/>
            <a:ext cx="4859080" cy="400110"/>
          </a:xfrm>
          <a:prstGeom prst="rect">
            <a:avLst/>
          </a:prstGeom>
          <a:noFill/>
        </p:spPr>
        <p:txBody>
          <a:bodyPr wrap="square" rtlCol="0">
            <a:spAutoFit/>
          </a:bodyPr>
          <a:lstStyle/>
          <a:p>
            <a:r>
              <a:rPr lang="en-GB" sz="2000" i="1" dirty="0" smtClean="0"/>
              <a:t>Giant poster like this for each of the 8 cards</a:t>
            </a:r>
            <a:endParaRPr lang="en-GB" sz="2000" i="1" dirty="0"/>
          </a:p>
        </p:txBody>
      </p:sp>
    </p:spTree>
    <p:extLst>
      <p:ext uri="{BB962C8B-B14F-4D97-AF65-F5344CB8AC3E}">
        <p14:creationId xmlns:p14="http://schemas.microsoft.com/office/powerpoint/2010/main" val="3785441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r="49811" b="77698"/>
          <a:stretch/>
        </p:blipFill>
        <p:spPr>
          <a:xfrm>
            <a:off x="2830787" y="266923"/>
            <a:ext cx="3606535" cy="2350153"/>
          </a:xfrm>
          <a:prstGeom prst="rect">
            <a:avLst/>
          </a:prstGeom>
        </p:spPr>
      </p:pic>
      <p:sp>
        <p:nvSpPr>
          <p:cNvPr id="4" name="TextBox 3"/>
          <p:cNvSpPr txBox="1"/>
          <p:nvPr/>
        </p:nvSpPr>
        <p:spPr>
          <a:xfrm>
            <a:off x="6621515" y="331072"/>
            <a:ext cx="2412124" cy="707886"/>
          </a:xfrm>
          <a:prstGeom prst="rect">
            <a:avLst/>
          </a:prstGeom>
          <a:noFill/>
        </p:spPr>
        <p:txBody>
          <a:bodyPr wrap="square" rtlCol="0">
            <a:spAutoFit/>
          </a:bodyPr>
          <a:lstStyle/>
          <a:p>
            <a:r>
              <a:rPr lang="en-GB" sz="1000" dirty="0" smtClean="0">
                <a:solidFill>
                  <a:schemeClr val="bg1">
                    <a:lumMod val="50000"/>
                  </a:schemeClr>
                </a:solidFill>
              </a:rPr>
              <a:t>Who thinks they got this correct?</a:t>
            </a:r>
          </a:p>
          <a:p>
            <a:r>
              <a:rPr lang="en-GB" sz="1000" dirty="0" smtClean="0">
                <a:solidFill>
                  <a:schemeClr val="bg1">
                    <a:lumMod val="50000"/>
                  </a:schemeClr>
                </a:solidFill>
              </a:rPr>
              <a:t>What was your reasoning?</a:t>
            </a:r>
          </a:p>
          <a:p>
            <a:r>
              <a:rPr lang="en-GB" sz="1000" dirty="0" smtClean="0">
                <a:solidFill>
                  <a:schemeClr val="bg1">
                    <a:lumMod val="50000"/>
                  </a:schemeClr>
                </a:solidFill>
              </a:rPr>
              <a:t>Does anyone else think they have a better explanation?</a:t>
            </a:r>
            <a:endParaRPr lang="en-GB" sz="1000" dirty="0">
              <a:solidFill>
                <a:schemeClr val="bg1">
                  <a:lumMod val="50000"/>
                </a:schemeClr>
              </a:solidFill>
            </a:endParaRPr>
          </a:p>
        </p:txBody>
      </p:sp>
    </p:spTree>
    <p:extLst>
      <p:ext uri="{BB962C8B-B14F-4D97-AF65-F5344CB8AC3E}">
        <p14:creationId xmlns:p14="http://schemas.microsoft.com/office/powerpoint/2010/main" val="895175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9450" b="77698"/>
          <a:stretch/>
        </p:blipFill>
        <p:spPr>
          <a:xfrm>
            <a:off x="2711669" y="854833"/>
            <a:ext cx="3688499" cy="2386371"/>
          </a:xfrm>
          <a:prstGeom prst="rect">
            <a:avLst/>
          </a:prstGeom>
        </p:spPr>
      </p:pic>
    </p:spTree>
    <p:extLst>
      <p:ext uri="{BB962C8B-B14F-4D97-AF65-F5344CB8AC3E}">
        <p14:creationId xmlns:p14="http://schemas.microsoft.com/office/powerpoint/2010/main" val="1586080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21405" r="49811" b="53872"/>
          <a:stretch/>
        </p:blipFill>
        <p:spPr>
          <a:xfrm>
            <a:off x="2482124" y="489915"/>
            <a:ext cx="3603366" cy="2603089"/>
          </a:xfrm>
          <a:prstGeom prst="rect">
            <a:avLst/>
          </a:prstGeom>
        </p:spPr>
      </p:pic>
    </p:spTree>
    <p:extLst>
      <p:ext uri="{BB962C8B-B14F-4D97-AF65-F5344CB8AC3E}">
        <p14:creationId xmlns:p14="http://schemas.microsoft.com/office/powerpoint/2010/main" val="1586080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92360"/>
            <a:ext cx="3205301" cy="369332"/>
          </a:xfrm>
          <a:prstGeom prst="rect">
            <a:avLst/>
          </a:prstGeom>
          <a:noFill/>
        </p:spPr>
        <p:txBody>
          <a:bodyPr wrap="none" rtlCol="0">
            <a:spAutoFit/>
          </a:bodyPr>
          <a:lstStyle/>
          <a:p>
            <a:r>
              <a:rPr lang="en-GB" dirty="0" smtClean="0"/>
              <a:t>Consumable Resources Needed:</a:t>
            </a:r>
            <a:endParaRPr lang="en-GB" dirty="0"/>
          </a:p>
        </p:txBody>
      </p:sp>
      <p:sp>
        <p:nvSpPr>
          <p:cNvPr id="3" name="TextBox 2"/>
          <p:cNvSpPr txBox="1"/>
          <p:nvPr/>
        </p:nvSpPr>
        <p:spPr>
          <a:xfrm>
            <a:off x="533400" y="3984608"/>
            <a:ext cx="2960811" cy="646331"/>
          </a:xfrm>
          <a:prstGeom prst="rect">
            <a:avLst/>
          </a:prstGeom>
          <a:noFill/>
        </p:spPr>
        <p:txBody>
          <a:bodyPr wrap="none" rtlCol="0">
            <a:spAutoFit/>
          </a:bodyPr>
          <a:lstStyle/>
          <a:p>
            <a:r>
              <a:rPr lang="en-GB" dirty="0" smtClean="0"/>
              <a:t>Re-usable Resources Needed:</a:t>
            </a:r>
          </a:p>
          <a:p>
            <a:r>
              <a:rPr lang="en-GB" dirty="0"/>
              <a:t>	</a:t>
            </a:r>
            <a:r>
              <a:rPr lang="en-GB" dirty="0" smtClean="0"/>
              <a:t>Still camera.</a:t>
            </a:r>
          </a:p>
        </p:txBody>
      </p:sp>
      <p:sp>
        <p:nvSpPr>
          <p:cNvPr id="4" name="TextBox 3"/>
          <p:cNvSpPr txBox="1"/>
          <p:nvPr/>
        </p:nvSpPr>
        <p:spPr>
          <a:xfrm>
            <a:off x="1467916" y="5640290"/>
            <a:ext cx="6935103" cy="923330"/>
          </a:xfrm>
          <a:prstGeom prst="rect">
            <a:avLst/>
          </a:prstGeom>
          <a:noFill/>
        </p:spPr>
        <p:txBody>
          <a:bodyPr wrap="square" rtlCol="0">
            <a:spAutoFit/>
          </a:bodyPr>
          <a:lstStyle/>
          <a:p>
            <a:r>
              <a:rPr lang="en-GB" dirty="0" smtClean="0"/>
              <a:t>Each </a:t>
            </a:r>
            <a:r>
              <a:rPr lang="en-GB" dirty="0" smtClean="0"/>
              <a:t>pair needs a copy of ‘Hint’ cards available. </a:t>
            </a:r>
            <a:r>
              <a:rPr lang="en-GB" dirty="0" smtClean="0"/>
              <a:t>Or better, I just hold about 4 or 5 copies of each Hint card, and lend them out to any team struggling with a particular Statement card</a:t>
            </a:r>
            <a:r>
              <a:rPr lang="en-GB" dirty="0" smtClean="0"/>
              <a:t>.</a:t>
            </a:r>
            <a:endParaRPr lang="en-GB" dirty="0"/>
          </a:p>
        </p:txBody>
      </p:sp>
      <p:sp>
        <p:nvSpPr>
          <p:cNvPr id="9" name="TextBox 8"/>
          <p:cNvSpPr txBox="1"/>
          <p:nvPr/>
        </p:nvSpPr>
        <p:spPr>
          <a:xfrm>
            <a:off x="1234810" y="772629"/>
            <a:ext cx="837473" cy="369332"/>
          </a:xfrm>
          <a:prstGeom prst="rect">
            <a:avLst/>
          </a:prstGeom>
          <a:noFill/>
        </p:spPr>
        <p:txBody>
          <a:bodyPr wrap="none" rtlCol="0">
            <a:spAutoFit/>
          </a:bodyPr>
          <a:lstStyle/>
          <a:p>
            <a:r>
              <a:rPr lang="en-GB" dirty="0" err="1" smtClean="0"/>
              <a:t>Blu-tac</a:t>
            </a:r>
            <a:endParaRPr lang="en-GB" dirty="0"/>
          </a:p>
        </p:txBody>
      </p:sp>
      <p:sp>
        <p:nvSpPr>
          <p:cNvPr id="12" name="TextBox 11"/>
          <p:cNvSpPr txBox="1"/>
          <p:nvPr/>
        </p:nvSpPr>
        <p:spPr>
          <a:xfrm>
            <a:off x="1229550" y="1193051"/>
            <a:ext cx="4202689" cy="369332"/>
          </a:xfrm>
          <a:prstGeom prst="rect">
            <a:avLst/>
          </a:prstGeom>
          <a:noFill/>
        </p:spPr>
        <p:txBody>
          <a:bodyPr wrap="none" rtlCol="0">
            <a:spAutoFit/>
          </a:bodyPr>
          <a:lstStyle/>
          <a:p>
            <a:r>
              <a:rPr lang="en-GB" dirty="0" smtClean="0"/>
              <a:t>Each pair needs </a:t>
            </a:r>
            <a:r>
              <a:rPr lang="en-GB" dirty="0" smtClean="0"/>
              <a:t>1 copy of Statement cards.</a:t>
            </a:r>
            <a:endParaRPr lang="en-GB" dirty="0"/>
          </a:p>
        </p:txBody>
      </p:sp>
      <p:sp>
        <p:nvSpPr>
          <p:cNvPr id="13" name="TextBox 12"/>
          <p:cNvSpPr txBox="1"/>
          <p:nvPr/>
        </p:nvSpPr>
        <p:spPr>
          <a:xfrm>
            <a:off x="1192758" y="1723835"/>
            <a:ext cx="7525573" cy="369332"/>
          </a:xfrm>
          <a:prstGeom prst="rect">
            <a:avLst/>
          </a:prstGeom>
          <a:noFill/>
        </p:spPr>
        <p:txBody>
          <a:bodyPr wrap="square" rtlCol="0">
            <a:spAutoFit/>
          </a:bodyPr>
          <a:lstStyle/>
          <a:p>
            <a:r>
              <a:rPr lang="en-GB" dirty="0" smtClean="0"/>
              <a:t>Each </a:t>
            </a:r>
            <a:r>
              <a:rPr lang="en-GB" dirty="0" smtClean="0"/>
              <a:t>pair needs  ~6 (with 2 more available) sheets of </a:t>
            </a:r>
            <a:r>
              <a:rPr lang="en-GB" b="1" dirty="0" smtClean="0"/>
              <a:t>pale-green</a:t>
            </a:r>
            <a:r>
              <a:rPr lang="en-GB" dirty="0" smtClean="0"/>
              <a:t> A4 paper .</a:t>
            </a:r>
            <a:endParaRPr lang="en-GB" dirty="0"/>
          </a:p>
        </p:txBody>
      </p:sp>
      <p:sp>
        <p:nvSpPr>
          <p:cNvPr id="8" name="TextBox 7"/>
          <p:cNvSpPr txBox="1"/>
          <p:nvPr/>
        </p:nvSpPr>
        <p:spPr>
          <a:xfrm>
            <a:off x="533400" y="2198750"/>
            <a:ext cx="8405648" cy="1754326"/>
          </a:xfrm>
          <a:prstGeom prst="rect">
            <a:avLst/>
          </a:prstGeom>
          <a:noFill/>
        </p:spPr>
        <p:txBody>
          <a:bodyPr wrap="square" rtlCol="0">
            <a:spAutoFit/>
          </a:bodyPr>
          <a:lstStyle/>
          <a:p>
            <a:r>
              <a:rPr lang="en-GB" dirty="0" smtClean="0"/>
              <a:t>Entire class needs *available* 8 sets of very large A2? posters.</a:t>
            </a:r>
          </a:p>
          <a:p>
            <a:pPr marL="285750" indent="-285750">
              <a:buFontTx/>
              <a:buChar char="-"/>
            </a:pPr>
            <a:r>
              <a:rPr lang="en-GB" dirty="0" smtClean="0"/>
              <a:t>Poster 1 contains all Card A mini-posters, arranged in three sections (A, S, N)</a:t>
            </a:r>
          </a:p>
          <a:p>
            <a:pPr marL="285750" indent="-285750">
              <a:buFontTx/>
              <a:buChar char="-"/>
            </a:pPr>
            <a:r>
              <a:rPr lang="en-GB" dirty="0" smtClean="0"/>
              <a:t>Poster 2 </a:t>
            </a:r>
            <a:r>
              <a:rPr lang="en-GB" dirty="0"/>
              <a:t>contains all Card </a:t>
            </a:r>
            <a:r>
              <a:rPr lang="en-GB" dirty="0" smtClean="0"/>
              <a:t>B </a:t>
            </a:r>
            <a:r>
              <a:rPr lang="en-GB" dirty="0"/>
              <a:t>mini-posters, arranged in three sections (A, S, N</a:t>
            </a:r>
            <a:r>
              <a:rPr lang="en-GB" dirty="0" smtClean="0"/>
              <a:t>)</a:t>
            </a:r>
          </a:p>
          <a:p>
            <a:pPr marL="285750" indent="-285750">
              <a:buFontTx/>
              <a:buChar char="-"/>
            </a:pPr>
            <a:r>
              <a:rPr lang="en-GB" dirty="0" smtClean="0"/>
              <a:t>Poster 3…</a:t>
            </a:r>
            <a:endParaRPr lang="en-GB" dirty="0"/>
          </a:p>
          <a:p>
            <a:r>
              <a:rPr lang="en-GB" dirty="0" smtClean="0"/>
              <a:t>[This structure makes it easy for students to look and compare their work, and results, to others. This is a major part of the learning process]</a:t>
            </a:r>
            <a:endParaRPr lang="en-GB" dirty="0"/>
          </a:p>
        </p:txBody>
      </p:sp>
      <p:sp>
        <p:nvSpPr>
          <p:cNvPr id="10" name="TextBox 9"/>
          <p:cNvSpPr txBox="1"/>
          <p:nvPr/>
        </p:nvSpPr>
        <p:spPr>
          <a:xfrm>
            <a:off x="1440694" y="4646705"/>
            <a:ext cx="6935103" cy="369332"/>
          </a:xfrm>
          <a:prstGeom prst="rect">
            <a:avLst/>
          </a:prstGeom>
          <a:noFill/>
        </p:spPr>
        <p:txBody>
          <a:bodyPr wrap="square" rtlCol="0">
            <a:spAutoFit/>
          </a:bodyPr>
          <a:lstStyle/>
          <a:p>
            <a:r>
              <a:rPr lang="en-GB" dirty="0" smtClean="0"/>
              <a:t>Calculators fine.</a:t>
            </a:r>
            <a:endParaRPr lang="en-GB" dirty="0"/>
          </a:p>
        </p:txBody>
      </p:sp>
      <p:sp>
        <p:nvSpPr>
          <p:cNvPr id="11" name="TextBox 10"/>
          <p:cNvSpPr txBox="1"/>
          <p:nvPr/>
        </p:nvSpPr>
        <p:spPr>
          <a:xfrm>
            <a:off x="1435434" y="5130191"/>
            <a:ext cx="6935103" cy="369332"/>
          </a:xfrm>
          <a:prstGeom prst="rect">
            <a:avLst/>
          </a:prstGeom>
          <a:noFill/>
        </p:spPr>
        <p:txBody>
          <a:bodyPr wrap="square" rtlCol="0">
            <a:spAutoFit/>
          </a:bodyPr>
          <a:lstStyle/>
          <a:p>
            <a:r>
              <a:rPr lang="en-GB" dirty="0" smtClean="0"/>
              <a:t>Textbooks for looking up any formula they need?</a:t>
            </a:r>
            <a:endParaRPr lang="en-GB" dirty="0"/>
          </a:p>
        </p:txBody>
      </p:sp>
    </p:spTree>
    <p:extLst>
      <p:ext uri="{BB962C8B-B14F-4D97-AF65-F5344CB8AC3E}">
        <p14:creationId xmlns:p14="http://schemas.microsoft.com/office/powerpoint/2010/main" val="1665568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9450" t="21405" b="53872"/>
          <a:stretch/>
        </p:blipFill>
        <p:spPr>
          <a:xfrm>
            <a:off x="2549955" y="388872"/>
            <a:ext cx="3941924" cy="2827293"/>
          </a:xfrm>
          <a:prstGeom prst="rect">
            <a:avLst/>
          </a:prstGeom>
        </p:spPr>
      </p:pic>
    </p:spTree>
    <p:extLst>
      <p:ext uri="{BB962C8B-B14F-4D97-AF65-F5344CB8AC3E}">
        <p14:creationId xmlns:p14="http://schemas.microsoft.com/office/powerpoint/2010/main" val="15860809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45245" r="50000" b="26141"/>
          <a:stretch/>
        </p:blipFill>
        <p:spPr>
          <a:xfrm>
            <a:off x="2309422" y="258958"/>
            <a:ext cx="4059847" cy="3407241"/>
          </a:xfrm>
          <a:prstGeom prst="rect">
            <a:avLst/>
          </a:prstGeom>
        </p:spPr>
      </p:pic>
    </p:spTree>
    <p:extLst>
      <p:ext uri="{BB962C8B-B14F-4D97-AF65-F5344CB8AC3E}">
        <p14:creationId xmlns:p14="http://schemas.microsoft.com/office/powerpoint/2010/main" val="15860809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9584" t="45245" b="26141"/>
          <a:stretch/>
        </p:blipFill>
        <p:spPr>
          <a:xfrm>
            <a:off x="2617076" y="220770"/>
            <a:ext cx="3841025" cy="3196994"/>
          </a:xfrm>
          <a:prstGeom prst="rect">
            <a:avLst/>
          </a:prstGeom>
        </p:spPr>
      </p:pic>
    </p:spTree>
    <p:extLst>
      <p:ext uri="{BB962C8B-B14F-4D97-AF65-F5344CB8AC3E}">
        <p14:creationId xmlns:p14="http://schemas.microsoft.com/office/powerpoint/2010/main" val="15860809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72917" r="50000"/>
          <a:stretch/>
        </p:blipFill>
        <p:spPr>
          <a:xfrm>
            <a:off x="2743200" y="169620"/>
            <a:ext cx="3723515" cy="2957793"/>
          </a:xfrm>
          <a:prstGeom prst="rect">
            <a:avLst/>
          </a:prstGeom>
        </p:spPr>
      </p:pic>
    </p:spTree>
    <p:extLst>
      <p:ext uri="{BB962C8B-B14F-4D97-AF65-F5344CB8AC3E}">
        <p14:creationId xmlns:p14="http://schemas.microsoft.com/office/powerpoint/2010/main" val="16960611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9156" t="72917"/>
          <a:stretch/>
        </p:blipFill>
        <p:spPr>
          <a:xfrm>
            <a:off x="2790497" y="189543"/>
            <a:ext cx="3901596" cy="3047812"/>
          </a:xfrm>
          <a:prstGeom prst="rect">
            <a:avLst/>
          </a:prstGeom>
        </p:spPr>
      </p:pic>
    </p:spTree>
    <p:extLst>
      <p:ext uri="{BB962C8B-B14F-4D97-AF65-F5344CB8AC3E}">
        <p14:creationId xmlns:p14="http://schemas.microsoft.com/office/powerpoint/2010/main" val="2777496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5400000">
            <a:off x="1498518" y="-995420"/>
            <a:ext cx="6086387" cy="8925763"/>
          </a:xfrm>
          <a:prstGeom prst="rect">
            <a:avLst/>
          </a:prstGeom>
        </p:spPr>
      </p:pic>
      <p:sp>
        <p:nvSpPr>
          <p:cNvPr id="8" name="TextBox 7"/>
          <p:cNvSpPr txBox="1"/>
          <p:nvPr/>
        </p:nvSpPr>
        <p:spPr>
          <a:xfrm>
            <a:off x="4997669" y="43404"/>
            <a:ext cx="4002121" cy="369332"/>
          </a:xfrm>
          <a:prstGeom prst="rect">
            <a:avLst/>
          </a:prstGeom>
          <a:noFill/>
        </p:spPr>
        <p:txBody>
          <a:bodyPr wrap="none" rtlCol="0">
            <a:spAutoFit/>
          </a:bodyPr>
          <a:lstStyle/>
          <a:p>
            <a:r>
              <a:rPr lang="en-GB" dirty="0" smtClean="0"/>
              <a:t>Consumable: Print on pale coloured card</a:t>
            </a:r>
            <a:endParaRPr lang="en-GB" dirty="0"/>
          </a:p>
        </p:txBody>
      </p:sp>
    </p:spTree>
    <p:extLst>
      <p:ext uri="{BB962C8B-B14F-4D97-AF65-F5344CB8AC3E}">
        <p14:creationId xmlns:p14="http://schemas.microsoft.com/office/powerpoint/2010/main" val="3927396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45245" r="50000" b="26141"/>
          <a:stretch/>
        </p:blipFill>
        <p:spPr>
          <a:xfrm rot="5400000">
            <a:off x="2167532" y="668862"/>
            <a:ext cx="3043197" cy="2554014"/>
          </a:xfrm>
          <a:prstGeom prst="rect">
            <a:avLst/>
          </a:prstGeom>
        </p:spPr>
      </p:pic>
      <p:pic>
        <p:nvPicPr>
          <p:cNvPr id="3" name="Picture 2" descr="Screen Clipping"/>
          <p:cNvPicPr>
            <a:picLocks noChangeAspect="1"/>
          </p:cNvPicPr>
          <p:nvPr/>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21405" r="49811" b="53872"/>
          <a:stretch/>
        </p:blipFill>
        <p:spPr>
          <a:xfrm rot="5400000">
            <a:off x="4642000" y="836756"/>
            <a:ext cx="3054690" cy="2206723"/>
          </a:xfrm>
          <a:prstGeom prst="rect">
            <a:avLst/>
          </a:prstGeom>
        </p:spPr>
      </p:pic>
      <p:pic>
        <p:nvPicPr>
          <p:cNvPr id="4" name="Picture 3" descr="Screen Clipping"/>
          <p:cNvPicPr>
            <a:picLocks noChangeAspect="1"/>
          </p:cNvPicPr>
          <p:nvPr/>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9584" t="45245" b="26141"/>
          <a:stretch/>
        </p:blipFill>
        <p:spPr>
          <a:xfrm rot="5400000">
            <a:off x="2154871" y="3768011"/>
            <a:ext cx="3068517" cy="2554014"/>
          </a:xfrm>
          <a:prstGeom prst="rect">
            <a:avLst/>
          </a:prstGeom>
        </p:spPr>
      </p:pic>
      <p:pic>
        <p:nvPicPr>
          <p:cNvPr id="5" name="Picture 4" descr="Screen Clipping"/>
          <p:cNvPicPr>
            <a:picLocks noChangeAspect="1"/>
          </p:cNvPicPr>
          <p:nvPr/>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9156" t="72917"/>
          <a:stretch/>
        </p:blipFill>
        <p:spPr>
          <a:xfrm rot="5400000">
            <a:off x="-343845" y="3831378"/>
            <a:ext cx="3094558" cy="2417378"/>
          </a:xfrm>
          <a:prstGeom prst="rect">
            <a:avLst/>
          </a:prstGeom>
        </p:spPr>
      </p:pic>
      <p:pic>
        <p:nvPicPr>
          <p:cNvPr id="6" name="Picture 5" descr="Screen Clipping"/>
          <p:cNvPicPr>
            <a:picLocks noChangeAspect="1"/>
          </p:cNvPicPr>
          <p:nvPr/>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t="72917" r="50000"/>
          <a:stretch/>
        </p:blipFill>
        <p:spPr>
          <a:xfrm rot="5400000">
            <a:off x="-312909" y="737179"/>
            <a:ext cx="3043196" cy="2417378"/>
          </a:xfrm>
          <a:prstGeom prst="rect">
            <a:avLst/>
          </a:prstGeom>
        </p:spPr>
      </p:pic>
      <p:pic>
        <p:nvPicPr>
          <p:cNvPr id="7" name="Picture 6" descr="Screen Clipping"/>
          <p:cNvPicPr>
            <a:picLocks noChangeAspect="1"/>
          </p:cNvPicPr>
          <p:nvPr/>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9450" b="77698"/>
          <a:stretch/>
        </p:blipFill>
        <p:spPr>
          <a:xfrm rot="5400000">
            <a:off x="6557823" y="4023703"/>
            <a:ext cx="3076701" cy="1990552"/>
          </a:xfrm>
          <a:prstGeom prst="rect">
            <a:avLst/>
          </a:prstGeom>
        </p:spPr>
      </p:pic>
      <p:pic>
        <p:nvPicPr>
          <p:cNvPr id="8" name="Picture 7" descr="Screen Clipping"/>
          <p:cNvPicPr>
            <a:picLocks noChangeAspect="1"/>
          </p:cNvPicPr>
          <p:nvPr/>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9450" t="21405" b="53872"/>
          <a:stretch/>
        </p:blipFill>
        <p:spPr>
          <a:xfrm rot="5400000">
            <a:off x="4504879" y="3967645"/>
            <a:ext cx="3076701" cy="2206723"/>
          </a:xfrm>
          <a:prstGeom prst="rect">
            <a:avLst/>
          </a:prstGeom>
        </p:spPr>
      </p:pic>
      <p:pic>
        <p:nvPicPr>
          <p:cNvPr id="9" name="Picture 8" descr="Screen Clipping"/>
          <p:cNvPicPr>
            <a:picLocks noChangeAspect="1"/>
          </p:cNvPicPr>
          <p:nvPr/>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r="49811" b="77698"/>
          <a:stretch/>
        </p:blipFill>
        <p:spPr>
          <a:xfrm rot="5400000">
            <a:off x="6740636" y="944841"/>
            <a:ext cx="3054693" cy="1990552"/>
          </a:xfrm>
          <a:prstGeom prst="rect">
            <a:avLst/>
          </a:prstGeom>
        </p:spPr>
      </p:pic>
    </p:spTree>
    <p:extLst>
      <p:ext uri="{BB962C8B-B14F-4D97-AF65-F5344CB8AC3E}">
        <p14:creationId xmlns:p14="http://schemas.microsoft.com/office/powerpoint/2010/main" val="2268957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5400000">
            <a:off x="1497874" y="-1022075"/>
            <a:ext cx="6062823" cy="9058571"/>
          </a:xfrm>
          <a:prstGeom prst="rect">
            <a:avLst/>
          </a:prstGeom>
        </p:spPr>
      </p:pic>
      <p:sp>
        <p:nvSpPr>
          <p:cNvPr id="6" name="TextBox 5"/>
          <p:cNvSpPr txBox="1"/>
          <p:nvPr/>
        </p:nvSpPr>
        <p:spPr>
          <a:xfrm>
            <a:off x="126098" y="71044"/>
            <a:ext cx="7732053" cy="369332"/>
          </a:xfrm>
          <a:prstGeom prst="rect">
            <a:avLst/>
          </a:prstGeom>
          <a:noFill/>
        </p:spPr>
        <p:txBody>
          <a:bodyPr wrap="none" rtlCol="0">
            <a:spAutoFit/>
          </a:bodyPr>
          <a:lstStyle/>
          <a:p>
            <a:r>
              <a:rPr lang="en-GB" dirty="0" smtClean="0"/>
              <a:t>Re-usable Hint Cards: Print on thick coloured card. Only 5 copies needed in total.</a:t>
            </a:r>
            <a:endParaRPr lang="en-GB" dirty="0"/>
          </a:p>
        </p:txBody>
      </p:sp>
    </p:spTree>
    <p:extLst>
      <p:ext uri="{BB962C8B-B14F-4D97-AF65-F5344CB8AC3E}">
        <p14:creationId xmlns:p14="http://schemas.microsoft.com/office/powerpoint/2010/main" val="3138874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438" y="1929041"/>
            <a:ext cx="8943933" cy="3139321"/>
          </a:xfrm>
          <a:prstGeom prst="rect">
            <a:avLst/>
          </a:prstGeom>
          <a:noFill/>
        </p:spPr>
        <p:txBody>
          <a:bodyPr wrap="square" rtlCol="0">
            <a:spAutoFit/>
          </a:bodyPr>
          <a:lstStyle/>
          <a:p>
            <a:r>
              <a:rPr lang="en-GB" dirty="0" smtClean="0"/>
              <a:t>Notes to start.</a:t>
            </a:r>
          </a:p>
          <a:p>
            <a:endParaRPr lang="en-GB" dirty="0"/>
          </a:p>
          <a:p>
            <a:endParaRPr lang="en-GB" dirty="0" smtClean="0"/>
          </a:p>
          <a:p>
            <a:r>
              <a:rPr lang="en-GB" dirty="0" smtClean="0"/>
              <a:t>Students must be pre-assigned into </a:t>
            </a:r>
            <a:r>
              <a:rPr lang="en-GB" dirty="0" smtClean="0"/>
              <a:t>pairs.</a:t>
            </a:r>
          </a:p>
          <a:p>
            <a:endParaRPr lang="en-GB" dirty="0"/>
          </a:p>
          <a:p>
            <a:r>
              <a:rPr lang="en-GB" dirty="0" smtClean="0"/>
              <a:t>Students will need a copy of Card Set A (possibly get them to curt it up – to give them time to ponder process etc.).</a:t>
            </a:r>
          </a:p>
          <a:p>
            <a:r>
              <a:rPr lang="en-GB" dirty="0" smtClean="0"/>
              <a:t>Will also need glue and about 6 – 8 A4 sheets.</a:t>
            </a:r>
          </a:p>
          <a:p>
            <a:endParaRPr lang="en-GB" dirty="0"/>
          </a:p>
          <a:p>
            <a:r>
              <a:rPr lang="en-GB" dirty="0" smtClean="0"/>
              <a:t>I will need </a:t>
            </a:r>
            <a:r>
              <a:rPr lang="en-GB" dirty="0" err="1" smtClean="0"/>
              <a:t>blu-tac</a:t>
            </a:r>
            <a:r>
              <a:rPr lang="en-GB" dirty="0" smtClean="0"/>
              <a:t> to stick these mini-posters together on wall, or on another mega-poster.</a:t>
            </a:r>
          </a:p>
          <a:p>
            <a:endParaRPr lang="en-GB" dirty="0" smtClean="0"/>
          </a:p>
        </p:txBody>
      </p:sp>
    </p:spTree>
    <p:extLst>
      <p:ext uri="{BB962C8B-B14F-4D97-AF65-F5344CB8AC3E}">
        <p14:creationId xmlns:p14="http://schemas.microsoft.com/office/powerpoint/2010/main" val="3333059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67948" y="68765"/>
            <a:ext cx="2774221" cy="646331"/>
          </a:xfrm>
          <a:prstGeom prst="rect">
            <a:avLst/>
          </a:prstGeom>
          <a:noFill/>
        </p:spPr>
        <p:txBody>
          <a:bodyPr wrap="none" rtlCol="0">
            <a:spAutoFit/>
          </a:bodyPr>
          <a:lstStyle/>
          <a:p>
            <a:r>
              <a:rPr lang="en-GB" sz="3600" dirty="0" smtClean="0"/>
              <a:t>True or False?</a:t>
            </a:r>
            <a:endParaRPr lang="en-GB" sz="3600" dirty="0"/>
          </a:p>
        </p:txBody>
      </p:sp>
      <p:sp>
        <p:nvSpPr>
          <p:cNvPr id="11" name="TextBox 10"/>
          <p:cNvSpPr txBox="1"/>
          <p:nvPr/>
        </p:nvSpPr>
        <p:spPr>
          <a:xfrm>
            <a:off x="518957" y="3437975"/>
            <a:ext cx="4585935" cy="461665"/>
          </a:xfrm>
          <a:prstGeom prst="rect">
            <a:avLst/>
          </a:prstGeom>
          <a:noFill/>
        </p:spPr>
        <p:txBody>
          <a:bodyPr wrap="none" rtlCol="0">
            <a:spAutoFit/>
          </a:bodyPr>
          <a:lstStyle/>
          <a:p>
            <a:r>
              <a:rPr lang="en-GB" sz="2400" dirty="0" smtClean="0"/>
              <a:t>Who thinks they know the answer?</a:t>
            </a:r>
            <a:endParaRPr lang="en-GB" sz="2400" dirty="0"/>
          </a:p>
        </p:txBody>
      </p:sp>
      <p:sp>
        <p:nvSpPr>
          <p:cNvPr id="12" name="TextBox 11"/>
          <p:cNvSpPr txBox="1"/>
          <p:nvPr/>
        </p:nvSpPr>
        <p:spPr>
          <a:xfrm>
            <a:off x="5311683" y="3437974"/>
            <a:ext cx="2117054" cy="461665"/>
          </a:xfrm>
          <a:prstGeom prst="rect">
            <a:avLst/>
          </a:prstGeom>
          <a:noFill/>
        </p:spPr>
        <p:txBody>
          <a:bodyPr wrap="none" rtlCol="0">
            <a:spAutoFit/>
          </a:bodyPr>
          <a:lstStyle/>
          <a:p>
            <a:r>
              <a:rPr lang="en-GB" sz="2400" dirty="0" smtClean="0"/>
              <a:t>Who is unsure?</a:t>
            </a:r>
            <a:endParaRPr lang="en-GB" sz="2400" dirty="0"/>
          </a:p>
        </p:txBody>
      </p:sp>
      <p:sp>
        <p:nvSpPr>
          <p:cNvPr id="13" name="TextBox 12"/>
          <p:cNvSpPr txBox="1"/>
          <p:nvPr/>
        </p:nvSpPr>
        <p:spPr>
          <a:xfrm>
            <a:off x="518957" y="4377373"/>
            <a:ext cx="8482579" cy="830997"/>
          </a:xfrm>
          <a:prstGeom prst="rect">
            <a:avLst/>
          </a:prstGeom>
          <a:noFill/>
        </p:spPr>
        <p:txBody>
          <a:bodyPr wrap="none" rtlCol="0">
            <a:spAutoFit/>
          </a:bodyPr>
          <a:lstStyle/>
          <a:p>
            <a:r>
              <a:rPr lang="en-GB" sz="2400" dirty="0" smtClean="0"/>
              <a:t>In pairs, you’ll need to decide if each card is:</a:t>
            </a:r>
          </a:p>
          <a:p>
            <a:r>
              <a:rPr lang="en-GB" sz="2400" dirty="0"/>
              <a:t>	</a:t>
            </a:r>
            <a:r>
              <a:rPr lang="en-GB" sz="2400" dirty="0" smtClean="0"/>
              <a:t>ALWAYS True,	SOMETIMES True or NEVER True (i.e. FALSE)</a:t>
            </a:r>
            <a:r>
              <a:rPr lang="en-GB" sz="2400" dirty="0" smtClean="0"/>
              <a:t> </a:t>
            </a:r>
            <a:endParaRPr lang="en-GB" sz="2400" dirty="0"/>
          </a:p>
        </p:txBody>
      </p:sp>
      <p:pic>
        <p:nvPicPr>
          <p:cNvPr id="1027" name="Picture 3"/>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rot="16200000">
            <a:off x="3081584" y="401788"/>
            <a:ext cx="2546950" cy="3525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6139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74741" y="68764"/>
            <a:ext cx="3208058" cy="646331"/>
          </a:xfrm>
          <a:prstGeom prst="rect">
            <a:avLst/>
          </a:prstGeom>
          <a:noFill/>
        </p:spPr>
        <p:txBody>
          <a:bodyPr wrap="none" rtlCol="0">
            <a:spAutoFit/>
          </a:bodyPr>
          <a:lstStyle/>
          <a:p>
            <a:r>
              <a:rPr lang="en-GB" sz="3600" dirty="0" smtClean="0"/>
              <a:t>How to decide…</a:t>
            </a:r>
            <a:endParaRPr lang="en-GB" sz="3600" dirty="0"/>
          </a:p>
        </p:txBody>
      </p:sp>
      <p:sp>
        <p:nvSpPr>
          <p:cNvPr id="11" name="TextBox 10"/>
          <p:cNvSpPr txBox="1"/>
          <p:nvPr/>
        </p:nvSpPr>
        <p:spPr>
          <a:xfrm>
            <a:off x="423887" y="1334860"/>
            <a:ext cx="4254883" cy="461665"/>
          </a:xfrm>
          <a:prstGeom prst="rect">
            <a:avLst/>
          </a:prstGeom>
          <a:noFill/>
        </p:spPr>
        <p:txBody>
          <a:bodyPr wrap="none" rtlCol="0">
            <a:spAutoFit/>
          </a:bodyPr>
          <a:lstStyle/>
          <a:p>
            <a:r>
              <a:rPr lang="en-GB" sz="2400" dirty="0" smtClean="0"/>
              <a:t>Step 1.	 Understand the problem</a:t>
            </a:r>
            <a:endParaRPr lang="en-GB" sz="2400" dirty="0"/>
          </a:p>
        </p:txBody>
      </p:sp>
      <p:sp>
        <p:nvSpPr>
          <p:cNvPr id="3" name="TextBox 2"/>
          <p:cNvSpPr txBox="1"/>
          <p:nvPr/>
        </p:nvSpPr>
        <p:spPr>
          <a:xfrm>
            <a:off x="423887" y="2122751"/>
            <a:ext cx="8294444" cy="830997"/>
          </a:xfrm>
          <a:prstGeom prst="rect">
            <a:avLst/>
          </a:prstGeom>
          <a:solidFill>
            <a:srgbClr val="FFFDD9"/>
          </a:solidFill>
        </p:spPr>
        <p:txBody>
          <a:bodyPr wrap="square" rtlCol="0">
            <a:spAutoFit/>
          </a:bodyPr>
          <a:lstStyle/>
          <a:p>
            <a:r>
              <a:rPr lang="en-GB" sz="2400" dirty="0" smtClean="0"/>
              <a:t>‘If a square and a rectangle have the same perimeter, the square has the smaller area’</a:t>
            </a:r>
            <a:endParaRPr lang="en-GB" sz="2400" dirty="0"/>
          </a:p>
        </p:txBody>
      </p:sp>
      <p:sp>
        <p:nvSpPr>
          <p:cNvPr id="15" name="TextBox 14"/>
          <p:cNvSpPr txBox="1"/>
          <p:nvPr/>
        </p:nvSpPr>
        <p:spPr>
          <a:xfrm>
            <a:off x="423887" y="3189936"/>
            <a:ext cx="4171719" cy="830997"/>
          </a:xfrm>
          <a:prstGeom prst="rect">
            <a:avLst/>
          </a:prstGeom>
          <a:noFill/>
        </p:spPr>
        <p:txBody>
          <a:bodyPr wrap="none" rtlCol="0">
            <a:spAutoFit/>
          </a:bodyPr>
          <a:lstStyle/>
          <a:p>
            <a:r>
              <a:rPr lang="en-GB" sz="2400" dirty="0" smtClean="0"/>
              <a:t>Discuss what everything means.</a:t>
            </a:r>
          </a:p>
          <a:p>
            <a:r>
              <a:rPr lang="en-GB" sz="2400" dirty="0" smtClean="0"/>
              <a:t>Draw some diagrams to help.</a:t>
            </a:r>
            <a:endParaRPr lang="en-GB" sz="2400" dirty="0"/>
          </a:p>
        </p:txBody>
      </p:sp>
      <p:sp>
        <p:nvSpPr>
          <p:cNvPr id="16" name="TextBox 15"/>
          <p:cNvSpPr txBox="1"/>
          <p:nvPr/>
        </p:nvSpPr>
        <p:spPr>
          <a:xfrm>
            <a:off x="434393" y="4051806"/>
            <a:ext cx="6344237" cy="461665"/>
          </a:xfrm>
          <a:prstGeom prst="rect">
            <a:avLst/>
          </a:prstGeom>
          <a:noFill/>
        </p:spPr>
        <p:txBody>
          <a:bodyPr wrap="none" rtlCol="0">
            <a:spAutoFit/>
          </a:bodyPr>
          <a:lstStyle/>
          <a:p>
            <a:r>
              <a:rPr lang="en-GB" sz="2400" dirty="0" smtClean="0"/>
              <a:t>What does ‘area’ mean? How do you calculate it?</a:t>
            </a:r>
            <a:endParaRPr lang="en-GB" sz="2400" dirty="0"/>
          </a:p>
        </p:txBody>
      </p:sp>
      <p:sp>
        <p:nvSpPr>
          <p:cNvPr id="17" name="TextBox 16"/>
          <p:cNvSpPr txBox="1"/>
          <p:nvPr/>
        </p:nvSpPr>
        <p:spPr>
          <a:xfrm>
            <a:off x="429133" y="4456462"/>
            <a:ext cx="7064947" cy="461665"/>
          </a:xfrm>
          <a:prstGeom prst="rect">
            <a:avLst/>
          </a:prstGeom>
          <a:noFill/>
        </p:spPr>
        <p:txBody>
          <a:bodyPr wrap="none" rtlCol="0">
            <a:spAutoFit/>
          </a:bodyPr>
          <a:lstStyle/>
          <a:p>
            <a:r>
              <a:rPr lang="en-GB" sz="2400" dirty="0" smtClean="0"/>
              <a:t>What does ‘perimeter’ mean? How do you calculate it?</a:t>
            </a:r>
            <a:endParaRPr lang="en-GB" sz="2400" dirty="0"/>
          </a:p>
        </p:txBody>
      </p:sp>
      <p:pic>
        <p:nvPicPr>
          <p:cNvPr id="18"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rot="16200000">
            <a:off x="7243744" y="-66238"/>
            <a:ext cx="1273474" cy="176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7252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74741" y="68764"/>
            <a:ext cx="3208058" cy="646331"/>
          </a:xfrm>
          <a:prstGeom prst="rect">
            <a:avLst/>
          </a:prstGeom>
          <a:noFill/>
        </p:spPr>
        <p:txBody>
          <a:bodyPr wrap="none" rtlCol="0">
            <a:spAutoFit/>
          </a:bodyPr>
          <a:lstStyle/>
          <a:p>
            <a:r>
              <a:rPr lang="en-GB" sz="3600" dirty="0" smtClean="0"/>
              <a:t>How to decide…</a:t>
            </a:r>
            <a:endParaRPr lang="en-GB" sz="3600" dirty="0"/>
          </a:p>
        </p:txBody>
      </p:sp>
      <p:sp>
        <p:nvSpPr>
          <p:cNvPr id="11" name="TextBox 10"/>
          <p:cNvSpPr txBox="1"/>
          <p:nvPr/>
        </p:nvSpPr>
        <p:spPr>
          <a:xfrm>
            <a:off x="423887" y="1334860"/>
            <a:ext cx="3551934" cy="461665"/>
          </a:xfrm>
          <a:prstGeom prst="rect">
            <a:avLst/>
          </a:prstGeom>
          <a:noFill/>
        </p:spPr>
        <p:txBody>
          <a:bodyPr wrap="none" rtlCol="0">
            <a:spAutoFit/>
          </a:bodyPr>
          <a:lstStyle/>
          <a:p>
            <a:r>
              <a:rPr lang="en-GB" sz="2400" dirty="0" smtClean="0"/>
              <a:t>Step 2.	 Try some examples</a:t>
            </a:r>
            <a:endParaRPr lang="en-GB" sz="2400" dirty="0"/>
          </a:p>
        </p:txBody>
      </p:sp>
      <p:sp>
        <p:nvSpPr>
          <p:cNvPr id="16" name="TextBox 15"/>
          <p:cNvSpPr txBox="1"/>
          <p:nvPr/>
        </p:nvSpPr>
        <p:spPr>
          <a:xfrm>
            <a:off x="460061" y="2112647"/>
            <a:ext cx="3863430" cy="461665"/>
          </a:xfrm>
          <a:prstGeom prst="rect">
            <a:avLst/>
          </a:prstGeom>
          <a:noFill/>
        </p:spPr>
        <p:txBody>
          <a:bodyPr wrap="none" rtlCol="0">
            <a:spAutoFit/>
          </a:bodyPr>
          <a:lstStyle/>
          <a:p>
            <a:r>
              <a:rPr lang="en-GB" sz="2400" dirty="0" smtClean="0"/>
              <a:t>Pick a square. Say 6cm x 6cm.</a:t>
            </a:r>
            <a:endParaRPr lang="en-GB" sz="2400" dirty="0"/>
          </a:p>
        </p:txBody>
      </p:sp>
      <p:sp>
        <p:nvSpPr>
          <p:cNvPr id="17" name="TextBox 16"/>
          <p:cNvSpPr txBox="1"/>
          <p:nvPr/>
        </p:nvSpPr>
        <p:spPr>
          <a:xfrm>
            <a:off x="1792851" y="2564593"/>
            <a:ext cx="2954655" cy="461665"/>
          </a:xfrm>
          <a:prstGeom prst="rect">
            <a:avLst/>
          </a:prstGeom>
          <a:noFill/>
        </p:spPr>
        <p:txBody>
          <a:bodyPr wrap="none" rtlCol="0">
            <a:spAutoFit/>
          </a:bodyPr>
          <a:lstStyle/>
          <a:p>
            <a:r>
              <a:rPr lang="en-GB" sz="2400" dirty="0" smtClean="0"/>
              <a:t>What’s its area?	</a:t>
            </a:r>
            <a:endParaRPr lang="en-GB" sz="2400" baseline="30000" dirty="0"/>
          </a:p>
        </p:txBody>
      </p:sp>
      <p:sp>
        <p:nvSpPr>
          <p:cNvPr id="8" name="Rectangle 7"/>
          <p:cNvSpPr/>
          <p:nvPr/>
        </p:nvSpPr>
        <p:spPr>
          <a:xfrm>
            <a:off x="4796471" y="2561945"/>
            <a:ext cx="974947" cy="461665"/>
          </a:xfrm>
          <a:prstGeom prst="rect">
            <a:avLst/>
          </a:prstGeom>
        </p:spPr>
        <p:txBody>
          <a:bodyPr wrap="none">
            <a:spAutoFit/>
          </a:bodyPr>
          <a:lstStyle/>
          <a:p>
            <a:r>
              <a:rPr lang="en-GB" sz="2400" dirty="0"/>
              <a:t>36cm</a:t>
            </a:r>
            <a:r>
              <a:rPr lang="en-GB" sz="2400" baseline="30000" dirty="0"/>
              <a:t>2</a:t>
            </a:r>
            <a:endParaRPr lang="en-GB" sz="2400" baseline="30000" dirty="0"/>
          </a:p>
        </p:txBody>
      </p:sp>
      <p:sp>
        <p:nvSpPr>
          <p:cNvPr id="18" name="TextBox 17"/>
          <p:cNvSpPr txBox="1"/>
          <p:nvPr/>
        </p:nvSpPr>
        <p:spPr>
          <a:xfrm>
            <a:off x="1819123" y="3000781"/>
            <a:ext cx="2954655" cy="461665"/>
          </a:xfrm>
          <a:prstGeom prst="rect">
            <a:avLst/>
          </a:prstGeom>
          <a:noFill/>
        </p:spPr>
        <p:txBody>
          <a:bodyPr wrap="none" rtlCol="0">
            <a:spAutoFit/>
          </a:bodyPr>
          <a:lstStyle/>
          <a:p>
            <a:r>
              <a:rPr lang="en-GB" sz="2400" dirty="0" smtClean="0"/>
              <a:t>What’s its perimeter?	</a:t>
            </a:r>
            <a:endParaRPr lang="en-GB" sz="2400" baseline="30000" dirty="0"/>
          </a:p>
        </p:txBody>
      </p:sp>
      <p:sp>
        <p:nvSpPr>
          <p:cNvPr id="19" name="Rectangle 18"/>
          <p:cNvSpPr/>
          <p:nvPr/>
        </p:nvSpPr>
        <p:spPr>
          <a:xfrm>
            <a:off x="4822743" y="2998133"/>
            <a:ext cx="974947" cy="461665"/>
          </a:xfrm>
          <a:prstGeom prst="rect">
            <a:avLst/>
          </a:prstGeom>
        </p:spPr>
        <p:txBody>
          <a:bodyPr wrap="none">
            <a:spAutoFit/>
          </a:bodyPr>
          <a:lstStyle/>
          <a:p>
            <a:r>
              <a:rPr lang="en-GB" sz="2400" dirty="0"/>
              <a:t>36cm</a:t>
            </a:r>
            <a:r>
              <a:rPr lang="en-GB" sz="2400" baseline="30000" dirty="0"/>
              <a:t>2</a:t>
            </a:r>
            <a:endParaRPr lang="en-GB" sz="2400" baseline="30000" dirty="0"/>
          </a:p>
        </p:txBody>
      </p:sp>
      <p:sp>
        <p:nvSpPr>
          <p:cNvPr id="20" name="TextBox 19"/>
          <p:cNvSpPr txBox="1"/>
          <p:nvPr/>
        </p:nvSpPr>
        <p:spPr>
          <a:xfrm>
            <a:off x="460061" y="3668187"/>
            <a:ext cx="7571303" cy="461665"/>
          </a:xfrm>
          <a:prstGeom prst="rect">
            <a:avLst/>
          </a:prstGeom>
          <a:noFill/>
        </p:spPr>
        <p:txBody>
          <a:bodyPr wrap="none" rtlCol="0">
            <a:spAutoFit/>
          </a:bodyPr>
          <a:lstStyle/>
          <a:p>
            <a:r>
              <a:rPr lang="en-GB" sz="2400" dirty="0" smtClean="0"/>
              <a:t>Now pick a rectangle with the same area as the square.	</a:t>
            </a:r>
            <a:endParaRPr lang="en-GB" sz="2400" baseline="30000" dirty="0"/>
          </a:p>
        </p:txBody>
      </p:sp>
      <p:sp>
        <p:nvSpPr>
          <p:cNvPr id="22" name="TextBox 21"/>
          <p:cNvSpPr txBox="1"/>
          <p:nvPr/>
        </p:nvSpPr>
        <p:spPr>
          <a:xfrm>
            <a:off x="3379957" y="4183231"/>
            <a:ext cx="1414847" cy="461665"/>
          </a:xfrm>
          <a:prstGeom prst="rect">
            <a:avLst/>
          </a:prstGeom>
          <a:noFill/>
        </p:spPr>
        <p:txBody>
          <a:bodyPr wrap="square" rtlCol="0">
            <a:spAutoFit/>
          </a:bodyPr>
          <a:lstStyle/>
          <a:p>
            <a:r>
              <a:rPr lang="en-GB" sz="2400" dirty="0" smtClean="0"/>
              <a:t>2 x 18	</a:t>
            </a:r>
            <a:endParaRPr lang="en-GB" sz="2400" baseline="30000" dirty="0"/>
          </a:p>
        </p:txBody>
      </p:sp>
      <p:sp>
        <p:nvSpPr>
          <p:cNvPr id="23" name="TextBox 22"/>
          <p:cNvSpPr txBox="1"/>
          <p:nvPr/>
        </p:nvSpPr>
        <p:spPr>
          <a:xfrm>
            <a:off x="5279139" y="4183345"/>
            <a:ext cx="1122396" cy="461665"/>
          </a:xfrm>
          <a:prstGeom prst="rect">
            <a:avLst/>
          </a:prstGeom>
          <a:noFill/>
        </p:spPr>
        <p:txBody>
          <a:bodyPr wrap="square" rtlCol="0">
            <a:spAutoFit/>
          </a:bodyPr>
          <a:lstStyle/>
          <a:p>
            <a:r>
              <a:rPr lang="en-GB" sz="2400" dirty="0" smtClean="0"/>
              <a:t>4 x 9	</a:t>
            </a:r>
            <a:endParaRPr lang="en-GB" sz="2400" baseline="30000" dirty="0"/>
          </a:p>
        </p:txBody>
      </p:sp>
      <p:sp>
        <p:nvSpPr>
          <p:cNvPr id="24" name="TextBox 23"/>
          <p:cNvSpPr txBox="1"/>
          <p:nvPr/>
        </p:nvSpPr>
        <p:spPr>
          <a:xfrm>
            <a:off x="401474" y="4636430"/>
            <a:ext cx="2954655" cy="461665"/>
          </a:xfrm>
          <a:prstGeom prst="rect">
            <a:avLst/>
          </a:prstGeom>
          <a:noFill/>
        </p:spPr>
        <p:txBody>
          <a:bodyPr wrap="none" rtlCol="0">
            <a:spAutoFit/>
          </a:bodyPr>
          <a:lstStyle/>
          <a:p>
            <a:r>
              <a:rPr lang="en-GB" sz="2400" dirty="0" smtClean="0"/>
              <a:t>What’s its perimeter?	</a:t>
            </a:r>
            <a:endParaRPr lang="en-GB" sz="2400" baseline="30000" dirty="0"/>
          </a:p>
        </p:txBody>
      </p:sp>
      <p:sp>
        <p:nvSpPr>
          <p:cNvPr id="25" name="Rectangle 24"/>
          <p:cNvSpPr/>
          <p:nvPr/>
        </p:nvSpPr>
        <p:spPr>
          <a:xfrm>
            <a:off x="3452740" y="4642248"/>
            <a:ext cx="870751" cy="461665"/>
          </a:xfrm>
          <a:prstGeom prst="rect">
            <a:avLst/>
          </a:prstGeom>
        </p:spPr>
        <p:txBody>
          <a:bodyPr wrap="none">
            <a:spAutoFit/>
          </a:bodyPr>
          <a:lstStyle/>
          <a:p>
            <a:r>
              <a:rPr lang="en-GB" sz="2400" dirty="0" smtClean="0"/>
              <a:t>40cm</a:t>
            </a:r>
            <a:endParaRPr lang="en-GB" sz="2400" baseline="30000" dirty="0"/>
          </a:p>
        </p:txBody>
      </p:sp>
      <p:sp>
        <p:nvSpPr>
          <p:cNvPr id="26" name="Rectangle 25"/>
          <p:cNvSpPr/>
          <p:nvPr/>
        </p:nvSpPr>
        <p:spPr>
          <a:xfrm>
            <a:off x="5229038" y="4636988"/>
            <a:ext cx="870751" cy="461665"/>
          </a:xfrm>
          <a:prstGeom prst="rect">
            <a:avLst/>
          </a:prstGeom>
        </p:spPr>
        <p:txBody>
          <a:bodyPr wrap="none">
            <a:spAutoFit/>
          </a:bodyPr>
          <a:lstStyle/>
          <a:p>
            <a:r>
              <a:rPr lang="en-GB" sz="2400" dirty="0" smtClean="0"/>
              <a:t>26cm</a:t>
            </a:r>
            <a:endParaRPr lang="en-GB" sz="2400" baseline="30000" dirty="0"/>
          </a:p>
        </p:txBody>
      </p:sp>
      <p:sp>
        <p:nvSpPr>
          <p:cNvPr id="27" name="TextBox 26"/>
          <p:cNvSpPr txBox="1"/>
          <p:nvPr/>
        </p:nvSpPr>
        <p:spPr>
          <a:xfrm>
            <a:off x="411980" y="5214512"/>
            <a:ext cx="2858198" cy="830997"/>
          </a:xfrm>
          <a:prstGeom prst="rect">
            <a:avLst/>
          </a:prstGeom>
          <a:noFill/>
        </p:spPr>
        <p:txBody>
          <a:bodyPr wrap="square" rtlCol="0">
            <a:spAutoFit/>
          </a:bodyPr>
          <a:lstStyle/>
          <a:p>
            <a:r>
              <a:rPr lang="en-GB" sz="2400" dirty="0" smtClean="0"/>
              <a:t>Is the Statement true for this example?</a:t>
            </a:r>
            <a:endParaRPr lang="en-GB" sz="2400" baseline="30000" dirty="0"/>
          </a:p>
        </p:txBody>
      </p:sp>
      <p:sp>
        <p:nvSpPr>
          <p:cNvPr id="28" name="Rectangle 27"/>
          <p:cNvSpPr/>
          <p:nvPr/>
        </p:nvSpPr>
        <p:spPr>
          <a:xfrm>
            <a:off x="3589374" y="5377990"/>
            <a:ext cx="587340" cy="461665"/>
          </a:xfrm>
          <a:prstGeom prst="rect">
            <a:avLst/>
          </a:prstGeom>
        </p:spPr>
        <p:txBody>
          <a:bodyPr wrap="none">
            <a:spAutoFit/>
          </a:bodyPr>
          <a:lstStyle/>
          <a:p>
            <a:r>
              <a:rPr lang="en-GB" sz="2400" dirty="0" smtClean="0"/>
              <a:t>Yes</a:t>
            </a:r>
            <a:endParaRPr lang="en-GB" sz="2400" baseline="30000" dirty="0"/>
          </a:p>
        </p:txBody>
      </p:sp>
      <p:sp>
        <p:nvSpPr>
          <p:cNvPr id="29" name="Rectangle 28"/>
          <p:cNvSpPr/>
          <p:nvPr/>
        </p:nvSpPr>
        <p:spPr>
          <a:xfrm>
            <a:off x="5334140" y="5372730"/>
            <a:ext cx="587340" cy="461665"/>
          </a:xfrm>
          <a:prstGeom prst="rect">
            <a:avLst/>
          </a:prstGeom>
        </p:spPr>
        <p:txBody>
          <a:bodyPr wrap="none">
            <a:spAutoFit/>
          </a:bodyPr>
          <a:lstStyle/>
          <a:p>
            <a:r>
              <a:rPr lang="en-GB" sz="2400" dirty="0" smtClean="0"/>
              <a:t>Yes</a:t>
            </a:r>
            <a:endParaRPr lang="en-GB" sz="2400" baseline="30000" dirty="0"/>
          </a:p>
        </p:txBody>
      </p:sp>
      <p:sp>
        <p:nvSpPr>
          <p:cNvPr id="30" name="TextBox 29"/>
          <p:cNvSpPr txBox="1"/>
          <p:nvPr/>
        </p:nvSpPr>
        <p:spPr>
          <a:xfrm>
            <a:off x="6755883" y="4178085"/>
            <a:ext cx="1122396" cy="461665"/>
          </a:xfrm>
          <a:prstGeom prst="rect">
            <a:avLst/>
          </a:prstGeom>
          <a:noFill/>
        </p:spPr>
        <p:txBody>
          <a:bodyPr wrap="square" rtlCol="0">
            <a:spAutoFit/>
          </a:bodyPr>
          <a:lstStyle/>
          <a:p>
            <a:r>
              <a:rPr lang="en-GB" sz="2400" dirty="0"/>
              <a:t>e</a:t>
            </a:r>
            <a:r>
              <a:rPr lang="en-GB" sz="2400" dirty="0" smtClean="0"/>
              <a:t>tc.	</a:t>
            </a:r>
            <a:endParaRPr lang="en-GB" sz="2400" baseline="30000" dirty="0"/>
          </a:p>
        </p:txBody>
      </p:sp>
      <p:sp>
        <p:nvSpPr>
          <p:cNvPr id="31" name="Rectangle 30"/>
          <p:cNvSpPr/>
          <p:nvPr/>
        </p:nvSpPr>
        <p:spPr>
          <a:xfrm>
            <a:off x="6847638" y="4636429"/>
            <a:ext cx="397866" cy="461665"/>
          </a:xfrm>
          <a:prstGeom prst="rect">
            <a:avLst/>
          </a:prstGeom>
        </p:spPr>
        <p:txBody>
          <a:bodyPr wrap="none">
            <a:spAutoFit/>
          </a:bodyPr>
          <a:lstStyle/>
          <a:p>
            <a:r>
              <a:rPr lang="en-GB" sz="2400" dirty="0" smtClean="0"/>
              <a:t>…</a:t>
            </a:r>
            <a:endParaRPr lang="en-GB" sz="2400" baseline="30000" dirty="0"/>
          </a:p>
        </p:txBody>
      </p:sp>
      <p:sp>
        <p:nvSpPr>
          <p:cNvPr id="32" name="Rectangle 31"/>
          <p:cNvSpPr/>
          <p:nvPr/>
        </p:nvSpPr>
        <p:spPr>
          <a:xfrm>
            <a:off x="6842378" y="5356405"/>
            <a:ext cx="397866" cy="461665"/>
          </a:xfrm>
          <a:prstGeom prst="rect">
            <a:avLst/>
          </a:prstGeom>
        </p:spPr>
        <p:txBody>
          <a:bodyPr wrap="none">
            <a:spAutoFit/>
          </a:bodyPr>
          <a:lstStyle/>
          <a:p>
            <a:r>
              <a:rPr lang="en-GB" sz="2400" dirty="0" smtClean="0"/>
              <a:t>…</a:t>
            </a:r>
            <a:endParaRPr lang="en-GB" sz="2400" baseline="30000" dirty="0"/>
          </a:p>
        </p:txBody>
      </p:sp>
      <p:pic>
        <p:nvPicPr>
          <p:cNvPr id="33"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rot="16200000">
            <a:off x="7243744" y="-66238"/>
            <a:ext cx="1273474" cy="176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2629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2147</TotalTime>
  <Words>1258</Words>
  <Application>Microsoft Office PowerPoint</Application>
  <PresentationFormat>On-screen Show (4:3)</PresentationFormat>
  <Paragraphs>139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Standards Unit SS4: Evaluating Statements about Lengths and Areas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Unit N6: Developing Proportional Reasoning</dc:title>
  <dc:creator/>
  <cp:lastModifiedBy> </cp:lastModifiedBy>
  <cp:revision>189</cp:revision>
  <cp:lastPrinted>2012-05-09T10:05:25Z</cp:lastPrinted>
  <dcterms:created xsi:type="dcterms:W3CDTF">2006-08-16T00:00:00Z</dcterms:created>
  <dcterms:modified xsi:type="dcterms:W3CDTF">2012-05-13T19:26:54Z</dcterms:modified>
</cp:coreProperties>
</file>