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4" r:id="rId4"/>
    <p:sldId id="294" r:id="rId5"/>
    <p:sldId id="305" r:id="rId6"/>
    <p:sldId id="299" r:id="rId7"/>
    <p:sldId id="300" r:id="rId8"/>
    <p:sldId id="301" r:id="rId9"/>
    <p:sldId id="302" r:id="rId10"/>
    <p:sldId id="30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B3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 autoAdjust="0"/>
    <p:restoredTop sz="94598" autoAdjust="0"/>
  </p:normalViewPr>
  <p:slideViewPr>
    <p:cSldViewPr snapToGrid="0">
      <p:cViewPr>
        <p:scale>
          <a:sx n="70" d="100"/>
          <a:sy n="70" d="100"/>
        </p:scale>
        <p:origin x="-546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Standards Unit </a:t>
            </a:r>
            <a:r>
              <a:rPr lang="en-GB" dirty="0" smtClean="0"/>
              <a:t>S6: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Interpreting Frequency Graphs, Cumulative Frequency Graphs, Box &amp; Whisker Plots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4028093"/>
            <a:ext cx="8666329" cy="2814851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About 20 </a:t>
            </a:r>
            <a:r>
              <a:rPr lang="en-GB" sz="2800" dirty="0" err="1" smtClean="0"/>
              <a:t>mins</a:t>
            </a:r>
            <a:r>
              <a:rPr lang="en-GB" sz="2800" dirty="0" smtClean="0"/>
              <a:t>?</a:t>
            </a:r>
          </a:p>
          <a:p>
            <a:r>
              <a:rPr lang="en-GB" sz="2800" dirty="0" smtClean="0"/>
              <a:t>Groups </a:t>
            </a:r>
            <a:r>
              <a:rPr lang="en-GB" sz="2800" dirty="0" smtClean="0"/>
              <a:t>of </a:t>
            </a:r>
            <a:r>
              <a:rPr lang="en-GB" sz="2800" dirty="0" smtClean="0"/>
              <a:t>3 </a:t>
            </a:r>
            <a:r>
              <a:rPr lang="en-GB" sz="2800" dirty="0" smtClean="0"/>
              <a:t>activity.</a:t>
            </a:r>
          </a:p>
          <a:p>
            <a:r>
              <a:rPr lang="en-US" sz="2800" dirty="0" smtClean="0"/>
              <a:t>This activity is </a:t>
            </a:r>
            <a:r>
              <a:rPr lang="en-US" sz="2800" dirty="0" err="1" smtClean="0"/>
              <a:t>drasticaly</a:t>
            </a:r>
            <a:r>
              <a:rPr lang="en-US" sz="2800" dirty="0" smtClean="0"/>
              <a:t> reduced from the ‘poster’ making form of the lesson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Graph data is deliberately a little ‘dirty’, unlike ‘perfect’ data in original materials.</a:t>
            </a:r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37595" y="1017932"/>
            <a:ext cx="601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Suitable for students </a:t>
            </a:r>
            <a:r>
              <a:rPr lang="en-GB" dirty="0" smtClean="0"/>
              <a:t>Level 8. Good quick revision for Leve</a:t>
            </a:r>
            <a:r>
              <a:rPr lang="en-GB" dirty="0" smtClean="0"/>
              <a:t>l 9s?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020032"/>
              </p:ext>
            </p:extLst>
          </p:nvPr>
        </p:nvGraphicFramePr>
        <p:xfrm>
          <a:off x="518615" y="2811440"/>
          <a:ext cx="7879309" cy="791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861"/>
                <a:gridCol w="813467"/>
                <a:gridCol w="830068"/>
                <a:gridCol w="913076"/>
                <a:gridCol w="879875"/>
                <a:gridCol w="1012684"/>
                <a:gridCol w="946278"/>
                <a:gridCol w="951000"/>
              </a:tblGrid>
              <a:tr h="420351">
                <a:tc>
                  <a:txBody>
                    <a:bodyPr/>
                    <a:lstStyle/>
                    <a:p>
                      <a:r>
                        <a:rPr lang="en-GB" dirty="0" smtClean="0"/>
                        <a:t>Exam 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r>
                        <a:rPr lang="en-GB" baseline="0" dirty="0" smtClean="0"/>
                        <a:t> - 10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11-20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21-30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31-40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41-50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51-60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61-70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Frequency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295494"/>
              </p:ext>
            </p:extLst>
          </p:nvPr>
        </p:nvGraphicFramePr>
        <p:xfrm>
          <a:off x="518615" y="1162334"/>
          <a:ext cx="6812509" cy="791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411"/>
                <a:gridCol w="448571"/>
                <a:gridCol w="493111"/>
                <a:gridCol w="493111"/>
                <a:gridCol w="466459"/>
                <a:gridCol w="466457"/>
                <a:gridCol w="466459"/>
                <a:gridCol w="479786"/>
                <a:gridCol w="479786"/>
                <a:gridCol w="479786"/>
                <a:gridCol w="479786"/>
                <a:gridCol w="479786"/>
              </a:tblGrid>
              <a:tr h="420351">
                <a:tc>
                  <a:txBody>
                    <a:bodyPr/>
                    <a:lstStyle/>
                    <a:p>
                      <a:r>
                        <a:rPr lang="en-GB" dirty="0" smtClean="0"/>
                        <a:t>Exam 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Frequency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8615" y="2374711"/>
            <a:ext cx="259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Grouped Frequency Table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18615" y="643719"/>
            <a:ext cx="171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Frequency Table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482898"/>
              </p:ext>
            </p:extLst>
          </p:nvPr>
        </p:nvGraphicFramePr>
        <p:xfrm>
          <a:off x="518615" y="4451446"/>
          <a:ext cx="7879309" cy="791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861"/>
                <a:gridCol w="813467"/>
                <a:gridCol w="830068"/>
                <a:gridCol w="913076"/>
                <a:gridCol w="879875"/>
                <a:gridCol w="1012684"/>
                <a:gridCol w="946278"/>
                <a:gridCol w="951000"/>
              </a:tblGrid>
              <a:tr h="420351">
                <a:tc>
                  <a:txBody>
                    <a:bodyPr/>
                    <a:lstStyle/>
                    <a:p>
                      <a:r>
                        <a:rPr lang="en-GB" dirty="0" smtClean="0"/>
                        <a:t>Exam 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r>
                        <a:rPr lang="en-GB" baseline="0" dirty="0" smtClean="0"/>
                        <a:t> - 10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11-20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21-30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31-40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41-50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51-60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61-70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Frequency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8615" y="3987421"/>
            <a:ext cx="3704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Grouped Cumulative Frequency Table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 rot="20363530">
            <a:off x="209985" y="2587751"/>
            <a:ext cx="89439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Lesson development abandoned.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Not enough good content here to bother.</a:t>
            </a:r>
          </a:p>
        </p:txBody>
      </p:sp>
    </p:spTree>
    <p:extLst>
      <p:ext uri="{BB962C8B-B14F-4D97-AF65-F5344CB8AC3E}">
        <p14:creationId xmlns:p14="http://schemas.microsoft.com/office/powerpoint/2010/main" val="305098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45373" cy="6858000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695" y="0"/>
            <a:ext cx="57543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06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07955" cy="6858000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503616"/>
            <a:ext cx="5762625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07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38" y="1451369"/>
            <a:ext cx="89439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Lesson development abandoned.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Not enough good content here to bother.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Just do session as a very basic card match.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If possible, recommend actually using the official S.U. </a:t>
            </a:r>
            <a:r>
              <a:rPr lang="en-GB" sz="3200" dirty="0" err="1" smtClean="0">
                <a:solidFill>
                  <a:srgbClr val="FF0000"/>
                </a:solidFill>
              </a:rPr>
              <a:t>flipboard</a:t>
            </a:r>
            <a:r>
              <a:rPr lang="en-GB" sz="3200" dirty="0" smtClean="0">
                <a:solidFill>
                  <a:srgbClr val="FF0000"/>
                </a:solidFill>
              </a:rPr>
              <a:t> file, which allows manipulation of the cards on a </a:t>
            </a:r>
            <a:r>
              <a:rPr lang="en-GB" sz="3200" dirty="0" err="1" smtClean="0">
                <a:solidFill>
                  <a:srgbClr val="FF0000"/>
                </a:solidFill>
              </a:rPr>
              <a:t>smartboard</a:t>
            </a:r>
            <a:r>
              <a:rPr lang="en-GB" sz="3200" dirty="0" smtClean="0">
                <a:solidFill>
                  <a:srgbClr val="FF0000"/>
                </a:solidFill>
              </a:rPr>
              <a:t>. Then can partially build up completed pattern during mini-plenaries to help. 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52632" y="49986"/>
            <a:ext cx="3158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Card Match Solution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7014949" y="311596"/>
            <a:ext cx="1632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(to be checked)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238387"/>
              </p:ext>
            </p:extLst>
          </p:nvPr>
        </p:nvGraphicFramePr>
        <p:xfrm>
          <a:off x="486770" y="1137691"/>
          <a:ext cx="8160292" cy="5167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073"/>
                <a:gridCol w="2040073"/>
                <a:gridCol w="2040073"/>
                <a:gridCol w="2040073"/>
              </a:tblGrid>
              <a:tr h="917062">
                <a:tc>
                  <a:txBody>
                    <a:bodyPr/>
                    <a:lstStyle/>
                    <a:p>
                      <a:r>
                        <a:rPr lang="en-GB" dirty="0" smtClean="0"/>
                        <a:t>Frequency Graph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Statement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Cumulative</a:t>
                      </a:r>
                    </a:p>
                    <a:p>
                      <a:r>
                        <a:rPr lang="en-GB" dirty="0" err="1" smtClean="0"/>
                        <a:t>Freq</a:t>
                      </a:r>
                      <a:r>
                        <a:rPr lang="en-GB" baseline="0" dirty="0" smtClean="0"/>
                        <a:t> Graph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Box &amp;Whisker</a:t>
                      </a:r>
                      <a:endParaRPr lang="en-GB" dirty="0"/>
                    </a:p>
                  </a:txBody>
                  <a:tcPr/>
                </a:tc>
              </a:tr>
              <a:tr h="53131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This exam was much too difficult…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/>
                </a:tc>
              </a:tr>
              <a:tr h="53131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This</a:t>
                      </a:r>
                      <a:r>
                        <a:rPr lang="en-GB" sz="1400" baseline="0" dirty="0" smtClean="0"/>
                        <a:t> exam resulted in a huge spread of marks…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</a:t>
                      </a:r>
                      <a:endParaRPr lang="en-GB" dirty="0"/>
                    </a:p>
                  </a:txBody>
                  <a:tcPr/>
                </a:tc>
              </a:tr>
              <a:tr h="53131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This exam did not sort out the better-</a:t>
                      </a:r>
                      <a:r>
                        <a:rPr lang="en-GB" sz="1400" dirty="0" err="1" smtClean="0"/>
                        <a:t>perf</a:t>
                      </a:r>
                      <a:r>
                        <a:rPr lang="en-GB" sz="1400" dirty="0" smtClean="0"/>
                        <a:t>…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</a:tr>
              <a:tr h="53131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Two groups</a:t>
                      </a:r>
                      <a:r>
                        <a:rPr lang="en-GB" sz="1400" baseline="0" dirty="0" smtClean="0"/>
                        <a:t> of candidates..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</a:tr>
              <a:tr h="53131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This was</a:t>
                      </a:r>
                      <a:r>
                        <a:rPr lang="en-GB" sz="1400" baseline="0" dirty="0" smtClean="0"/>
                        <a:t> the sort of exam…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</a:tr>
              <a:tr h="53131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 this exam, the mean mark was greater…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</a:t>
                      </a:r>
                      <a:endParaRPr lang="en-GB" dirty="0"/>
                    </a:p>
                  </a:txBody>
                  <a:tcPr/>
                </a:tc>
              </a:tr>
              <a:tr h="53131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 this exam,</a:t>
                      </a:r>
                      <a:r>
                        <a:rPr lang="en-GB" sz="1400" baseline="0" dirty="0" smtClean="0"/>
                        <a:t> the median and the modal marks..,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</a:tr>
              <a:tr h="53131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 this exam, the mean mark was smaller…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D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1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64" y="2055118"/>
            <a:ext cx="3800475" cy="3409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77978" y="68765"/>
            <a:ext cx="3572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Frequency Graphs</a:t>
            </a:r>
            <a:endParaRPr lang="en-GB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409903" y="746621"/>
            <a:ext cx="8269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large number of students took an exam and their final scores are shown in the Frequency </a:t>
            </a:r>
            <a:r>
              <a:rPr lang="en-GB" sz="2400" dirty="0"/>
              <a:t>Bar </a:t>
            </a:r>
            <a:r>
              <a:rPr lang="en-GB" sz="2400" dirty="0" smtClean="0"/>
              <a:t>Chart.</a:t>
            </a:r>
            <a:endParaRPr lang="en-GB" sz="2400" dirty="0"/>
          </a:p>
        </p:txBody>
      </p:sp>
      <p:sp>
        <p:nvSpPr>
          <p:cNvPr id="3" name="Rectangle 2"/>
          <p:cNvSpPr/>
          <p:nvPr/>
        </p:nvSpPr>
        <p:spPr>
          <a:xfrm>
            <a:off x="1727754" y="1717318"/>
            <a:ext cx="2100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Frequency Bar Chart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9902" y="5681186"/>
            <a:ext cx="8269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can we easily deduce? (i.e. work out)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 rot="20363530">
            <a:off x="209985" y="2587751"/>
            <a:ext cx="89439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Lesson development abandoned.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Not enough good content here to bother.</a:t>
            </a:r>
          </a:p>
        </p:txBody>
      </p:sp>
    </p:spTree>
    <p:extLst>
      <p:ext uri="{BB962C8B-B14F-4D97-AF65-F5344CB8AC3E}">
        <p14:creationId xmlns:p14="http://schemas.microsoft.com/office/powerpoint/2010/main" val="16172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64" y="2055118"/>
            <a:ext cx="3800475" cy="3409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77978" y="68765"/>
            <a:ext cx="3572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Frequency Graphs</a:t>
            </a:r>
            <a:endParaRPr lang="en-GB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409903" y="746621"/>
            <a:ext cx="8269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large number of students took an exam and their final scores out of 100 are shown in the Frequency </a:t>
            </a:r>
            <a:r>
              <a:rPr lang="en-GB" sz="2400" dirty="0"/>
              <a:t>Bar </a:t>
            </a:r>
            <a:r>
              <a:rPr lang="en-GB" sz="2400" dirty="0" smtClean="0"/>
              <a:t>Chart.</a:t>
            </a:r>
            <a:endParaRPr lang="en-GB" sz="2400" dirty="0"/>
          </a:p>
        </p:txBody>
      </p:sp>
      <p:sp>
        <p:nvSpPr>
          <p:cNvPr id="3" name="Rectangle 2"/>
          <p:cNvSpPr/>
          <p:nvPr/>
        </p:nvSpPr>
        <p:spPr>
          <a:xfrm>
            <a:off x="1727754" y="1717318"/>
            <a:ext cx="2100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Frequency Bar Chart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64108" y="1748850"/>
            <a:ext cx="4114800" cy="3932336"/>
            <a:chOff x="4564108" y="1748850"/>
            <a:chExt cx="4114800" cy="3932336"/>
          </a:xfrm>
        </p:grpSpPr>
        <p:pic>
          <p:nvPicPr>
            <p:cNvPr id="5" name="Picture 4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4108" y="2023586"/>
              <a:ext cx="4114800" cy="365760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5679639" y="1748850"/>
              <a:ext cx="22351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Frequency </a:t>
              </a:r>
              <a:r>
                <a:rPr lang="en-GB" dirty="0" smtClean="0"/>
                <a:t>Line Graph</a:t>
              </a:r>
              <a:endParaRPr lang="en-GB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09902" y="5618122"/>
            <a:ext cx="8269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When there are very many points on a bar graph like this, we usually represent the graph as a continuous line (even though the data itself is really discrete). It’s easier to use, and to create.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 rot="20363530">
            <a:off x="209985" y="2587751"/>
            <a:ext cx="89439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Lesson development abandoned.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Not enough good content here to bother.</a:t>
            </a:r>
          </a:p>
        </p:txBody>
      </p:sp>
    </p:spTree>
    <p:extLst>
      <p:ext uri="{BB962C8B-B14F-4D97-AF65-F5344CB8AC3E}">
        <p14:creationId xmlns:p14="http://schemas.microsoft.com/office/powerpoint/2010/main" val="323169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78456" y="58702"/>
            <a:ext cx="331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Student Exam Results</a:t>
            </a:r>
            <a:endParaRPr lang="en-GB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1978573" y="509504"/>
            <a:ext cx="4863672" cy="4648001"/>
            <a:chOff x="4564108" y="1748850"/>
            <a:chExt cx="4114800" cy="3932336"/>
          </a:xfrm>
        </p:grpSpPr>
        <p:pic>
          <p:nvPicPr>
            <p:cNvPr id="5" name="Picture 4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4108" y="2023586"/>
              <a:ext cx="4114800" cy="365760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5679639" y="1748850"/>
              <a:ext cx="22351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Frequency </a:t>
              </a:r>
              <a:r>
                <a:rPr lang="en-GB" dirty="0" smtClean="0"/>
                <a:t>Line Graph</a:t>
              </a:r>
              <a:endParaRPr lang="en-GB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60939" y="5114851"/>
            <a:ext cx="8147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Did the students find this exam easy, or hard? How can you tell?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65752" y="5515427"/>
            <a:ext cx="3642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What was the modal score?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60492" y="5935849"/>
            <a:ext cx="8354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Do you think the mean score was higher, or lower than the mode?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55232" y="6308973"/>
            <a:ext cx="5505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Roughly how many students sat the exam?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765651" y="6386671"/>
            <a:ext cx="2441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[quite hard to work out]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 rot="20363530">
            <a:off x="209985" y="2587751"/>
            <a:ext cx="89439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Lesson development abandoned.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Not enough good content here to bother.</a:t>
            </a:r>
          </a:p>
        </p:txBody>
      </p:sp>
    </p:spTree>
    <p:extLst>
      <p:ext uri="{BB962C8B-B14F-4D97-AF65-F5344CB8AC3E}">
        <p14:creationId xmlns:p14="http://schemas.microsoft.com/office/powerpoint/2010/main" val="308567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93810" y="58702"/>
            <a:ext cx="5887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Frequency Tables to  Frequency Graphs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87518" y="795099"/>
            <a:ext cx="8696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Usually, we start off with a Frequency Table, and then plot the graph.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94418" y="3481672"/>
            <a:ext cx="8515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But could we ‘go backwards’, and create the Table from the Graph?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064836" y="5980102"/>
            <a:ext cx="6719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Would it be easy and quick to do, or quite awkward?</a:t>
            </a:r>
            <a:endParaRPr lang="en-GB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5202634" y="3907106"/>
            <a:ext cx="2155873" cy="2060275"/>
            <a:chOff x="4564108" y="1748850"/>
            <a:chExt cx="4114800" cy="3932336"/>
          </a:xfrm>
        </p:grpSpPr>
        <p:pic>
          <p:nvPicPr>
            <p:cNvPr id="16" name="Picture 15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4108" y="2023586"/>
              <a:ext cx="4114800" cy="3657600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5499089" y="1748850"/>
              <a:ext cx="2946241" cy="5286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dirty="0"/>
                <a:t>Frequency </a:t>
              </a:r>
              <a:r>
                <a:rPr lang="en-GB" sz="1200" dirty="0" smtClean="0"/>
                <a:t>Line Graph</a:t>
              </a:r>
              <a:endParaRPr lang="en-GB" sz="1200" dirty="0"/>
            </a:p>
          </p:txBody>
        </p:sp>
      </p:grpSp>
      <p:sp>
        <p:nvSpPr>
          <p:cNvPr id="2" name="Right Arrow 1"/>
          <p:cNvSpPr/>
          <p:nvPr/>
        </p:nvSpPr>
        <p:spPr>
          <a:xfrm rot="10800000">
            <a:off x="3820450" y="4698124"/>
            <a:ext cx="940736" cy="59909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" name="Group 17"/>
          <p:cNvGrpSpPr/>
          <p:nvPr/>
        </p:nvGrpSpPr>
        <p:grpSpPr>
          <a:xfrm>
            <a:off x="5264439" y="1256764"/>
            <a:ext cx="2155873" cy="2060275"/>
            <a:chOff x="4564108" y="1748850"/>
            <a:chExt cx="4114800" cy="3932336"/>
          </a:xfrm>
        </p:grpSpPr>
        <p:pic>
          <p:nvPicPr>
            <p:cNvPr id="19" name="Picture 18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4108" y="2023586"/>
              <a:ext cx="4114800" cy="365760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5499089" y="1748850"/>
              <a:ext cx="2946241" cy="5286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dirty="0"/>
                <a:t>Frequency </a:t>
              </a:r>
              <a:r>
                <a:rPr lang="en-GB" sz="1200" dirty="0" smtClean="0"/>
                <a:t>Line Graph</a:t>
              </a:r>
              <a:endParaRPr lang="en-GB" sz="1200" dirty="0"/>
            </a:p>
          </p:txBody>
        </p:sp>
      </p:grpSp>
      <p:sp>
        <p:nvSpPr>
          <p:cNvPr id="21" name="Right Arrow 20"/>
          <p:cNvSpPr/>
          <p:nvPr/>
        </p:nvSpPr>
        <p:spPr>
          <a:xfrm>
            <a:off x="3954427" y="2059328"/>
            <a:ext cx="940736" cy="59909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67" y="4756324"/>
            <a:ext cx="3597548" cy="482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67" y="2117528"/>
            <a:ext cx="3597548" cy="482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 rot="20363530">
            <a:off x="209985" y="2587751"/>
            <a:ext cx="89439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Lesson development abandoned.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Not enough good content here to bother.</a:t>
            </a:r>
          </a:p>
        </p:txBody>
      </p:sp>
    </p:spTree>
    <p:extLst>
      <p:ext uri="{BB962C8B-B14F-4D97-AF65-F5344CB8AC3E}">
        <p14:creationId xmlns:p14="http://schemas.microsoft.com/office/powerpoint/2010/main" val="28507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1755</TotalTime>
  <Words>567</Words>
  <Application>Microsoft Office PowerPoint</Application>
  <PresentationFormat>On-screen Show (4:3)</PresentationFormat>
  <Paragraphs>134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Standards Unit S6: Interpreting Frequency Graphs, Cumulative Frequency Graphs, Box &amp; Whisker Plots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180</cp:revision>
  <cp:lastPrinted>2012-05-09T10:05:25Z</cp:lastPrinted>
  <dcterms:created xsi:type="dcterms:W3CDTF">2006-08-16T00:00:00Z</dcterms:created>
  <dcterms:modified xsi:type="dcterms:W3CDTF">2012-05-17T15:05:31Z</dcterms:modified>
</cp:coreProperties>
</file>