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8" r:id="rId4"/>
    <p:sldId id="299" r:id="rId5"/>
    <p:sldId id="257" r:id="rId6"/>
    <p:sldId id="294" r:id="rId7"/>
    <p:sldId id="295" r:id="rId8"/>
    <p:sldId id="297" r:id="rId9"/>
    <p:sldId id="300" r:id="rId10"/>
    <p:sldId id="301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B3"/>
    <a:srgbClr val="FEBEC4"/>
    <a:srgbClr val="FFBE7D"/>
    <a:srgbClr val="9CF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98" autoAdjust="0"/>
  </p:normalViewPr>
  <p:slideViewPr>
    <p:cSldViewPr snapToGrid="0">
      <p:cViewPr>
        <p:scale>
          <a:sx n="60" d="100"/>
          <a:sy n="60" d="100"/>
        </p:scale>
        <p:origin x="-816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 Unit S4:</a:t>
            </a:r>
            <a:br>
              <a:rPr lang="en-GB" dirty="0" smtClean="0"/>
            </a:br>
            <a:r>
              <a:rPr lang="en-GB" dirty="0" smtClean="0"/>
              <a:t>Understanding Mean, Median, Mode and Range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5" y="3886199"/>
            <a:ext cx="8666329" cy="281485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1 – 2 hours.</a:t>
            </a:r>
          </a:p>
          <a:p>
            <a:r>
              <a:rPr lang="en-GB" sz="2800" dirty="0" smtClean="0"/>
              <a:t>Groups of ??? activity.</a:t>
            </a:r>
          </a:p>
          <a:p>
            <a:r>
              <a:rPr lang="en-US" sz="2800" dirty="0" smtClean="0"/>
              <a:t>Camera to record card matches.</a:t>
            </a:r>
          </a:p>
          <a:p>
            <a:r>
              <a:rPr lang="en-GB" sz="2800" dirty="0" smtClean="0"/>
              <a:t>Beneficial if students have access to just a few laptops where they themselves can check their results, but not essential.</a:t>
            </a:r>
          </a:p>
          <a:p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98000" y="1017932"/>
            <a:ext cx="34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Suitable for students at Level 5 or 6</a:t>
            </a:r>
          </a:p>
        </p:txBody>
      </p:sp>
    </p:spTree>
    <p:extLst>
      <p:ext uri="{BB962C8B-B14F-4D97-AF65-F5344CB8AC3E}">
        <p14:creationId xmlns:p14="http://schemas.microsoft.com/office/powerpoint/2010/main" val="3337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025" y="249292"/>
            <a:ext cx="145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PAUSE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1433" y="1285627"/>
            <a:ext cx="69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two Bar graph cards show a sample size of 12?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1939" y="1942539"/>
            <a:ext cx="843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you tell how big the sample size is from the statistics data?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6679" y="2646749"/>
            <a:ext cx="843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do you calculate the median value if there is no middle value?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433" y="3386213"/>
            <a:ext cx="843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card has no exact middle value?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0395" y="4296072"/>
            <a:ext cx="6503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I will shortly record your card matches, and ask each of you for explanations as to why you’ve paired cards together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0394" y="5727631"/>
            <a:ext cx="650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We will check solutions on a program.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871" y="249292"/>
            <a:ext cx="305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Checking of Results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1433" y="844179"/>
            <a:ext cx="690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did you </a:t>
            </a:r>
            <a:r>
              <a:rPr lang="en-US" sz="2400" i="1" dirty="0" smtClean="0"/>
              <a:t>start</a:t>
            </a:r>
            <a:r>
              <a:rPr lang="en-US" sz="2400" dirty="0" smtClean="0"/>
              <a:t> to sort the cards?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Which was the easiest thing to do?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432" y="4983030"/>
            <a:ext cx="690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‘missing bar graph’ (Bar Chart L).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Mean = 4 ; Median = 3 ; Mode = 3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Range = 3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What was it like?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3" y="4147646"/>
            <a:ext cx="2641694" cy="24194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60" y="1701125"/>
            <a:ext cx="2589137" cy="2383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432" y="1885950"/>
            <a:ext cx="584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Correct card matches were:</a:t>
            </a:r>
            <a:endParaRPr lang="en-GB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21493"/>
              </p:ext>
            </p:extLst>
          </p:nvPr>
        </p:nvGraphicFramePr>
        <p:xfrm>
          <a:off x="719959" y="2417543"/>
          <a:ext cx="5034456" cy="11869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39076"/>
                <a:gridCol w="839076"/>
                <a:gridCol w="839076"/>
                <a:gridCol w="839076"/>
                <a:gridCol w="839076"/>
                <a:gridCol w="839076"/>
              </a:tblGrid>
              <a:tr h="643153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A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B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C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D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E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F</a:t>
                      </a:r>
                      <a:endParaRPr lang="en-GB" sz="2400" b="0" dirty="0" smtClean="0"/>
                    </a:p>
                  </a:txBody>
                  <a:tcPr/>
                </a:tc>
              </a:tr>
              <a:tr h="5438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00052"/>
              </p:ext>
            </p:extLst>
          </p:nvPr>
        </p:nvGraphicFramePr>
        <p:xfrm>
          <a:off x="714699" y="3736627"/>
          <a:ext cx="5034456" cy="108762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39076"/>
                <a:gridCol w="839076"/>
                <a:gridCol w="839076"/>
                <a:gridCol w="839076"/>
                <a:gridCol w="839076"/>
                <a:gridCol w="839076"/>
              </a:tblGrid>
              <a:tr h="543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 </a:t>
                      </a:r>
                      <a:r>
                        <a:rPr lang="en-US" sz="2400" b="0" dirty="0" smtClean="0"/>
                        <a:t>G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H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I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J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K</a:t>
                      </a:r>
                      <a:endParaRPr lang="en-GB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Chart</a:t>
                      </a:r>
                      <a:r>
                        <a:rPr lang="en-US" sz="2400" b="0" dirty="0" smtClean="0"/>
                        <a:t> L</a:t>
                      </a:r>
                      <a:endParaRPr lang="en-GB" sz="2400" b="0" dirty="0" smtClean="0"/>
                    </a:p>
                  </a:txBody>
                  <a:tcPr/>
                </a:tc>
              </a:tr>
              <a:tr h="5438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 rot="5400000">
            <a:off x="7425493" y="1559877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Name: . . . . . . . . . . . . . . . . . . . . . . . .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7706586" y="5046905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. . . . . . . . . . . . . . . . . . . . . . . .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" y="309563"/>
            <a:ext cx="7443787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" y="268014"/>
            <a:ext cx="4414345" cy="624397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87" y="268014"/>
            <a:ext cx="4145305" cy="62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236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Consumable Resources Needed: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1" y="3984608"/>
            <a:ext cx="8295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Re-usable Resources Needed:</a:t>
            </a:r>
          </a:p>
          <a:p>
            <a:r>
              <a:rPr lang="en-GB" dirty="0"/>
              <a:t>	</a:t>
            </a:r>
            <a:r>
              <a:rPr lang="en-GB" dirty="0" smtClean="0"/>
              <a:t>Camera.</a:t>
            </a:r>
          </a:p>
          <a:p>
            <a:r>
              <a:rPr lang="en-GB" dirty="0"/>
              <a:t>	</a:t>
            </a:r>
            <a:r>
              <a:rPr lang="en-GB" dirty="0" smtClean="0"/>
              <a:t>Mini-whiteboards needed from the start.</a:t>
            </a:r>
          </a:p>
          <a:p>
            <a:r>
              <a:rPr lang="en-US" dirty="0"/>
              <a:t>	</a:t>
            </a:r>
            <a:r>
              <a:rPr lang="en-US" dirty="0" smtClean="0"/>
              <a:t>Students preferably have access to just a few laptops so that they can check 	their own results on </a:t>
            </a:r>
            <a:r>
              <a:rPr lang="en-US" dirty="0" smtClean="0"/>
              <a:t>program called ‘Statistics 1’.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33661" y="5548006"/>
            <a:ext cx="337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pair needs Card Set A and B.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92759" y="1723835"/>
            <a:ext cx="376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pair preferably has a calculator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92759" y="1024892"/>
            <a:ext cx="590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pair needs so spare slips of paper to record ‘missing data’ on some of the cards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38" y="1929041"/>
            <a:ext cx="8943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to start.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Students must be pre-assigned into pairs and have a mini-whiteboard each from the start.</a:t>
            </a:r>
          </a:p>
          <a:p>
            <a:r>
              <a:rPr lang="en-US" dirty="0" smtClean="0"/>
              <a:t>Cards can also be distributed from the start, but not opened.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241" y="68765"/>
            <a:ext cx="187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Averages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3420" y="776311"/>
            <a:ext cx="819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Secretly write your favourite integer between 1 and 6 on your whiteboard.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1238" b="65018"/>
          <a:stretch/>
        </p:blipFill>
        <p:spPr bwMode="auto">
          <a:xfrm rot="16200000">
            <a:off x="-1012568" y="1989800"/>
            <a:ext cx="4220110" cy="19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25392" r="63674" b="29576"/>
          <a:stretch/>
        </p:blipFill>
        <p:spPr bwMode="auto">
          <a:xfrm rot="16200000">
            <a:off x="6365583" y="2275605"/>
            <a:ext cx="2500178" cy="297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1" t="38528" r="3152" b="7062"/>
          <a:stretch/>
        </p:blipFill>
        <p:spPr bwMode="auto">
          <a:xfrm rot="16200000">
            <a:off x="4176337" y="-704393"/>
            <a:ext cx="1312090" cy="46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8" t="35088" r="19031" b="3022"/>
          <a:stretch/>
        </p:blipFill>
        <p:spPr bwMode="auto">
          <a:xfrm rot="16200000">
            <a:off x="2819468" y="1977381"/>
            <a:ext cx="2996229" cy="35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3043" y="68765"/>
            <a:ext cx="610985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Try to write the 6 numbers that would go in this table. Work with your partner if necessary.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933" y="68765"/>
            <a:ext cx="506002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Now sketch a bar graph like this, and plot the data from the table.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423" y="138058"/>
            <a:ext cx="749472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Who knows what ‘</a:t>
            </a:r>
            <a:r>
              <a:rPr lang="en-US" sz="2000" dirty="0" smtClean="0"/>
              <a:t>mean</a:t>
            </a:r>
            <a:r>
              <a:rPr lang="en-US" sz="2000" dirty="0" smtClean="0">
                <a:solidFill>
                  <a:srgbClr val="0070C0"/>
                </a:solidFill>
              </a:rPr>
              <a:t>’ means? Go ahead and calculate it if you can.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Everyone else…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9154" y="6288660"/>
            <a:ext cx="743207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How can we find the median from the table alone?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358" y="138058"/>
            <a:ext cx="770006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Who knows what ‘</a:t>
            </a:r>
            <a:r>
              <a:rPr lang="en-US" sz="2000" dirty="0" smtClean="0"/>
              <a:t>median</a:t>
            </a:r>
            <a:r>
              <a:rPr lang="en-US" sz="2000" dirty="0" smtClean="0">
                <a:solidFill>
                  <a:srgbClr val="0070C0"/>
                </a:solidFill>
              </a:rPr>
              <a:t>’ means? Go ahead and calculate it if you can.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Everyone else…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943" y="123835"/>
            <a:ext cx="795948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Who knows what ‘</a:t>
            </a:r>
            <a:r>
              <a:rPr lang="en-US" sz="2000" dirty="0" smtClean="0"/>
              <a:t>mode</a:t>
            </a:r>
            <a:r>
              <a:rPr lang="en-US" sz="2000" dirty="0" smtClean="0">
                <a:solidFill>
                  <a:srgbClr val="0070C0"/>
                </a:solidFill>
              </a:rPr>
              <a:t>’ means? Go ahead and calculate it if you can.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Everyone else…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837" y="147595"/>
            <a:ext cx="781330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Who knows what ‘</a:t>
            </a:r>
            <a:r>
              <a:rPr lang="en-US" sz="2000" dirty="0" smtClean="0"/>
              <a:t>range</a:t>
            </a:r>
            <a:r>
              <a:rPr lang="en-US" sz="2000" dirty="0" smtClean="0">
                <a:solidFill>
                  <a:srgbClr val="0070C0"/>
                </a:solidFill>
              </a:rPr>
              <a:t>’ means? Go ahead and calculate it if you can.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Everyone else…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3368" y="776311"/>
            <a:ext cx="2126866" cy="427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59154" y="4741131"/>
            <a:ext cx="7432075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Could we calculate these averages just by looking at the Frequency table?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Could we calculate the mean just by adding all the frequencies and dividing by  6?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97933" y="831721"/>
            <a:ext cx="6000591" cy="14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420" y="324261"/>
            <a:ext cx="8191072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Could we calculate the averages just by looking at the Bar graph?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Without writing anything down, how can we calculate the </a:t>
            </a:r>
            <a:r>
              <a:rPr lang="en-US" sz="2400" dirty="0" smtClean="0"/>
              <a:t>median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smtClean="0"/>
              <a:t>mode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en-US" sz="2400" dirty="0" smtClean="0"/>
              <a:t>range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from the Bar graph?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735" y="1513703"/>
            <a:ext cx="435749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How can we calculate the </a:t>
            </a:r>
            <a:r>
              <a:rPr lang="en-US" sz="2400" dirty="0" smtClean="0"/>
              <a:t>mean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61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0" grpId="1"/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23" grpId="0" animBg="1"/>
      <p:bldP spid="2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2" grpId="0" animBg="1"/>
      <p:bldP spid="22" grpId="1" animBg="1"/>
      <p:bldP spid="26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04" y="258653"/>
            <a:ext cx="356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Card Matching Activity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9" y="987515"/>
            <a:ext cx="3223230" cy="455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35" y="987515"/>
            <a:ext cx="3022936" cy="455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4396" y="5722882"/>
            <a:ext cx="6914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Match the cards up. Some have information missing. </a:t>
            </a:r>
          </a:p>
          <a:p>
            <a:r>
              <a:rPr lang="en-US" sz="2400" dirty="0" smtClean="0"/>
              <a:t>Write the missing information down on a slip of paper.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0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453" y="249292"/>
            <a:ext cx="290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 some hints?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43" y="4054726"/>
            <a:ext cx="1883165" cy="26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76" y="987516"/>
            <a:ext cx="1744350" cy="26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415" y="1516460"/>
            <a:ext cx="5705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Sort each of the sets into an order.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First in order of the size of the range.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Next try in order of modal value.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Then…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7416" y="3897071"/>
            <a:ext cx="606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really struggle, write out the raw scores from the bar graph.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07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567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Standards Unit S4: Understanding Mean, Median, Mode and 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Unit N6: Developing Proportional Reasoning</dc:title>
  <dc:creator/>
  <cp:lastModifiedBy> </cp:lastModifiedBy>
  <cp:revision>187</cp:revision>
  <cp:lastPrinted>2012-05-09T10:05:25Z</cp:lastPrinted>
  <dcterms:created xsi:type="dcterms:W3CDTF">2006-08-16T00:00:00Z</dcterms:created>
  <dcterms:modified xsi:type="dcterms:W3CDTF">2012-05-14T08:15:53Z</dcterms:modified>
</cp:coreProperties>
</file>