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7" r:id="rId4"/>
    <p:sldId id="313" r:id="rId5"/>
    <p:sldId id="257" r:id="rId6"/>
    <p:sldId id="294" r:id="rId7"/>
    <p:sldId id="295" r:id="rId8"/>
    <p:sldId id="304" r:id="rId9"/>
    <p:sldId id="298" r:id="rId10"/>
    <p:sldId id="300" r:id="rId11"/>
    <p:sldId id="299" r:id="rId12"/>
    <p:sldId id="301" r:id="rId13"/>
    <p:sldId id="302" r:id="rId14"/>
    <p:sldId id="303" r:id="rId15"/>
    <p:sldId id="305" r:id="rId16"/>
    <p:sldId id="307" r:id="rId17"/>
    <p:sldId id="308" r:id="rId18"/>
    <p:sldId id="309" r:id="rId19"/>
    <p:sldId id="310" r:id="rId20"/>
    <p:sldId id="311" r:id="rId21"/>
    <p:sldId id="312" r:id="rId22"/>
    <p:sldId id="306" r:id="rId23"/>
    <p:sldId id="314" r:id="rId24"/>
    <p:sldId id="31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CDA"/>
    <a:srgbClr val="FAFFB3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 autoAdjust="0"/>
    <p:restoredTop sz="94598" autoAdjust="0"/>
  </p:normalViewPr>
  <p:slideViewPr>
    <p:cSldViewPr snapToGrid="0">
      <p:cViewPr>
        <p:scale>
          <a:sx n="80" d="100"/>
          <a:sy n="80" d="100"/>
        </p:scale>
        <p:origin x="-246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tmp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tmp"/><Relationship Id="rId4" Type="http://schemas.openxmlformats.org/officeDocument/2006/relationships/image" Target="../media/image7.tm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microsoft.com/office/2007/relationships/hdphoto" Target="../media/hdphoto2.wdp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Standards Unit S3:</a:t>
            </a:r>
            <a:br>
              <a:rPr lang="en-GB" dirty="0" smtClean="0"/>
            </a:br>
            <a:r>
              <a:rPr lang="en-GB" dirty="0" smtClean="0"/>
              <a:t>Using Probability Computer Games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 fontScale="70000" lnSpcReduction="20000"/>
          </a:bodyPr>
          <a:lstStyle/>
          <a:p>
            <a:r>
              <a:rPr lang="en-GB" sz="2800" dirty="0" smtClean="0"/>
              <a:t>~1 hour for each of the two games.</a:t>
            </a:r>
          </a:p>
          <a:p>
            <a:r>
              <a:rPr lang="en-GB" sz="2800" dirty="0" smtClean="0"/>
              <a:t>One game alone, both in consecutive lessons, or both over a period of time can be used. No background is required, but its helpful to use S2 Evaluating Probability statements before this activity. [Except, I would say, for weaker groups who’ll be better spending just more time on this]</a:t>
            </a:r>
          </a:p>
          <a:p>
            <a:r>
              <a:rPr lang="en-GB" sz="2800" dirty="0" smtClean="0"/>
              <a:t>Paired activity.</a:t>
            </a:r>
          </a:p>
          <a:p>
            <a:r>
              <a:rPr lang="en-GB" sz="2800" dirty="0" smtClean="0"/>
              <a:t>Laptops preferably, otherwise must be in ICT suite.</a:t>
            </a:r>
          </a:p>
          <a:p>
            <a:r>
              <a:rPr lang="en-US" sz="2800" dirty="0" smtClean="0"/>
              <a:t>Camera?</a:t>
            </a:r>
          </a:p>
          <a:p>
            <a:r>
              <a:rPr lang="en-US" sz="2800" dirty="0" smtClean="0"/>
              <a:t>Mini-whiteboards for analysis part &amp; plenary</a:t>
            </a:r>
          </a:p>
          <a:p>
            <a:endParaRPr lang="en-GB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53673" y="1017932"/>
            <a:ext cx="7780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Suitable for students from high Level 4 to Level </a:t>
            </a:r>
            <a:r>
              <a:rPr lang="en-GB" dirty="0" smtClean="0"/>
              <a:t>7 (Level 7-8 challenge at very end)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4311" y="1847880"/>
            <a:ext cx="8059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GB" sz="3600" dirty="0" smtClean="0">
                <a:solidFill>
                  <a:schemeClr val="accent6">
                    <a:lumMod val="50000"/>
                  </a:schemeClr>
                </a:solidFill>
              </a:rPr>
              <a:t>Why</a:t>
            </a:r>
            <a:r>
              <a:rPr lang="en-GB" sz="3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600" dirty="0" smtClean="0">
                <a:solidFill>
                  <a:schemeClr val="accent6">
                    <a:lumMod val="50000"/>
                  </a:schemeClr>
                </a:solidFill>
              </a:rPr>
              <a:t>do the same horses keep winning?</a:t>
            </a:r>
            <a:endParaRPr lang="en-GB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61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0"/>
            <a:ext cx="24272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Coin Races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55291"/>
            <a:ext cx="1759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2 coin race</a:t>
            </a:r>
            <a:endParaRPr lang="en-GB" sz="2800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64" y="1592316"/>
            <a:ext cx="8767021" cy="35472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5214" y="5192506"/>
            <a:ext cx="2483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Mini-whiteboards.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9957" y="5606873"/>
            <a:ext cx="7162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1. Write down the possible outcomes for the 3 coin race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74697" y="5948465"/>
            <a:ext cx="6795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2. Draw the sample space diagram for the 3 coin race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069437" y="6274291"/>
            <a:ext cx="5628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3. Draw the tree diagram for the 3 coin race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116386" y="5187246"/>
            <a:ext cx="3715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Working with your partner…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10362" y="1238976"/>
            <a:ext cx="1508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Outcome list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48404" y="1238976"/>
            <a:ext cx="1625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Sample Space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31955" y="1238976"/>
            <a:ext cx="1820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Probability Tree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7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0"/>
            <a:ext cx="24272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Coin Races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55291"/>
            <a:ext cx="1759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</a:t>
            </a:r>
            <a:r>
              <a:rPr lang="en-GB" sz="2800" dirty="0" smtClean="0"/>
              <a:t> coin race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60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0"/>
            <a:ext cx="35554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Coin Predictions</a:t>
            </a:r>
            <a:endParaRPr lang="en-GB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739347"/>
              </p:ext>
            </p:extLst>
          </p:nvPr>
        </p:nvGraphicFramePr>
        <p:xfrm>
          <a:off x="380086" y="971331"/>
          <a:ext cx="8369776" cy="4331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474"/>
                <a:gridCol w="656477"/>
                <a:gridCol w="929975"/>
                <a:gridCol w="929975"/>
                <a:gridCol w="929975"/>
                <a:gridCol w="929975"/>
                <a:gridCol w="929975"/>
                <a:gridCol w="929975"/>
                <a:gridCol w="929975"/>
              </a:tblGrid>
              <a:tr h="368738">
                <a:tc rowSpan="2"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 of ways of getting…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Number of different outcomes</a:t>
                      </a:r>
                      <a:endParaRPr lang="en-GB" sz="1400" dirty="0"/>
                    </a:p>
                  </a:txBody>
                  <a:tcPr/>
                </a:tc>
              </a:tr>
              <a:tr h="725214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0 </a:t>
                      </a:r>
                      <a:r>
                        <a:rPr lang="en-GB" dirty="0" smtClean="0"/>
                        <a:t>heads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1</a:t>
                      </a:r>
                      <a:r>
                        <a:rPr lang="en-GB" dirty="0" smtClean="0"/>
                        <a:t> </a:t>
                      </a:r>
                    </a:p>
                    <a:p>
                      <a:pPr algn="ctr"/>
                      <a:r>
                        <a:rPr lang="en-GB" dirty="0" smtClean="0"/>
                        <a:t>head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2</a:t>
                      </a:r>
                      <a:r>
                        <a:rPr lang="en-GB" dirty="0" smtClean="0"/>
                        <a:t> heads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3 </a:t>
                      </a:r>
                      <a:r>
                        <a:rPr lang="en-GB" dirty="0" smtClean="0"/>
                        <a:t>heads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4</a:t>
                      </a:r>
                      <a:r>
                        <a:rPr lang="en-GB" dirty="0" smtClean="0"/>
                        <a:t> heads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5</a:t>
                      </a:r>
                      <a:r>
                        <a:rPr lang="en-GB" dirty="0" smtClean="0"/>
                        <a:t> heads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79644">
                <a:tc rowSpan="6">
                  <a:txBody>
                    <a:bodyPr/>
                    <a:lstStyle/>
                    <a:p>
                      <a:r>
                        <a:rPr lang="en-GB" dirty="0" smtClean="0"/>
                        <a:t>Number of Coins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964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GB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964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en-GB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964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en-GB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964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/>
                </a:tc>
              </a:tr>
              <a:tr h="47964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82660" y="2728355"/>
            <a:ext cx="7153998" cy="2538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582660" y="3236456"/>
            <a:ext cx="7153998" cy="20722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582660" y="3748808"/>
            <a:ext cx="7153998" cy="15598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582660" y="4249628"/>
            <a:ext cx="7153998" cy="1059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582660" y="4779151"/>
            <a:ext cx="7153998" cy="5189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/>
          <p:cNvGrpSpPr/>
          <p:nvPr/>
        </p:nvGrpSpPr>
        <p:grpSpPr>
          <a:xfrm>
            <a:off x="126118" y="5683441"/>
            <a:ext cx="5003037" cy="710924"/>
            <a:chOff x="315310" y="5683441"/>
            <a:chExt cx="5003037" cy="710924"/>
          </a:xfrm>
        </p:grpSpPr>
        <p:sp>
          <p:nvSpPr>
            <p:cNvPr id="5" name="TextBox 4"/>
            <p:cNvSpPr txBox="1"/>
            <p:nvPr/>
          </p:nvSpPr>
          <p:spPr>
            <a:xfrm>
              <a:off x="315310" y="5821941"/>
              <a:ext cx="18244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Probability = </a:t>
              </a:r>
              <a:endParaRPr lang="en-GB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39720" y="5683441"/>
              <a:ext cx="31786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/>
                <a:t>Number of successful outcomes</a:t>
              </a:r>
              <a:endParaRPr lang="en-GB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55184" y="6025033"/>
              <a:ext cx="26572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/>
                <a:t>Total number of outcomes</a:t>
              </a:r>
              <a:endParaRPr lang="en-GB" dirty="0"/>
            </a:p>
          </p:txBody>
        </p:sp>
        <p:cxnSp>
          <p:nvCxnSpPr>
            <p:cNvPr id="14" name="Straight Connector 13"/>
            <p:cNvCxnSpPr>
              <a:endCxn id="5" idx="3"/>
            </p:cNvCxnSpPr>
            <p:nvPr/>
          </p:nvCxnSpPr>
          <p:spPr>
            <a:xfrm flipH="1">
              <a:off x="2139720" y="6052773"/>
              <a:ext cx="3178627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644055" y="5533697"/>
                <a:ext cx="3067443" cy="4840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In 3 coin race,  p(‘Horse 2’)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4055" y="5533697"/>
                <a:ext cx="3067443" cy="484043"/>
              </a:xfrm>
              <a:prstGeom prst="rect">
                <a:avLst/>
              </a:prstGeom>
              <a:blipFill rotWithShape="1">
                <a:blip r:embed="rId2"/>
                <a:stretch>
                  <a:fillRect l="-1789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654561" y="6111779"/>
                <a:ext cx="3107517" cy="484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In 5 coin race,  p(‘Horse 4’)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32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4561" y="6111779"/>
                <a:ext cx="3107517" cy="484876"/>
              </a:xfrm>
              <a:prstGeom prst="rect">
                <a:avLst/>
              </a:prstGeom>
              <a:blipFill rotWithShape="1">
                <a:blip r:embed="rId3"/>
                <a:stretch>
                  <a:fillRect l="-1768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8397425" y="5544235"/>
            <a:ext cx="520262" cy="5131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8422123" y="6137785"/>
            <a:ext cx="520262" cy="5131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00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0" grpId="0" animBg="1"/>
      <p:bldP spid="16" grpId="0"/>
      <p:bldP spid="17" grpId="0"/>
      <p:bldP spid="18" grpId="0" animBg="1"/>
      <p:bldP spid="18" grpId="1" animBg="1"/>
      <p:bldP spid="19" grpId="0" animBg="1"/>
      <p:bldP spid="1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77293"/>
              </p:ext>
            </p:extLst>
          </p:nvPr>
        </p:nvGraphicFramePr>
        <p:xfrm>
          <a:off x="380086" y="372223"/>
          <a:ext cx="8369776" cy="4331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474"/>
                <a:gridCol w="656477"/>
                <a:gridCol w="929975"/>
                <a:gridCol w="929975"/>
                <a:gridCol w="929975"/>
                <a:gridCol w="929975"/>
                <a:gridCol w="929975"/>
                <a:gridCol w="929975"/>
                <a:gridCol w="929975"/>
              </a:tblGrid>
              <a:tr h="368738">
                <a:tc rowSpan="2"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 of ways of getting…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Number of different outcomes</a:t>
                      </a:r>
                      <a:endParaRPr lang="en-GB" sz="1400" dirty="0"/>
                    </a:p>
                  </a:txBody>
                  <a:tcPr/>
                </a:tc>
              </a:tr>
              <a:tr h="725214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0 </a:t>
                      </a:r>
                      <a:r>
                        <a:rPr lang="en-GB" dirty="0" smtClean="0"/>
                        <a:t>heads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1</a:t>
                      </a:r>
                      <a:r>
                        <a:rPr lang="en-GB" dirty="0" smtClean="0"/>
                        <a:t> </a:t>
                      </a:r>
                    </a:p>
                    <a:p>
                      <a:pPr algn="ctr"/>
                      <a:r>
                        <a:rPr lang="en-GB" dirty="0" smtClean="0"/>
                        <a:t>head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2</a:t>
                      </a:r>
                      <a:r>
                        <a:rPr lang="en-GB" dirty="0" smtClean="0"/>
                        <a:t> heads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3 </a:t>
                      </a:r>
                      <a:r>
                        <a:rPr lang="en-GB" dirty="0" smtClean="0"/>
                        <a:t>heads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4</a:t>
                      </a:r>
                      <a:r>
                        <a:rPr lang="en-GB" dirty="0" smtClean="0"/>
                        <a:t> heads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5</a:t>
                      </a:r>
                      <a:r>
                        <a:rPr lang="en-GB" dirty="0" smtClean="0"/>
                        <a:t> heads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79644">
                <a:tc rowSpan="6">
                  <a:txBody>
                    <a:bodyPr/>
                    <a:lstStyle/>
                    <a:p>
                      <a:r>
                        <a:rPr lang="en-GB" dirty="0" smtClean="0"/>
                        <a:t>Number of Coins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964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GB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964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en-GB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964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en-GB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964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/>
                </a:tc>
              </a:tr>
              <a:tr h="47964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377" y="4840550"/>
                <a:ext cx="3067443" cy="4840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In 3 coin race,  p(‘Horse 2’)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7" y="4840550"/>
                <a:ext cx="3067443" cy="484043"/>
              </a:xfrm>
              <a:prstGeom prst="rect">
                <a:avLst/>
              </a:prstGeom>
              <a:blipFill rotWithShape="1">
                <a:blip r:embed="rId2"/>
                <a:stretch>
                  <a:fillRect l="-1789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77073" y="4840550"/>
                <a:ext cx="3107517" cy="484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In 5 coin race,  p(‘Horse 4’)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32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073" y="4840550"/>
                <a:ext cx="3107517" cy="484876"/>
              </a:xfrm>
              <a:prstGeom prst="rect">
                <a:avLst/>
              </a:prstGeom>
              <a:blipFill rotWithShape="1">
                <a:blip r:embed="rId3"/>
                <a:stretch>
                  <a:fillRect l="-176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7117" y="5339802"/>
            <a:ext cx="8515090" cy="666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4 coin race,  ‘Horse 3’ should, on average, be 6 times further down the course than ‘Horse 1’ or ‘Horse 5’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91084" y="5984171"/>
            <a:ext cx="80909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7030A0"/>
                </a:solidFill>
              </a:rPr>
              <a:t>Are these predictions, and others, accurate? </a:t>
            </a:r>
          </a:p>
          <a:p>
            <a:pPr algn="ctr"/>
            <a:r>
              <a:rPr lang="en-GB" sz="2400" dirty="0" smtClean="0">
                <a:solidFill>
                  <a:srgbClr val="7030A0"/>
                </a:solidFill>
              </a:rPr>
              <a:t>Compare to your results, and compare to the aggregated results</a:t>
            </a:r>
            <a:endParaRPr lang="en-GB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00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9945" y="2506717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Coin Race Slides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012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48051" y="68764"/>
            <a:ext cx="1384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PAUSE</a:t>
            </a:r>
            <a:endParaRPr lang="en-GB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490655" y="705370"/>
            <a:ext cx="8191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Make certain you are recording your predictions before starting the races.</a:t>
            </a:r>
            <a:endParaRPr lang="en-GB" sz="2400" i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485395" y="1630304"/>
            <a:ext cx="8191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Make certain you complete at least one of each type of race. Then go back and complete a second and third race, if there’s time.</a:t>
            </a:r>
            <a:endParaRPr lang="en-GB" sz="2400" i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011508" y="5700126"/>
            <a:ext cx="5138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Get ready to switch off computers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326" y="6223346"/>
            <a:ext cx="8920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Possibly collect class results for the ‘Multiples’ race into my </a:t>
            </a:r>
            <a:r>
              <a:rPr lang="en-GB" sz="2000" dirty="0" err="1" smtClean="0">
                <a:solidFill>
                  <a:schemeClr val="bg1">
                    <a:lumMod val="65000"/>
                  </a:schemeClr>
                </a:solidFill>
              </a:rPr>
              <a:t>spreadsheet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 at this point.</a:t>
            </a:r>
            <a:endParaRPr lang="en-GB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82290" y="3445507"/>
            <a:ext cx="5424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Does the same horse keep </a:t>
            </a:r>
            <a:r>
              <a:rPr lang="en-GB" sz="2800" i="1" dirty="0" smtClean="0">
                <a:solidFill>
                  <a:schemeClr val="accent6">
                    <a:lumMod val="50000"/>
                  </a:schemeClr>
                </a:solidFill>
              </a:rPr>
              <a:t>winning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92796" y="3976291"/>
            <a:ext cx="5096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“	“	“	“      “   </a:t>
            </a: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i="1" dirty="0" smtClean="0">
                <a:solidFill>
                  <a:schemeClr val="accent6">
                    <a:lumMod val="50000"/>
                  </a:schemeClr>
                </a:solidFill>
              </a:rPr>
              <a:t>losing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15980" y="4499511"/>
            <a:ext cx="1470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GB" sz="2800" i="1" dirty="0" smtClean="0">
                <a:solidFill>
                  <a:schemeClr val="accent6">
                    <a:lumMod val="50000"/>
                  </a:schemeClr>
                </a:solidFill>
              </a:rPr>
              <a:t>Why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46682" y="4934643"/>
            <a:ext cx="6188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Can you predict the </a:t>
            </a:r>
            <a:r>
              <a:rPr lang="en-GB" sz="2800" i="1" dirty="0" smtClean="0">
                <a:solidFill>
                  <a:schemeClr val="accent6">
                    <a:lumMod val="50000"/>
                  </a:schemeClr>
                </a:solidFill>
              </a:rPr>
              <a:t>winning distance?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1790" y="2643332"/>
            <a:ext cx="3011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Think about these questions…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43714" y="2967267"/>
            <a:ext cx="2845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Are the races </a:t>
            </a:r>
            <a:r>
              <a:rPr lang="en-GB" sz="2800" i="1" dirty="0" smtClean="0">
                <a:solidFill>
                  <a:schemeClr val="accent6">
                    <a:lumMod val="50000"/>
                  </a:schemeClr>
                </a:solidFill>
              </a:rPr>
              <a:t>fair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99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/>
      <p:bldP spid="2" grpId="0"/>
      <p:bldP spid="18" grpId="0"/>
      <p:bldP spid="19" grpId="0"/>
      <p:bldP spid="21" grpId="0"/>
      <p:bldP spid="22" grpId="0"/>
      <p:bldP spid="23" grpId="0"/>
      <p:bldP spid="3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4311" y="1847880"/>
            <a:ext cx="8059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GB" sz="3600" dirty="0" smtClean="0">
                <a:solidFill>
                  <a:schemeClr val="accent6">
                    <a:lumMod val="50000"/>
                  </a:schemeClr>
                </a:solidFill>
              </a:rPr>
              <a:t>Why</a:t>
            </a:r>
            <a:r>
              <a:rPr lang="en-GB" sz="3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600" dirty="0" smtClean="0">
                <a:solidFill>
                  <a:schemeClr val="accent6">
                    <a:lumMod val="50000"/>
                  </a:schemeClr>
                </a:solidFill>
              </a:rPr>
              <a:t>do the same horses keep winning?</a:t>
            </a:r>
            <a:endParaRPr lang="en-GB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30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0"/>
            <a:ext cx="24112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Sums Race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832572" y="597181"/>
            <a:ext cx="7146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Why do the horses near the middle always win?</a:t>
            </a:r>
            <a:endParaRPr lang="en-GB" sz="28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167403" y="1382638"/>
            <a:ext cx="3316776" cy="3287732"/>
            <a:chOff x="167403" y="1382638"/>
            <a:chExt cx="3316776" cy="3287732"/>
          </a:xfrm>
        </p:grpSpPr>
        <p:sp>
          <p:nvSpPr>
            <p:cNvPr id="15" name="TextBox 14"/>
            <p:cNvSpPr txBox="1"/>
            <p:nvPr/>
          </p:nvSpPr>
          <p:spPr>
            <a:xfrm>
              <a:off x="984318" y="1382638"/>
              <a:ext cx="16257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>
                  <a:solidFill>
                    <a:schemeClr val="accent6">
                      <a:lumMod val="50000"/>
                    </a:schemeClr>
                  </a:solidFill>
                </a:rPr>
                <a:t>Sample Space</a:t>
              </a:r>
              <a:endParaRPr lang="en-GB" sz="20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pic>
          <p:nvPicPr>
            <p:cNvPr id="3" name="Picture 2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403" y="1726183"/>
              <a:ext cx="3316776" cy="2944187"/>
            </a:xfrm>
            <a:prstGeom prst="rect">
              <a:avLst/>
            </a:prstGeom>
          </p:spPr>
        </p:pic>
      </p:grpSp>
      <p:grpSp>
        <p:nvGrpSpPr>
          <p:cNvPr id="25" name="Group 24"/>
          <p:cNvGrpSpPr/>
          <p:nvPr/>
        </p:nvGrpSpPr>
        <p:grpSpPr>
          <a:xfrm>
            <a:off x="1347239" y="2740505"/>
            <a:ext cx="2035513" cy="1874040"/>
            <a:chOff x="1347239" y="2740505"/>
            <a:chExt cx="2035513" cy="1874040"/>
          </a:xfrm>
        </p:grpSpPr>
        <p:sp>
          <p:nvSpPr>
            <p:cNvPr id="5" name="Oval 4"/>
            <p:cNvSpPr/>
            <p:nvPr/>
          </p:nvSpPr>
          <p:spPr>
            <a:xfrm>
              <a:off x="3097332" y="2769625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2747605" y="3095080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2410224" y="3409080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2044641" y="3706832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1691680" y="4014065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1347239" y="4323840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1356764" y="2740505"/>
              <a:ext cx="285420" cy="29070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67403" y="4956413"/>
            <a:ext cx="6981270" cy="461665"/>
            <a:chOff x="167403" y="4956413"/>
            <a:chExt cx="6981270" cy="461665"/>
          </a:xfrm>
        </p:grpSpPr>
        <p:sp>
          <p:nvSpPr>
            <p:cNvPr id="13" name="TextBox 12"/>
            <p:cNvSpPr txBox="1"/>
            <p:nvPr/>
          </p:nvSpPr>
          <p:spPr>
            <a:xfrm>
              <a:off x="167403" y="4956413"/>
              <a:ext cx="69812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Horse 7 is six times more likely to move than Horse 2.</a:t>
              </a:r>
              <a:endParaRPr lang="en-GB" sz="2400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976170" y="5041892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6542695" y="5049180"/>
              <a:ext cx="285420" cy="29070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238024" y="1382638"/>
            <a:ext cx="4610205" cy="3362780"/>
            <a:chOff x="4238024" y="1382638"/>
            <a:chExt cx="4610205" cy="3362780"/>
          </a:xfrm>
        </p:grpSpPr>
        <p:pic>
          <p:nvPicPr>
            <p:cNvPr id="4" name="Picture 3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8024" y="1735449"/>
              <a:ext cx="4610205" cy="3009969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5056272" y="1382638"/>
              <a:ext cx="18413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>
                  <a:solidFill>
                    <a:schemeClr val="accent6">
                      <a:lumMod val="50000"/>
                    </a:schemeClr>
                  </a:solidFill>
                </a:rPr>
                <a:t>Expected Result</a:t>
              </a:r>
              <a:endParaRPr lang="en-GB" sz="20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483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7989" y="0"/>
            <a:ext cx="34479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Difference Race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832572" y="6189907"/>
            <a:ext cx="6690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Does this prediction agree with your results?</a:t>
            </a:r>
            <a:endParaRPr lang="en-GB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167403" y="4956413"/>
            <a:ext cx="7159524" cy="461665"/>
            <a:chOff x="167403" y="4956413"/>
            <a:chExt cx="7159524" cy="461665"/>
          </a:xfrm>
        </p:grpSpPr>
        <p:sp>
          <p:nvSpPr>
            <p:cNvPr id="13" name="TextBox 12"/>
            <p:cNvSpPr txBox="1"/>
            <p:nvPr/>
          </p:nvSpPr>
          <p:spPr>
            <a:xfrm>
              <a:off x="167403" y="4956413"/>
              <a:ext cx="71595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Horse 1 is 2½  times more likely to move than Horse 4.</a:t>
              </a:r>
              <a:endParaRPr lang="en-GB" sz="2400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976170" y="5041892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6647470" y="5049180"/>
              <a:ext cx="285420" cy="29070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056272" y="1382638"/>
            <a:ext cx="1841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Expected Result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84318" y="1382638"/>
            <a:ext cx="1625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Sample Space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03" y="1782748"/>
            <a:ext cx="3067811" cy="267281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275030" y="2703513"/>
            <a:ext cx="1906153" cy="231915"/>
            <a:chOff x="1261590" y="2703445"/>
            <a:chExt cx="1906153" cy="231915"/>
          </a:xfrm>
        </p:grpSpPr>
        <p:sp>
          <p:nvSpPr>
            <p:cNvPr id="64" name="Rectangle 63"/>
            <p:cNvSpPr/>
            <p:nvPr/>
          </p:nvSpPr>
          <p:spPr>
            <a:xfrm>
              <a:off x="2272960" y="270820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610887" y="270820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965515" y="2703445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936815" y="2712970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600194" y="2719321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261590" y="2719321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324962" y="2999625"/>
            <a:ext cx="1801378" cy="231915"/>
            <a:chOff x="1337790" y="2998720"/>
            <a:chExt cx="1801378" cy="231915"/>
          </a:xfrm>
        </p:grpSpPr>
        <p:sp>
          <p:nvSpPr>
            <p:cNvPr id="70" name="Rectangle 69"/>
            <p:cNvSpPr/>
            <p:nvPr/>
          </p:nvSpPr>
          <p:spPr>
            <a:xfrm>
              <a:off x="2244385" y="301300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582312" y="301300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936940" y="3008245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936815" y="2998720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600194" y="301459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337790" y="301459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351250" y="3293243"/>
            <a:ext cx="1801378" cy="231915"/>
            <a:chOff x="1328265" y="3284470"/>
            <a:chExt cx="1801378" cy="231915"/>
          </a:xfrm>
        </p:grpSpPr>
        <p:sp>
          <p:nvSpPr>
            <p:cNvPr id="76" name="Rectangle 75"/>
            <p:cNvSpPr/>
            <p:nvPr/>
          </p:nvSpPr>
          <p:spPr>
            <a:xfrm>
              <a:off x="2234860" y="329875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572787" y="329875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927415" y="3293995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927290" y="3284470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590669" y="330034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328265" y="330034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96" name="Group 4095"/>
          <p:cNvGrpSpPr/>
          <p:nvPr/>
        </p:nvGrpSpPr>
        <p:grpSpPr>
          <a:xfrm>
            <a:off x="1327418" y="3582098"/>
            <a:ext cx="1801378" cy="231915"/>
            <a:chOff x="1318740" y="3570220"/>
            <a:chExt cx="1801378" cy="231915"/>
          </a:xfrm>
        </p:grpSpPr>
        <p:sp>
          <p:nvSpPr>
            <p:cNvPr id="82" name="Rectangle 81"/>
            <p:cNvSpPr/>
            <p:nvPr/>
          </p:nvSpPr>
          <p:spPr>
            <a:xfrm>
              <a:off x="2225335" y="358450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563262" y="358450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917890" y="3579745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917765" y="3570220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581144" y="358609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318740" y="358609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97" name="Group 4096"/>
          <p:cNvGrpSpPr/>
          <p:nvPr/>
        </p:nvGrpSpPr>
        <p:grpSpPr>
          <a:xfrm>
            <a:off x="1319938" y="3871984"/>
            <a:ext cx="1801378" cy="222390"/>
            <a:chOff x="1318740" y="3865495"/>
            <a:chExt cx="1801378" cy="222390"/>
          </a:xfrm>
        </p:grpSpPr>
        <p:sp>
          <p:nvSpPr>
            <p:cNvPr id="88" name="Rectangle 87"/>
            <p:cNvSpPr/>
            <p:nvPr/>
          </p:nvSpPr>
          <p:spPr>
            <a:xfrm>
              <a:off x="2225335" y="387025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563262" y="387025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917890" y="3865495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927290" y="3865495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581144" y="387184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318740" y="387184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99" name="Group 4098"/>
          <p:cNvGrpSpPr/>
          <p:nvPr/>
        </p:nvGrpSpPr>
        <p:grpSpPr>
          <a:xfrm>
            <a:off x="1348126" y="4152949"/>
            <a:ext cx="1801378" cy="231915"/>
            <a:chOff x="1328265" y="4151245"/>
            <a:chExt cx="1801378" cy="231915"/>
          </a:xfrm>
        </p:grpSpPr>
        <p:sp>
          <p:nvSpPr>
            <p:cNvPr id="94" name="Rectangle 93"/>
            <p:cNvSpPr/>
            <p:nvPr/>
          </p:nvSpPr>
          <p:spPr>
            <a:xfrm>
              <a:off x="2234860" y="4165532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572787" y="4165532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927415" y="4160770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927290" y="4151245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590669" y="4167121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328265" y="4167121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594638" y="793988"/>
            <a:ext cx="7411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Complete the ‘Difference’ sample space on the worksheet</a:t>
            </a:r>
            <a:endParaRPr lang="en-GB" sz="2400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961" y="1995109"/>
            <a:ext cx="4621471" cy="2506675"/>
          </a:xfrm>
          <a:prstGeom prst="rect">
            <a:avLst/>
          </a:prstGeom>
        </p:spPr>
      </p:pic>
      <p:grpSp>
        <p:nvGrpSpPr>
          <p:cNvPr id="4103" name="Group 4102"/>
          <p:cNvGrpSpPr/>
          <p:nvPr/>
        </p:nvGrpSpPr>
        <p:grpSpPr>
          <a:xfrm>
            <a:off x="4524226" y="2700408"/>
            <a:ext cx="3564416" cy="219076"/>
            <a:chOff x="4562326" y="4591066"/>
            <a:chExt cx="3564416" cy="219076"/>
          </a:xfrm>
        </p:grpSpPr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232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374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6422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8470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0518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256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8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14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6662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10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3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075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10" name="Group 109"/>
          <p:cNvGrpSpPr/>
          <p:nvPr/>
        </p:nvGrpSpPr>
        <p:grpSpPr>
          <a:xfrm>
            <a:off x="4467462" y="2353404"/>
            <a:ext cx="3564416" cy="219076"/>
            <a:chOff x="4562326" y="4591066"/>
            <a:chExt cx="3564416" cy="219076"/>
          </a:xfrm>
        </p:grpSpPr>
        <p:pic>
          <p:nvPicPr>
            <p:cNvPr id="111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232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2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374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3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6422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8470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5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0518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256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7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14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8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6662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9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10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0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075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21" name="Group 120"/>
          <p:cNvGrpSpPr/>
          <p:nvPr/>
        </p:nvGrpSpPr>
        <p:grpSpPr>
          <a:xfrm>
            <a:off x="4505176" y="2995683"/>
            <a:ext cx="3564416" cy="219076"/>
            <a:chOff x="4562326" y="4591066"/>
            <a:chExt cx="3564416" cy="219076"/>
          </a:xfrm>
        </p:grpSpPr>
        <p:pic>
          <p:nvPicPr>
            <p:cNvPr id="122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232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3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374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6422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5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8470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0518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7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256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8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14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9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6662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0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10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1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075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32" name="Group 131"/>
          <p:cNvGrpSpPr/>
          <p:nvPr/>
        </p:nvGrpSpPr>
        <p:grpSpPr>
          <a:xfrm>
            <a:off x="4514701" y="3319533"/>
            <a:ext cx="3564416" cy="219076"/>
            <a:chOff x="4562326" y="4591066"/>
            <a:chExt cx="3564416" cy="219076"/>
          </a:xfrm>
        </p:grpSpPr>
        <p:pic>
          <p:nvPicPr>
            <p:cNvPr id="133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232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374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5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6422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8470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7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0518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256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9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14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0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6662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1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10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2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075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43" name="Group 142"/>
          <p:cNvGrpSpPr/>
          <p:nvPr/>
        </p:nvGrpSpPr>
        <p:grpSpPr>
          <a:xfrm>
            <a:off x="4514701" y="3624333"/>
            <a:ext cx="3564416" cy="219076"/>
            <a:chOff x="4562326" y="4591066"/>
            <a:chExt cx="3564416" cy="219076"/>
          </a:xfrm>
        </p:grpSpPr>
        <p:pic>
          <p:nvPicPr>
            <p:cNvPr id="14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232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5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374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6422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7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8470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8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0518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9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256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0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14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1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6662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10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3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075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54" name="Group 153"/>
          <p:cNvGrpSpPr/>
          <p:nvPr/>
        </p:nvGrpSpPr>
        <p:grpSpPr>
          <a:xfrm>
            <a:off x="4524226" y="3948183"/>
            <a:ext cx="3564416" cy="219076"/>
            <a:chOff x="4562326" y="4591066"/>
            <a:chExt cx="3564416" cy="219076"/>
          </a:xfrm>
        </p:grpSpPr>
        <p:pic>
          <p:nvPicPr>
            <p:cNvPr id="155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232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374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7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6422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8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8470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9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0518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0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256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1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14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2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6662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3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10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0756" y="459106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105" name="Group 4104"/>
          <p:cNvGrpSpPr/>
          <p:nvPr/>
        </p:nvGrpSpPr>
        <p:grpSpPr>
          <a:xfrm>
            <a:off x="1261590" y="2708920"/>
            <a:ext cx="1897439" cy="1722946"/>
            <a:chOff x="1261590" y="2708920"/>
            <a:chExt cx="1897439" cy="1722946"/>
          </a:xfrm>
        </p:grpSpPr>
        <p:sp>
          <p:nvSpPr>
            <p:cNvPr id="165" name="Oval 164"/>
            <p:cNvSpPr/>
            <p:nvPr/>
          </p:nvSpPr>
          <p:spPr>
            <a:xfrm>
              <a:off x="2225909" y="3860812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Oval 165"/>
            <p:cNvSpPr/>
            <p:nvPr/>
          </p:nvSpPr>
          <p:spPr>
            <a:xfrm>
              <a:off x="2873609" y="3843409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Oval 166"/>
            <p:cNvSpPr/>
            <p:nvPr/>
          </p:nvSpPr>
          <p:spPr>
            <a:xfrm>
              <a:off x="2549993" y="4141161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8" name="Oval 167"/>
            <p:cNvSpPr/>
            <p:nvPr/>
          </p:nvSpPr>
          <p:spPr>
            <a:xfrm>
              <a:off x="2559518" y="3552704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9" name="Oval 168"/>
            <p:cNvSpPr/>
            <p:nvPr/>
          </p:nvSpPr>
          <p:spPr>
            <a:xfrm>
              <a:off x="2228107" y="3283718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" name="Oval 169"/>
            <p:cNvSpPr/>
            <p:nvPr/>
          </p:nvSpPr>
          <p:spPr>
            <a:xfrm>
              <a:off x="1916705" y="2978950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1" name="Oval 170"/>
            <p:cNvSpPr/>
            <p:nvPr/>
          </p:nvSpPr>
          <p:spPr>
            <a:xfrm>
              <a:off x="1601670" y="2708920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2" name="Oval 171"/>
            <p:cNvSpPr/>
            <p:nvPr/>
          </p:nvSpPr>
          <p:spPr>
            <a:xfrm>
              <a:off x="1261590" y="2979021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Oval 172"/>
            <p:cNvSpPr/>
            <p:nvPr/>
          </p:nvSpPr>
          <p:spPr>
            <a:xfrm>
              <a:off x="1578855" y="3283718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" name="Oval 173"/>
            <p:cNvSpPr/>
            <p:nvPr/>
          </p:nvSpPr>
          <p:spPr>
            <a:xfrm>
              <a:off x="1916705" y="3548203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04" name="Group 4103"/>
          <p:cNvGrpSpPr/>
          <p:nvPr/>
        </p:nvGrpSpPr>
        <p:grpSpPr>
          <a:xfrm>
            <a:off x="1261590" y="2700408"/>
            <a:ext cx="1913465" cy="1743340"/>
            <a:chOff x="1261590" y="2700408"/>
            <a:chExt cx="1913465" cy="1743340"/>
          </a:xfrm>
        </p:grpSpPr>
        <p:sp>
          <p:nvSpPr>
            <p:cNvPr id="175" name="Oval 174"/>
            <p:cNvSpPr/>
            <p:nvPr/>
          </p:nvSpPr>
          <p:spPr>
            <a:xfrm>
              <a:off x="1261590" y="3850456"/>
              <a:ext cx="285420" cy="29070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" name="Oval 175"/>
            <p:cNvSpPr/>
            <p:nvPr/>
          </p:nvSpPr>
          <p:spPr>
            <a:xfrm>
              <a:off x="1578855" y="4153043"/>
              <a:ext cx="285420" cy="29070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Oval 176"/>
            <p:cNvSpPr/>
            <p:nvPr/>
          </p:nvSpPr>
          <p:spPr>
            <a:xfrm>
              <a:off x="2889635" y="2973802"/>
              <a:ext cx="285420" cy="29070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" name="Oval 177"/>
            <p:cNvSpPr/>
            <p:nvPr/>
          </p:nvSpPr>
          <p:spPr>
            <a:xfrm>
              <a:off x="2559518" y="2700408"/>
              <a:ext cx="285420" cy="29070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84157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79822" y="115957"/>
            <a:ext cx="428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Names: . . . . . . . . . . . . . . . . . . . . . . </a:t>
            </a:r>
            <a:r>
              <a:rPr lang="en-GB" dirty="0"/>
              <a:t>. . . . . . .</a:t>
            </a:r>
          </a:p>
          <a:p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6066969" y="115957"/>
            <a:ext cx="331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 . . . . . . . . . . . . . . . . . . . . . . .</a:t>
            </a:r>
            <a:endParaRPr lang="en-GB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84" y="647043"/>
            <a:ext cx="4086225" cy="202882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647043"/>
            <a:ext cx="4095750" cy="2009775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84" y="3159671"/>
            <a:ext cx="4105275" cy="20193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958" y="3159671"/>
            <a:ext cx="41052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23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81124" y="0"/>
            <a:ext cx="21981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Max Race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832572" y="6189907"/>
            <a:ext cx="6690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Does this prediction agree with your results?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984318" y="1382638"/>
            <a:ext cx="1625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Sample Space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67403" y="4956413"/>
            <a:ext cx="7181133" cy="461665"/>
            <a:chOff x="167403" y="4956413"/>
            <a:chExt cx="7181133" cy="461665"/>
          </a:xfrm>
        </p:grpSpPr>
        <p:sp>
          <p:nvSpPr>
            <p:cNvPr id="13" name="TextBox 12"/>
            <p:cNvSpPr txBox="1"/>
            <p:nvPr/>
          </p:nvSpPr>
          <p:spPr>
            <a:xfrm>
              <a:off x="167403" y="4956413"/>
              <a:ext cx="71811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Horse 5 is three times more likely to move than Horse 2.</a:t>
              </a:r>
              <a:endParaRPr lang="en-GB" sz="2400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976170" y="5041892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6883606" y="5049180"/>
              <a:ext cx="285420" cy="29070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056272" y="1382638"/>
            <a:ext cx="1841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Expected Result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8923" y="2156614"/>
            <a:ext cx="4643441" cy="2321721"/>
          </a:xfrm>
          <a:prstGeom prst="rect">
            <a:avLst/>
          </a:prstGeom>
        </p:spPr>
      </p:pic>
      <p:grpSp>
        <p:nvGrpSpPr>
          <p:cNvPr id="150" name="Group 149"/>
          <p:cNvGrpSpPr/>
          <p:nvPr/>
        </p:nvGrpSpPr>
        <p:grpSpPr>
          <a:xfrm>
            <a:off x="4436032" y="3934235"/>
            <a:ext cx="3581704" cy="257521"/>
            <a:chOff x="4649719" y="4162598"/>
            <a:chExt cx="3581704" cy="257521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9719" y="4162598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8105" y="4181648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8387" y="4181648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3507" y="4181821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9260" y="4201043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6709" y="4181821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1624" y="4182168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1323" y="4172158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0823" y="4177265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5738" y="4177612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5437" y="4167602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49" name="Group 148"/>
          <p:cNvGrpSpPr/>
          <p:nvPr/>
        </p:nvGrpSpPr>
        <p:grpSpPr>
          <a:xfrm>
            <a:off x="4419436" y="3657710"/>
            <a:ext cx="2897090" cy="257521"/>
            <a:chOff x="4654466" y="3872039"/>
            <a:chExt cx="2897090" cy="257521"/>
          </a:xfrm>
        </p:grpSpPr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4466" y="3872039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2852" y="3891089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3134" y="3891089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8254" y="3891262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4007" y="3910484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1456" y="3891262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6371" y="3891609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6070" y="3881599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5570" y="3886706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48" name="Group 147"/>
          <p:cNvGrpSpPr/>
          <p:nvPr/>
        </p:nvGrpSpPr>
        <p:grpSpPr>
          <a:xfrm>
            <a:off x="4424105" y="3349049"/>
            <a:ext cx="2897090" cy="257521"/>
            <a:chOff x="4668739" y="3576717"/>
            <a:chExt cx="2897090" cy="257521"/>
          </a:xfrm>
        </p:grpSpPr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8739" y="3576717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125" y="3595767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7407" y="3595767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2527" y="3595940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8280" y="3615162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5729" y="3595940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0644" y="3596287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0343" y="3586277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9843" y="3591384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47" name="Group 146"/>
          <p:cNvGrpSpPr/>
          <p:nvPr/>
        </p:nvGrpSpPr>
        <p:grpSpPr>
          <a:xfrm>
            <a:off x="4451699" y="3061812"/>
            <a:ext cx="1545527" cy="257521"/>
            <a:chOff x="4659213" y="3271885"/>
            <a:chExt cx="1545527" cy="257521"/>
          </a:xfrm>
        </p:grpSpPr>
        <p:pic>
          <p:nvPicPr>
            <p:cNvPr id="4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9213" y="3271885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7599" y="3290935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7881" y="3290935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3001" y="3291108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8754" y="3310330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51" name="Group 150"/>
          <p:cNvGrpSpPr/>
          <p:nvPr/>
        </p:nvGrpSpPr>
        <p:grpSpPr>
          <a:xfrm>
            <a:off x="4449237" y="2779902"/>
            <a:ext cx="938005" cy="238126"/>
            <a:chOff x="4563891" y="4671703"/>
            <a:chExt cx="938005" cy="238126"/>
          </a:xfrm>
        </p:grpSpPr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3891" y="4671703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2277" y="4690753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5910" y="4690753"/>
              <a:ext cx="215986" cy="219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472" y="2493150"/>
            <a:ext cx="215986" cy="219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93" y="1782748"/>
            <a:ext cx="3077416" cy="2715367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1329995" y="2746525"/>
            <a:ext cx="1859578" cy="216039"/>
            <a:chOff x="1359455" y="2733676"/>
            <a:chExt cx="1859578" cy="216039"/>
          </a:xfrm>
        </p:grpSpPr>
        <p:sp>
          <p:nvSpPr>
            <p:cNvPr id="9" name="Rectangle 8"/>
            <p:cNvSpPr/>
            <p:nvPr/>
          </p:nvSpPr>
          <p:spPr>
            <a:xfrm>
              <a:off x="135945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69092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02239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35386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68533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01680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1180654" y="793987"/>
            <a:ext cx="6664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Complete the ‘Max’ sample space on the worksheet</a:t>
            </a:r>
            <a:endParaRPr lang="en-GB" sz="2400" dirty="0"/>
          </a:p>
        </p:txBody>
      </p:sp>
      <p:grpSp>
        <p:nvGrpSpPr>
          <p:cNvPr id="97" name="Group 96"/>
          <p:cNvGrpSpPr/>
          <p:nvPr/>
        </p:nvGrpSpPr>
        <p:grpSpPr>
          <a:xfrm>
            <a:off x="1365432" y="3026521"/>
            <a:ext cx="1859578" cy="216039"/>
            <a:chOff x="1359455" y="2733676"/>
            <a:chExt cx="1859578" cy="216039"/>
          </a:xfrm>
        </p:grpSpPr>
        <p:sp>
          <p:nvSpPr>
            <p:cNvPr id="98" name="Rectangle 97"/>
            <p:cNvSpPr/>
            <p:nvPr/>
          </p:nvSpPr>
          <p:spPr>
            <a:xfrm>
              <a:off x="135945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69092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02239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35386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68533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01680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358337" y="3349049"/>
            <a:ext cx="1859578" cy="216039"/>
            <a:chOff x="1359455" y="2733676"/>
            <a:chExt cx="1859578" cy="216039"/>
          </a:xfrm>
        </p:grpSpPr>
        <p:sp>
          <p:nvSpPr>
            <p:cNvPr id="105" name="Rectangle 104"/>
            <p:cNvSpPr/>
            <p:nvPr/>
          </p:nvSpPr>
          <p:spPr>
            <a:xfrm>
              <a:off x="135945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69092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02239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35386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68533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01680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361875" y="3639678"/>
            <a:ext cx="1859578" cy="216039"/>
            <a:chOff x="1359455" y="2733676"/>
            <a:chExt cx="1859578" cy="216039"/>
          </a:xfrm>
        </p:grpSpPr>
        <p:sp>
          <p:nvSpPr>
            <p:cNvPr id="112" name="Rectangle 111"/>
            <p:cNvSpPr/>
            <p:nvPr/>
          </p:nvSpPr>
          <p:spPr>
            <a:xfrm>
              <a:off x="135945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69092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02239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35386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68533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01680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354780" y="3919674"/>
            <a:ext cx="1859578" cy="216039"/>
            <a:chOff x="1359455" y="2733676"/>
            <a:chExt cx="1859578" cy="216039"/>
          </a:xfrm>
        </p:grpSpPr>
        <p:sp>
          <p:nvSpPr>
            <p:cNvPr id="119" name="Rectangle 118"/>
            <p:cNvSpPr/>
            <p:nvPr/>
          </p:nvSpPr>
          <p:spPr>
            <a:xfrm>
              <a:off x="135945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69092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202239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35386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68533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01680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1368951" y="4199670"/>
            <a:ext cx="1859578" cy="216039"/>
            <a:chOff x="1359455" y="2733676"/>
            <a:chExt cx="1859578" cy="216039"/>
          </a:xfrm>
        </p:grpSpPr>
        <p:sp>
          <p:nvSpPr>
            <p:cNvPr id="126" name="Rectangle 125"/>
            <p:cNvSpPr/>
            <p:nvPr/>
          </p:nvSpPr>
          <p:spPr>
            <a:xfrm>
              <a:off x="135945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69092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02239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35386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268533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016805" y="2733676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342273" y="2753925"/>
            <a:ext cx="634827" cy="582001"/>
            <a:chOff x="1342273" y="2753925"/>
            <a:chExt cx="634827" cy="582001"/>
          </a:xfrm>
        </p:grpSpPr>
        <p:sp>
          <p:nvSpPr>
            <p:cNvPr id="132" name="Oval 131"/>
            <p:cNvSpPr/>
            <p:nvPr/>
          </p:nvSpPr>
          <p:spPr>
            <a:xfrm>
              <a:off x="1691680" y="2753925"/>
              <a:ext cx="285420" cy="29070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" name="Oval 132"/>
            <p:cNvSpPr/>
            <p:nvPr/>
          </p:nvSpPr>
          <p:spPr>
            <a:xfrm>
              <a:off x="1691680" y="3037520"/>
              <a:ext cx="285420" cy="29070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" name="Oval 133"/>
            <p:cNvSpPr/>
            <p:nvPr/>
          </p:nvSpPr>
          <p:spPr>
            <a:xfrm>
              <a:off x="1342273" y="3045221"/>
              <a:ext cx="285420" cy="29070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1342273" y="2732948"/>
            <a:ext cx="1611275" cy="1483621"/>
            <a:chOff x="1342273" y="2732948"/>
            <a:chExt cx="1611275" cy="1483621"/>
          </a:xfrm>
        </p:grpSpPr>
        <p:sp>
          <p:nvSpPr>
            <p:cNvPr id="135" name="Oval 134"/>
            <p:cNvSpPr/>
            <p:nvPr/>
          </p:nvSpPr>
          <p:spPr>
            <a:xfrm>
              <a:off x="1342273" y="3910338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" name="Oval 135"/>
            <p:cNvSpPr/>
            <p:nvPr/>
          </p:nvSpPr>
          <p:spPr>
            <a:xfrm>
              <a:off x="1654491" y="3910337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" name="Oval 136"/>
            <p:cNvSpPr/>
            <p:nvPr/>
          </p:nvSpPr>
          <p:spPr>
            <a:xfrm>
              <a:off x="1989828" y="3925864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" name="Oval 137"/>
            <p:cNvSpPr/>
            <p:nvPr/>
          </p:nvSpPr>
          <p:spPr>
            <a:xfrm>
              <a:off x="2324664" y="3922017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9" name="Oval 138"/>
            <p:cNvSpPr/>
            <p:nvPr/>
          </p:nvSpPr>
          <p:spPr>
            <a:xfrm>
              <a:off x="2639058" y="3910336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Oval 139"/>
            <p:cNvSpPr/>
            <p:nvPr/>
          </p:nvSpPr>
          <p:spPr>
            <a:xfrm>
              <a:off x="2648748" y="3605299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1" name="Oval 140"/>
            <p:cNvSpPr/>
            <p:nvPr/>
          </p:nvSpPr>
          <p:spPr>
            <a:xfrm>
              <a:off x="2658438" y="3310330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Oval 141"/>
            <p:cNvSpPr/>
            <p:nvPr/>
          </p:nvSpPr>
          <p:spPr>
            <a:xfrm>
              <a:off x="2668128" y="3026770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Oval 142"/>
            <p:cNvSpPr/>
            <p:nvPr/>
          </p:nvSpPr>
          <p:spPr>
            <a:xfrm>
              <a:off x="2661338" y="2732948"/>
              <a:ext cx="285420" cy="29070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5470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7989" y="0"/>
            <a:ext cx="32512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Multiples </a:t>
            </a:r>
            <a:r>
              <a:rPr lang="en-GB" sz="4000" dirty="0" smtClean="0"/>
              <a:t>Race</a:t>
            </a:r>
            <a:endParaRPr lang="en-GB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984318" y="1382638"/>
            <a:ext cx="1625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Sample Space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56272" y="1382638"/>
            <a:ext cx="1841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Expected Result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013" y="2107561"/>
            <a:ext cx="3721962" cy="2230829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03" y="2115540"/>
            <a:ext cx="2976209" cy="2515837"/>
          </a:xfrm>
          <a:prstGeom prst="rect">
            <a:avLst/>
          </a:prstGeom>
        </p:spPr>
      </p:pic>
      <p:grpSp>
        <p:nvGrpSpPr>
          <p:cNvPr id="57" name="Group 56"/>
          <p:cNvGrpSpPr/>
          <p:nvPr/>
        </p:nvGrpSpPr>
        <p:grpSpPr>
          <a:xfrm>
            <a:off x="1234514" y="2928189"/>
            <a:ext cx="1840528" cy="225564"/>
            <a:chOff x="1216580" y="2926392"/>
            <a:chExt cx="1840528" cy="225564"/>
          </a:xfrm>
        </p:grpSpPr>
        <p:sp>
          <p:nvSpPr>
            <p:cNvPr id="16" name="Rectangle 15"/>
            <p:cNvSpPr/>
            <p:nvPr/>
          </p:nvSpPr>
          <p:spPr>
            <a:xfrm>
              <a:off x="1216580" y="293591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549955" y="293591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73805" y="293591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188130" y="2926392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40555" y="293591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54880" y="2935917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230120" y="3227467"/>
            <a:ext cx="1840528" cy="216039"/>
            <a:chOff x="1216580" y="3211034"/>
            <a:chExt cx="1840528" cy="216039"/>
          </a:xfrm>
        </p:grpSpPr>
        <p:sp>
          <p:nvSpPr>
            <p:cNvPr id="22" name="Rectangle 21"/>
            <p:cNvSpPr/>
            <p:nvPr/>
          </p:nvSpPr>
          <p:spPr>
            <a:xfrm>
              <a:off x="1216580" y="321103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549955" y="321103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873805" y="321103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97655" y="321103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540555" y="321103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854880" y="321103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228653" y="3507138"/>
            <a:ext cx="1840528" cy="216039"/>
            <a:chOff x="1235630" y="3496784"/>
            <a:chExt cx="1840528" cy="216039"/>
          </a:xfrm>
        </p:grpSpPr>
        <p:sp>
          <p:nvSpPr>
            <p:cNvPr id="31" name="Rectangle 30"/>
            <p:cNvSpPr/>
            <p:nvPr/>
          </p:nvSpPr>
          <p:spPr>
            <a:xfrm>
              <a:off x="1235630" y="349678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569005" y="349678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892855" y="349678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207180" y="349678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559605" y="349678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873930" y="349678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23844" y="3782094"/>
            <a:ext cx="1840528" cy="225564"/>
            <a:chOff x="1226105" y="3773009"/>
            <a:chExt cx="1840528" cy="225564"/>
          </a:xfrm>
        </p:grpSpPr>
        <p:sp>
          <p:nvSpPr>
            <p:cNvPr id="37" name="Rectangle 36"/>
            <p:cNvSpPr/>
            <p:nvPr/>
          </p:nvSpPr>
          <p:spPr>
            <a:xfrm>
              <a:off x="1226105" y="378253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559480" y="378253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883330" y="378253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97655" y="3773009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550080" y="378253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864405" y="3782534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223657" y="4076073"/>
            <a:ext cx="1840528" cy="217147"/>
            <a:chOff x="1226105" y="4057651"/>
            <a:chExt cx="1840528" cy="217147"/>
          </a:xfrm>
        </p:grpSpPr>
        <p:sp>
          <p:nvSpPr>
            <p:cNvPr id="43" name="Rectangle 42"/>
            <p:cNvSpPr/>
            <p:nvPr/>
          </p:nvSpPr>
          <p:spPr>
            <a:xfrm>
              <a:off x="1226105" y="4057651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559480" y="4057651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883330" y="4057651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97655" y="4058759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550080" y="4057651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864405" y="4057651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23657" y="4344157"/>
            <a:ext cx="1840528" cy="216039"/>
            <a:chOff x="1235630" y="4344509"/>
            <a:chExt cx="1840528" cy="216039"/>
          </a:xfrm>
        </p:grpSpPr>
        <p:sp>
          <p:nvSpPr>
            <p:cNvPr id="49" name="Rectangle 48"/>
            <p:cNvSpPr/>
            <p:nvPr/>
          </p:nvSpPr>
          <p:spPr>
            <a:xfrm>
              <a:off x="1235630" y="4344509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569005" y="4344509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892855" y="4344509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207180" y="4344509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559605" y="4344509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73930" y="4344509"/>
              <a:ext cx="202228" cy="216039"/>
            </a:xfrm>
            <a:prstGeom prst="rect">
              <a:avLst/>
            </a:prstGeom>
            <a:solidFill>
              <a:srgbClr val="FFFC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757284" y="793987"/>
            <a:ext cx="7291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Complete the ‘</a:t>
            </a:r>
            <a:r>
              <a:rPr lang="en-GB" sz="2400" dirty="0" smtClean="0"/>
              <a:t>Multiples’ </a:t>
            </a:r>
            <a:r>
              <a:rPr lang="en-GB" sz="2400" dirty="0" smtClean="0"/>
              <a:t>sample space on the worksheet</a:t>
            </a:r>
            <a:endParaRPr lang="en-GB" sz="2400" dirty="0"/>
          </a:p>
        </p:txBody>
      </p:sp>
      <p:grpSp>
        <p:nvGrpSpPr>
          <p:cNvPr id="147" name="Group 146"/>
          <p:cNvGrpSpPr/>
          <p:nvPr/>
        </p:nvGrpSpPr>
        <p:grpSpPr>
          <a:xfrm>
            <a:off x="1234514" y="2884154"/>
            <a:ext cx="1870275" cy="1705209"/>
            <a:chOff x="1217851" y="2903783"/>
            <a:chExt cx="1870275" cy="1705209"/>
          </a:xfrm>
        </p:grpSpPr>
        <p:grpSp>
          <p:nvGrpSpPr>
            <p:cNvPr id="146" name="Group 145"/>
            <p:cNvGrpSpPr/>
            <p:nvPr/>
          </p:nvGrpSpPr>
          <p:grpSpPr>
            <a:xfrm>
              <a:off x="1217851" y="2903783"/>
              <a:ext cx="1870275" cy="1705209"/>
              <a:chOff x="1217851" y="2903783"/>
              <a:chExt cx="1870275" cy="1705209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1217851" y="3214047"/>
                <a:ext cx="1844511" cy="271825"/>
                <a:chOff x="1228631" y="3214047"/>
                <a:chExt cx="1844511" cy="271825"/>
              </a:xfrm>
            </p:grpSpPr>
            <p:sp>
              <p:nvSpPr>
                <p:cNvPr id="69" name="Oval 68"/>
                <p:cNvSpPr/>
                <p:nvPr/>
              </p:nvSpPr>
              <p:spPr>
                <a:xfrm>
                  <a:off x="1541949" y="3214047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" name="Oval 69"/>
                <p:cNvSpPr/>
                <p:nvPr/>
              </p:nvSpPr>
              <p:spPr>
                <a:xfrm>
                  <a:off x="2168585" y="3214047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2795220" y="3214047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1228631" y="3214047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" name="Oval 72"/>
                <p:cNvSpPr/>
                <p:nvPr/>
              </p:nvSpPr>
              <p:spPr>
                <a:xfrm>
                  <a:off x="1855267" y="3214047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" name="Oval 73"/>
                <p:cNvSpPr/>
                <p:nvPr/>
              </p:nvSpPr>
              <p:spPr>
                <a:xfrm>
                  <a:off x="2481903" y="3214047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5" name="Group 124"/>
              <p:cNvGrpSpPr/>
              <p:nvPr/>
            </p:nvGrpSpPr>
            <p:grpSpPr>
              <a:xfrm>
                <a:off x="1228631" y="3791494"/>
                <a:ext cx="1844511" cy="271825"/>
                <a:chOff x="1228631" y="3791494"/>
                <a:chExt cx="1844511" cy="271825"/>
              </a:xfrm>
            </p:grpSpPr>
            <p:sp>
              <p:nvSpPr>
                <p:cNvPr id="93" name="Oval 92"/>
                <p:cNvSpPr/>
                <p:nvPr/>
              </p:nvSpPr>
              <p:spPr>
                <a:xfrm>
                  <a:off x="1541949" y="3791494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" name="Oval 93"/>
                <p:cNvSpPr/>
                <p:nvPr/>
              </p:nvSpPr>
              <p:spPr>
                <a:xfrm>
                  <a:off x="2168585" y="3791494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" name="Oval 94"/>
                <p:cNvSpPr/>
                <p:nvPr/>
              </p:nvSpPr>
              <p:spPr>
                <a:xfrm>
                  <a:off x="2795220" y="3791494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" name="Oval 95"/>
                <p:cNvSpPr/>
                <p:nvPr/>
              </p:nvSpPr>
              <p:spPr>
                <a:xfrm>
                  <a:off x="1228631" y="3791494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" name="Oval 96"/>
                <p:cNvSpPr/>
                <p:nvPr/>
              </p:nvSpPr>
              <p:spPr>
                <a:xfrm>
                  <a:off x="1855267" y="3791494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" name="Oval 97"/>
                <p:cNvSpPr/>
                <p:nvPr/>
              </p:nvSpPr>
              <p:spPr>
                <a:xfrm>
                  <a:off x="2481903" y="3791494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7" name="Group 126"/>
              <p:cNvGrpSpPr/>
              <p:nvPr/>
            </p:nvGrpSpPr>
            <p:grpSpPr>
              <a:xfrm>
                <a:off x="1227812" y="4337167"/>
                <a:ext cx="1844511" cy="271825"/>
                <a:chOff x="1227812" y="4337167"/>
                <a:chExt cx="1844511" cy="271825"/>
              </a:xfrm>
            </p:grpSpPr>
            <p:sp>
              <p:nvSpPr>
                <p:cNvPr id="99" name="Oval 98"/>
                <p:cNvSpPr/>
                <p:nvPr/>
              </p:nvSpPr>
              <p:spPr>
                <a:xfrm>
                  <a:off x="1541130" y="4337167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" name="Oval 99"/>
                <p:cNvSpPr/>
                <p:nvPr/>
              </p:nvSpPr>
              <p:spPr>
                <a:xfrm>
                  <a:off x="2167766" y="4337167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" name="Oval 100"/>
                <p:cNvSpPr/>
                <p:nvPr/>
              </p:nvSpPr>
              <p:spPr>
                <a:xfrm>
                  <a:off x="2794401" y="4337167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" name="Oval 101"/>
                <p:cNvSpPr/>
                <p:nvPr/>
              </p:nvSpPr>
              <p:spPr>
                <a:xfrm>
                  <a:off x="1227812" y="4337167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" name="Oval 102"/>
                <p:cNvSpPr/>
                <p:nvPr/>
              </p:nvSpPr>
              <p:spPr>
                <a:xfrm>
                  <a:off x="1854448" y="4337167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4" name="Oval 103"/>
                <p:cNvSpPr/>
                <p:nvPr/>
              </p:nvSpPr>
              <p:spPr>
                <a:xfrm>
                  <a:off x="2481084" y="4337167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6" name="Group 125"/>
              <p:cNvGrpSpPr/>
              <p:nvPr/>
            </p:nvGrpSpPr>
            <p:grpSpPr>
              <a:xfrm>
                <a:off x="1531169" y="4063319"/>
                <a:ext cx="1531193" cy="271825"/>
                <a:chOff x="1531169" y="4063319"/>
                <a:chExt cx="1531193" cy="271825"/>
              </a:xfrm>
            </p:grpSpPr>
            <p:sp>
              <p:nvSpPr>
                <p:cNvPr id="105" name="Oval 104"/>
                <p:cNvSpPr/>
                <p:nvPr/>
              </p:nvSpPr>
              <p:spPr>
                <a:xfrm>
                  <a:off x="1531169" y="4063319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6" name="Oval 105"/>
                <p:cNvSpPr/>
                <p:nvPr/>
              </p:nvSpPr>
              <p:spPr>
                <a:xfrm>
                  <a:off x="2157805" y="4063319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7" name="Oval 106"/>
                <p:cNvSpPr/>
                <p:nvPr/>
              </p:nvSpPr>
              <p:spPr>
                <a:xfrm>
                  <a:off x="2784440" y="4063319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4" name="Group 123"/>
              <p:cNvGrpSpPr/>
              <p:nvPr/>
            </p:nvGrpSpPr>
            <p:grpSpPr>
              <a:xfrm>
                <a:off x="1531169" y="3519669"/>
                <a:ext cx="1531193" cy="271825"/>
                <a:chOff x="1531169" y="3519669"/>
                <a:chExt cx="1531193" cy="271825"/>
              </a:xfrm>
            </p:grpSpPr>
            <p:sp>
              <p:nvSpPr>
                <p:cNvPr id="111" name="Oval 110"/>
                <p:cNvSpPr/>
                <p:nvPr/>
              </p:nvSpPr>
              <p:spPr>
                <a:xfrm>
                  <a:off x="1531169" y="3519669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" name="Oval 111"/>
                <p:cNvSpPr/>
                <p:nvPr/>
              </p:nvSpPr>
              <p:spPr>
                <a:xfrm>
                  <a:off x="2157805" y="3519669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2784440" y="3519669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>
                <a:off x="1556933" y="2903783"/>
                <a:ext cx="1531193" cy="271825"/>
                <a:chOff x="1544608" y="2927071"/>
                <a:chExt cx="1531193" cy="271825"/>
              </a:xfrm>
            </p:grpSpPr>
            <p:sp>
              <p:nvSpPr>
                <p:cNvPr id="117" name="Oval 116"/>
                <p:cNvSpPr/>
                <p:nvPr/>
              </p:nvSpPr>
              <p:spPr>
                <a:xfrm>
                  <a:off x="1544608" y="2927071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" name="Oval 117"/>
                <p:cNvSpPr/>
                <p:nvPr/>
              </p:nvSpPr>
              <p:spPr>
                <a:xfrm>
                  <a:off x="2171244" y="2927071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9" name="Oval 118"/>
                <p:cNvSpPr/>
                <p:nvPr/>
              </p:nvSpPr>
              <p:spPr>
                <a:xfrm>
                  <a:off x="2797879" y="2927071"/>
                  <a:ext cx="277922" cy="27182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28" name="Group 127"/>
            <p:cNvGrpSpPr/>
            <p:nvPr/>
          </p:nvGrpSpPr>
          <p:grpSpPr>
            <a:xfrm>
              <a:off x="1247211" y="2914445"/>
              <a:ext cx="1815298" cy="1688077"/>
              <a:chOff x="1248743" y="2910411"/>
              <a:chExt cx="1815298" cy="1688077"/>
            </a:xfrm>
          </p:grpSpPr>
          <p:sp>
            <p:nvSpPr>
              <p:cNvPr id="129" name="Oval 128"/>
              <p:cNvSpPr/>
              <p:nvPr/>
            </p:nvSpPr>
            <p:spPr>
              <a:xfrm>
                <a:off x="2188172" y="2910411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1553562" y="3810267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2172129" y="3529055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2175713" y="3223433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1549077" y="3223433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2803355" y="3223433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1862542" y="3807981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2177392" y="3809159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2489378" y="3809159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2804027" y="3809159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1248743" y="3803172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2166719" y="4072535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2797604" y="4076073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2801142" y="4345436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2177333" y="4338341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1564157" y="4341879"/>
                <a:ext cx="260014" cy="253052"/>
              </a:xfrm>
              <a:prstGeom prst="ellipse">
                <a:avLst/>
              </a:prstGeom>
              <a:solidFill>
                <a:srgbClr val="FF0000">
                  <a:alpha val="4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208249" y="4981359"/>
            <a:ext cx="6311280" cy="461665"/>
            <a:chOff x="208249" y="4981359"/>
            <a:chExt cx="6311280" cy="461665"/>
          </a:xfrm>
        </p:grpSpPr>
        <p:grpSp>
          <p:nvGrpSpPr>
            <p:cNvPr id="6" name="Group 5"/>
            <p:cNvGrpSpPr/>
            <p:nvPr/>
          </p:nvGrpSpPr>
          <p:grpSpPr>
            <a:xfrm>
              <a:off x="208249" y="4981359"/>
              <a:ext cx="6311280" cy="461665"/>
              <a:chOff x="167403" y="4956413"/>
              <a:chExt cx="6311280" cy="461665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167403" y="4956413"/>
                <a:ext cx="63112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 smtClean="0"/>
                  <a:t>There are 27 multiples of 2, and 15 multiples of 4</a:t>
                </a:r>
                <a:endParaRPr lang="en-GB" sz="2400" dirty="0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23043" y="5023100"/>
                <a:ext cx="367187" cy="359132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45" name="Oval 144"/>
            <p:cNvSpPr/>
            <p:nvPr/>
          </p:nvSpPr>
          <p:spPr>
            <a:xfrm>
              <a:off x="6116065" y="5037413"/>
              <a:ext cx="369012" cy="359132"/>
            </a:xfrm>
            <a:prstGeom prst="ellipse">
              <a:avLst/>
            </a:prstGeom>
            <a:solidFill>
              <a:srgbClr val="FF0000">
                <a:alpha val="4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10802" y="5689710"/>
            <a:ext cx="6690421" cy="776721"/>
            <a:chOff x="1010802" y="5689710"/>
            <a:chExt cx="6690421" cy="776721"/>
          </a:xfrm>
        </p:grpSpPr>
        <p:sp>
          <p:nvSpPr>
            <p:cNvPr id="7" name="TextBox 6"/>
            <p:cNvSpPr txBox="1"/>
            <p:nvPr/>
          </p:nvSpPr>
          <p:spPr>
            <a:xfrm>
              <a:off x="1010802" y="5689710"/>
              <a:ext cx="66904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Does this prediction agree with your results</a:t>
              </a:r>
              <a:r>
                <a:rPr lang="en-GB" sz="2800" dirty="0" smtClean="0"/>
                <a:t>?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745664" y="6066321"/>
              <a:ext cx="48596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It only predicts what will happen </a:t>
              </a:r>
              <a:r>
                <a:rPr lang="en-GB" sz="2000" i="1" dirty="0" smtClean="0"/>
                <a:t>on average</a:t>
              </a:r>
              <a:r>
                <a:rPr lang="en-GB" sz="2000" dirty="0" smtClean="0"/>
                <a:t>.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655507" y="6519446"/>
            <a:ext cx="5280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Compare to aggregated results recorded in Excel </a:t>
            </a: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spreadsheet</a:t>
            </a:r>
            <a:endParaRPr lang="en-GB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70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8984" y="127591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Sample Spaces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62106" y="1003005"/>
            <a:ext cx="758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Sample Spaces are extremely helpful in making predictions.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55011" y="1697688"/>
            <a:ext cx="7970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Even totally random events can produce predictable outcomes.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8549" y="2094647"/>
            <a:ext cx="8062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outcomes from the dice were totally random, but the winning horses were highly predictable.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51454" y="2991357"/>
            <a:ext cx="80624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crucial in Science and Nature.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Before science, people thought that anything clever had to have been deliberately made that way. </a:t>
            </a:r>
            <a:endParaRPr lang="en-GB" dirty="0"/>
          </a:p>
          <a:p>
            <a:r>
              <a:rPr lang="en-GB" dirty="0" smtClean="0"/>
              <a:t>For example, birds fly together in a pattern – they must deliberately do this?</a:t>
            </a:r>
          </a:p>
          <a:p>
            <a:r>
              <a:rPr lang="en-GB" dirty="0" smtClean="0"/>
              <a:t>Fish swim together in shoals – they deliberately do this?</a:t>
            </a:r>
          </a:p>
          <a:p>
            <a:r>
              <a:rPr lang="en-GB" dirty="0" smtClean="0"/>
              <a:t>….</a:t>
            </a:r>
          </a:p>
          <a:p>
            <a:endParaRPr lang="en-GB" dirty="0"/>
          </a:p>
          <a:p>
            <a:r>
              <a:rPr lang="en-GB" dirty="0" smtClean="0"/>
              <a:t>But we have shown that sometimes totally random events can create clear patterns.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28610" y="6443331"/>
            <a:ext cx="1843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Improve this slide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75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5747" y="127591"/>
            <a:ext cx="2240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Analyse This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51454" y="907376"/>
            <a:ext cx="8062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Here’s a new game.</a:t>
            </a:r>
          </a:p>
          <a:p>
            <a:r>
              <a:rPr lang="en-GB" sz="2400" dirty="0" smtClean="0"/>
              <a:t>You have one coin and one die.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1908" y="1926172"/>
            <a:ext cx="867045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The rule of the game is </a:t>
            </a:r>
            <a:r>
              <a:rPr lang="en-GB" sz="2400" dirty="0" smtClean="0"/>
              <a:t>that: 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If coin lands ‘HEAD’, then you DOUBLE the dice score.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If coin lands ‘TAILS’, then you HALVE the dice score.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080953" y="0"/>
            <a:ext cx="1059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~Level 6?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17728" y="306775"/>
            <a:ext cx="1326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Level 5-6 if sufficiently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scaffolded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, e.g. provide sample space diagram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0186" y="3952257"/>
            <a:ext cx="79518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</a:t>
            </a:r>
            <a:r>
              <a:rPr lang="en-GB" sz="2400" dirty="0" smtClean="0"/>
              <a:t>hen you toss both the coin and die, what is the probability that you: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a) score 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2 or more points </a:t>
            </a:r>
            <a:endParaRPr lang="en-GB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GB" sz="2400" dirty="0" smtClean="0"/>
              <a:t>b) score </a:t>
            </a:r>
            <a:r>
              <a:rPr lang="en-GB" sz="2400" dirty="0" smtClean="0">
                <a:solidFill>
                  <a:schemeClr val="accent6">
                    <a:lumMod val="50000"/>
                  </a:schemeClr>
                </a:solidFill>
              </a:rPr>
              <a:t>between 1.6 and 6.5 points</a:t>
            </a:r>
            <a:r>
              <a:rPr lang="en-GB" sz="2400" dirty="0" smtClean="0"/>
              <a:t>?	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6390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7568" y="139313"/>
            <a:ext cx="41370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Sample Space for Game</a:t>
            </a:r>
            <a:endParaRPr lang="en-GB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961232"/>
              </p:ext>
            </p:extLst>
          </p:nvPr>
        </p:nvGraphicFramePr>
        <p:xfrm>
          <a:off x="1298368" y="1628835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190"/>
                <a:gridCol w="68481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Dice Score</a:t>
                      </a:r>
                      <a:endParaRPr lang="en-GB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5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6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Coin</a:t>
                      </a:r>
                      <a:r>
                        <a:rPr lang="en-GB" b="1" baseline="0" dirty="0" smtClean="0">
                          <a:solidFill>
                            <a:schemeClr val="bg1"/>
                          </a:solidFill>
                        </a:rPr>
                        <a:t> Result</a:t>
                      </a:r>
                      <a:endParaRPr lang="en-GB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H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746345" y="3180362"/>
            <a:ext cx="7951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W</a:t>
            </a:r>
            <a:r>
              <a:rPr lang="en-GB" dirty="0" smtClean="0"/>
              <a:t>hen you toss both the coin and die, what is the probability that you:</a:t>
            </a:r>
          </a:p>
          <a:p>
            <a:r>
              <a:rPr lang="en-GB" dirty="0"/>
              <a:t>	</a:t>
            </a:r>
            <a:r>
              <a:rPr lang="en-GB" dirty="0" smtClean="0"/>
              <a:t>a) score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2 or more points </a:t>
            </a: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GB" dirty="0" smtClean="0"/>
              <a:t>b) score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between 1.6 and 6.5 points</a:t>
            </a:r>
            <a:r>
              <a:rPr lang="en-GB" dirty="0" smtClean="0"/>
              <a:t>?	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909454" y="2440645"/>
            <a:ext cx="4370119" cy="2493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909454" y="2794927"/>
            <a:ext cx="4370119" cy="2493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461345" y="993184"/>
            <a:ext cx="48962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How do you draw the sample space?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6622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 animBg="1"/>
      <p:bldP spid="4" grpId="1" animBg="1"/>
      <p:bldP spid="14" grpId="0" animBg="1"/>
      <p:bldP spid="1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79822" y="115957"/>
            <a:ext cx="428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Names: . . . . . . . . . . . . . . . . . . . . . . </a:t>
            </a:r>
            <a:r>
              <a:rPr lang="en-GB" dirty="0"/>
              <a:t>. . . . . . .</a:t>
            </a:r>
          </a:p>
          <a:p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6066969" y="115957"/>
            <a:ext cx="331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 . . . . . . . . . . . . . . . . . . . . . . .</a:t>
            </a:r>
            <a:endParaRPr lang="en-GB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22" y="910622"/>
            <a:ext cx="4276725" cy="2009775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800" y="872522"/>
            <a:ext cx="4295775" cy="2047875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21" y="3428999"/>
            <a:ext cx="4276725" cy="2028825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800" y="3428999"/>
            <a:ext cx="427672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0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56" y="683909"/>
            <a:ext cx="2461005" cy="2144137"/>
          </a:xfrm>
          <a:prstGeom prst="rect">
            <a:avLst/>
          </a:prstGeom>
        </p:spPr>
      </p:pic>
      <p:grpSp>
        <p:nvGrpSpPr>
          <p:cNvPr id="119" name="Group 118"/>
          <p:cNvGrpSpPr/>
          <p:nvPr/>
        </p:nvGrpSpPr>
        <p:grpSpPr>
          <a:xfrm>
            <a:off x="1300215" y="1426314"/>
            <a:ext cx="1529121" cy="1343651"/>
            <a:chOff x="1488942" y="938285"/>
            <a:chExt cx="1529121" cy="1343651"/>
          </a:xfrm>
        </p:grpSpPr>
        <p:sp>
          <p:nvSpPr>
            <p:cNvPr id="5" name="Rectangle 4"/>
            <p:cNvSpPr/>
            <p:nvPr/>
          </p:nvSpPr>
          <p:spPr>
            <a:xfrm>
              <a:off x="2300266" y="938285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571351" y="938285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855835" y="943990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30609" y="94210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760571" y="947201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88942" y="947201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77343" y="118279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48429" y="118279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32912" y="117897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30609" y="1171335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60571" y="1184071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50070" y="1184071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69702" y="141202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540788" y="141202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825271" y="140820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022968" y="1410090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752930" y="1413300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542429" y="1413300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62061" y="1641255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33147" y="1641255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817630" y="1637435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015327" y="1639319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745289" y="1642530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534788" y="1642530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262061" y="1870484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533147" y="1870484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817630" y="1866664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022968" y="1876189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745289" y="1871759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534788" y="1871759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269702" y="2107354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540788" y="2107354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825271" y="2103534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022968" y="2105418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752930" y="2108629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542429" y="2108629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190666" y="666840"/>
            <a:ext cx="2468710" cy="2178273"/>
            <a:chOff x="258493" y="1782748"/>
            <a:chExt cx="3077416" cy="2715367"/>
          </a:xfrm>
          <a:solidFill>
            <a:schemeClr val="bg1"/>
          </a:solidFill>
        </p:grpSpPr>
        <p:pic>
          <p:nvPicPr>
            <p:cNvPr id="43" name="Picture 42" descr="Screen Clipping"/>
            <p:cNvPicPr>
              <a:picLocks noChangeAspect="1"/>
            </p:cNvPicPr>
            <p:nvPr/>
          </p:nvPicPr>
          <p:blipFill>
            <a:blip r:embed="rId4">
              <a:grayscl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493" y="1782748"/>
              <a:ext cx="3077416" cy="2715367"/>
            </a:xfrm>
            <a:prstGeom prst="rect">
              <a:avLst/>
            </a:prstGeom>
            <a:grpFill/>
          </p:spPr>
        </p:pic>
        <p:sp>
          <p:nvSpPr>
            <p:cNvPr id="44" name="Rectangle 43"/>
            <p:cNvSpPr/>
            <p:nvPr/>
          </p:nvSpPr>
          <p:spPr>
            <a:xfrm>
              <a:off x="1359455" y="27432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702355" y="27432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035730" y="27432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350055" y="27336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702480" y="27432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016805" y="27432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368980" y="30384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11880" y="30384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045255" y="30384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359580" y="30289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712005" y="30384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026330" y="30384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68980" y="33242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702355" y="33242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035730" y="33242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350055" y="33242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702480" y="33242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016805" y="33242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368980" y="36195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711880" y="36290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045255" y="36385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359580" y="36290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712005" y="36385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026330" y="36385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340405" y="39147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673780" y="39052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007155" y="39147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321480" y="39052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673905" y="39147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988230" y="39147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368980" y="42005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692830" y="42005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026205" y="42005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340530" y="42005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692955" y="42005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007280" y="42005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038652" y="746661"/>
            <a:ext cx="2387521" cy="2018209"/>
            <a:chOff x="167403" y="2115540"/>
            <a:chExt cx="2976209" cy="2515837"/>
          </a:xfrm>
          <a:solidFill>
            <a:schemeClr val="bg1"/>
          </a:solidFill>
        </p:grpSpPr>
        <p:pic>
          <p:nvPicPr>
            <p:cNvPr id="81" name="Picture 80" descr="Screen Clipping"/>
            <p:cNvPicPr>
              <a:picLocks noChangeAspect="1"/>
            </p:cNvPicPr>
            <p:nvPr/>
          </p:nvPicPr>
          <p:blipFill>
            <a:blip r:embed="rId6">
              <a:grayscl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403" y="2115540"/>
              <a:ext cx="2976209" cy="2515837"/>
            </a:xfrm>
            <a:prstGeom prst="rect">
              <a:avLst/>
            </a:prstGeom>
            <a:grpFill/>
          </p:spPr>
        </p:pic>
        <p:sp>
          <p:nvSpPr>
            <p:cNvPr id="82" name="Rectangle 81"/>
            <p:cNvSpPr/>
            <p:nvPr/>
          </p:nvSpPr>
          <p:spPr>
            <a:xfrm>
              <a:off x="1216580" y="2914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549955" y="2914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873805" y="2914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88130" y="29051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540555" y="2914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854880" y="2914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216580" y="32004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549955" y="32004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873805" y="32004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197655" y="32004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540555" y="32004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854880" y="32004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235630" y="34861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569005" y="34861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892855" y="34861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207180" y="34861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559605" y="34861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873930" y="34861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226105" y="37719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559480" y="37719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883330" y="37719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197655" y="37623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550080" y="37719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864405" y="37719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226105" y="4057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559480" y="4057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883330" y="4057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197655" y="40481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550080" y="4057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864405" y="4057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235630" y="43338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569005" y="43338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892855" y="43338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207180" y="43338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559605" y="43338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873930" y="43338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20" name="Picture 119" descr="Screen Clipping"/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43" y="3960509"/>
            <a:ext cx="2461005" cy="2144137"/>
          </a:xfrm>
          <a:prstGeom prst="rect">
            <a:avLst/>
          </a:prstGeom>
        </p:spPr>
      </p:pic>
      <p:grpSp>
        <p:nvGrpSpPr>
          <p:cNvPr id="121" name="Group 120"/>
          <p:cNvGrpSpPr/>
          <p:nvPr/>
        </p:nvGrpSpPr>
        <p:grpSpPr>
          <a:xfrm>
            <a:off x="1345002" y="4702914"/>
            <a:ext cx="1529121" cy="1343651"/>
            <a:chOff x="1488942" y="938285"/>
            <a:chExt cx="1529121" cy="1343651"/>
          </a:xfrm>
        </p:grpSpPr>
        <p:sp>
          <p:nvSpPr>
            <p:cNvPr id="122" name="Rectangle 121"/>
            <p:cNvSpPr/>
            <p:nvPr/>
          </p:nvSpPr>
          <p:spPr>
            <a:xfrm>
              <a:off x="2300266" y="938285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571351" y="938285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855835" y="943990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2030609" y="94210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1760571" y="947201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488942" y="947201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277343" y="118279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548429" y="118279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2832912" y="117897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2030609" y="1171335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1760571" y="1184071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550070" y="1184071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269702" y="141202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2540788" y="141202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825271" y="1408206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2022968" y="1410090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1752930" y="1413300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1542429" y="1413300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2262061" y="1641255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2533147" y="1641255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2817630" y="1637435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2015327" y="1639319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1745289" y="1642530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1534788" y="1642530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2262061" y="1870484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2533147" y="1870484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817630" y="1866664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2022968" y="1876189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745289" y="1871759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534788" y="1871759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2269702" y="2107354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540788" y="2107354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2825271" y="2103534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2022968" y="2105418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752930" y="2108629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542429" y="2108629"/>
              <a:ext cx="162228" cy="173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3235453" y="3943440"/>
            <a:ext cx="2468710" cy="2178273"/>
            <a:chOff x="258493" y="1782748"/>
            <a:chExt cx="3077416" cy="2715367"/>
          </a:xfrm>
          <a:solidFill>
            <a:schemeClr val="bg1"/>
          </a:solidFill>
        </p:grpSpPr>
        <p:pic>
          <p:nvPicPr>
            <p:cNvPr id="159" name="Picture 158" descr="Screen Clipping"/>
            <p:cNvPicPr>
              <a:picLocks noChangeAspect="1"/>
            </p:cNvPicPr>
            <p:nvPr/>
          </p:nvPicPr>
          <p:blipFill>
            <a:blip r:embed="rId4">
              <a:grayscl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493" y="1782748"/>
              <a:ext cx="3077416" cy="2715367"/>
            </a:xfrm>
            <a:prstGeom prst="rect">
              <a:avLst/>
            </a:prstGeom>
            <a:grpFill/>
          </p:spPr>
        </p:pic>
        <p:sp>
          <p:nvSpPr>
            <p:cNvPr id="160" name="Rectangle 159"/>
            <p:cNvSpPr/>
            <p:nvPr/>
          </p:nvSpPr>
          <p:spPr>
            <a:xfrm>
              <a:off x="1359455" y="27432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1702355" y="27432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2035730" y="27432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2350055" y="27336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2702480" y="27432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3016805" y="27432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368980" y="30384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711880" y="30384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2045255" y="30384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2359580" y="30289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2712005" y="30384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3026330" y="30384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368980" y="33242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1702355" y="33242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2035730" y="33242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2350055" y="33242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2702480" y="33242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3016805" y="33242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368980" y="36195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711880" y="36290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2045255" y="36385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2359580" y="36290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2712005" y="36385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3026330" y="36385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1340405" y="39147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1673780" y="39052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2007155" y="39147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2321480" y="39052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673905" y="39147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2988230" y="39147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1368980" y="42005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1692830" y="42005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2026205" y="42005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2340530" y="42005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2692955" y="42005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3007280" y="42005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6" name="Group 195"/>
          <p:cNvGrpSpPr/>
          <p:nvPr/>
        </p:nvGrpSpPr>
        <p:grpSpPr>
          <a:xfrm>
            <a:off x="6083439" y="4023261"/>
            <a:ext cx="2387521" cy="2018209"/>
            <a:chOff x="167403" y="2115540"/>
            <a:chExt cx="2976209" cy="2515837"/>
          </a:xfrm>
          <a:solidFill>
            <a:schemeClr val="bg1"/>
          </a:solidFill>
        </p:grpSpPr>
        <p:pic>
          <p:nvPicPr>
            <p:cNvPr id="197" name="Picture 196" descr="Screen Clipping"/>
            <p:cNvPicPr>
              <a:picLocks noChangeAspect="1"/>
            </p:cNvPicPr>
            <p:nvPr/>
          </p:nvPicPr>
          <p:blipFill>
            <a:blip r:embed="rId6">
              <a:grayscl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403" y="2115540"/>
              <a:ext cx="2976209" cy="2515837"/>
            </a:xfrm>
            <a:prstGeom prst="rect">
              <a:avLst/>
            </a:prstGeom>
            <a:grpFill/>
          </p:spPr>
        </p:pic>
        <p:sp>
          <p:nvSpPr>
            <p:cNvPr id="198" name="Rectangle 197"/>
            <p:cNvSpPr/>
            <p:nvPr/>
          </p:nvSpPr>
          <p:spPr>
            <a:xfrm>
              <a:off x="1216580" y="2914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1549955" y="2914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1873805" y="2914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2188130" y="29051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2540555" y="2914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2854880" y="2914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1216580" y="32004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549955" y="32004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873805" y="32004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2197655" y="32004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540555" y="32004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2854880" y="32004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1235630" y="34861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1569005" y="34861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1892855" y="34861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207180" y="34861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2559605" y="34861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2873930" y="34861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1226105" y="37719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559480" y="37719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883330" y="37719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2197655" y="37623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550080" y="37719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2864405" y="377190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1226105" y="4057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559480" y="4057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883330" y="4057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197655" y="404812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2550080" y="4057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2864405" y="4057651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1235630" y="43338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569005" y="43338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1892855" y="43338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2207180" y="43338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559605" y="43338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2873930" y="4333876"/>
              <a:ext cx="202228" cy="21603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35" name="Straight Connector 234"/>
          <p:cNvCxnSpPr/>
          <p:nvPr/>
        </p:nvCxnSpPr>
        <p:spPr>
          <a:xfrm flipH="1">
            <a:off x="0" y="3314700"/>
            <a:ext cx="9144000" cy="190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62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9236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984608"/>
            <a:ext cx="5812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</a:p>
          <a:p>
            <a:r>
              <a:rPr lang="en-GB" dirty="0"/>
              <a:t>	</a:t>
            </a:r>
            <a:r>
              <a:rPr lang="en-GB" dirty="0" smtClean="0"/>
              <a:t>Mini-whiteboards needed for analysis and plenary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446085" y="4671538"/>
            <a:ext cx="3987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Laptop shared between pair of students.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234810" y="772629"/>
            <a:ext cx="6674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pair needs 1 A4 colour copy of recording Sheet 1 and/or Sheet 2</a:t>
            </a:r>
          </a:p>
          <a:p>
            <a:r>
              <a:rPr lang="en-GB" dirty="0" smtClean="0"/>
              <a:t>(depending upon which of coin / dice game(s) are being played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229550" y="1499783"/>
            <a:ext cx="7542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playing the Dice games, each student needs a copy of the third worksheet (sample spaces).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56591" y="5107726"/>
            <a:ext cx="586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Single Excel </a:t>
            </a:r>
            <a:r>
              <a:rPr lang="en-GB" dirty="0" err="1" smtClean="0"/>
              <a:t>spreadsheet</a:t>
            </a:r>
            <a:r>
              <a:rPr lang="en-GB" dirty="0" smtClean="0"/>
              <a:t> into which to collect all class 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38" y="1929041"/>
            <a:ext cx="894393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Notes to start.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Students must be pre-assigned into pairs. </a:t>
            </a:r>
          </a:p>
          <a:p>
            <a:r>
              <a:rPr lang="en-GB" dirty="0" smtClean="0"/>
              <a:t>Appropriate worksheet(s) must be distributed from the start.</a:t>
            </a:r>
          </a:p>
          <a:p>
            <a:r>
              <a:rPr lang="en-GB" dirty="0" smtClean="0"/>
              <a:t>Students need mini-</a:t>
            </a:r>
            <a:r>
              <a:rPr lang="en-GB" dirty="0" err="1" smtClean="0"/>
              <a:t>whitebaords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PCs must be loaded with games software.</a:t>
            </a:r>
          </a:p>
          <a:p>
            <a:r>
              <a:rPr lang="en-GB" dirty="0" smtClean="0"/>
              <a:t>My PC must be running my Excel analysis </a:t>
            </a:r>
            <a:r>
              <a:rPr lang="en-GB" dirty="0" err="1" smtClean="0"/>
              <a:t>spreadsheet</a:t>
            </a:r>
            <a:r>
              <a:rPr lang="en-GB" dirty="0" smtClean="0"/>
              <a:t>:	</a:t>
            </a:r>
            <a:r>
              <a:rPr lang="en-GB" dirty="0" smtClean="0"/>
              <a:t>S3_ProbabilityGames</a:t>
            </a:r>
          </a:p>
          <a:p>
            <a:endParaRPr lang="en-GB" dirty="0"/>
          </a:p>
          <a:p>
            <a:r>
              <a:rPr lang="en-GB" dirty="0" smtClean="0"/>
              <a:t>		Note: </a:t>
            </a:r>
            <a:r>
              <a:rPr lang="en-GB" dirty="0" err="1" smtClean="0"/>
              <a:t>Spreadsheet</a:t>
            </a:r>
            <a:r>
              <a:rPr lang="en-GB" dirty="0" smtClean="0"/>
              <a:t> supports aggregation of Race results from:</a:t>
            </a:r>
          </a:p>
          <a:p>
            <a:r>
              <a:rPr lang="en-GB" dirty="0"/>
              <a:t>	</a:t>
            </a:r>
            <a:r>
              <a:rPr lang="en-GB" dirty="0" smtClean="0"/>
              <a:t>			- all 4 of the COIN races</a:t>
            </a:r>
          </a:p>
          <a:p>
            <a:r>
              <a:rPr lang="en-GB" dirty="0"/>
              <a:t>	</a:t>
            </a:r>
            <a:r>
              <a:rPr lang="en-GB" dirty="0" smtClean="0"/>
              <a:t>			- only the last, ‘Multiples’, Dice race.</a:t>
            </a:r>
            <a:endParaRPr lang="en-GB" dirty="0"/>
          </a:p>
          <a:p>
            <a:r>
              <a:rPr lang="en-GB" dirty="0" smtClean="0"/>
              <a:t>		No particular reason, just that otherwise spend too much time inputting 		.data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0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05314" y="68764"/>
            <a:ext cx="3386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Probability Races</a:t>
            </a:r>
            <a:endParaRPr lang="en-GB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490655" y="910328"/>
            <a:ext cx="8191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Immediately demonstrate one of the races. </a:t>
            </a:r>
            <a:endParaRPr lang="en-GB" sz="2400" i="1" dirty="0"/>
          </a:p>
          <a:p>
            <a:r>
              <a:rPr lang="en-GB" sz="2400" i="1" dirty="0" smtClean="0"/>
              <a:t>Actually get students to complete the ‘Prediction’ and ‘First race’ lines on their worksheet. No practice runs.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87868" y="3014400"/>
            <a:ext cx="3088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Start point is optional.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84949" y="3002313"/>
            <a:ext cx="3088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Coin Races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892333" y="3012819"/>
            <a:ext cx="2895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 coins (3 horse race)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887073" y="3401709"/>
            <a:ext cx="2900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</a:t>
            </a:r>
            <a:r>
              <a:rPr lang="en-GB" sz="2400" dirty="0" smtClean="0"/>
              <a:t> coins (4 </a:t>
            </a:r>
            <a:r>
              <a:rPr lang="en-GB" sz="2400" dirty="0"/>
              <a:t>horse race)</a:t>
            </a:r>
          </a:p>
          <a:p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881813" y="3790599"/>
            <a:ext cx="2906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4 coins (5 </a:t>
            </a:r>
            <a:r>
              <a:rPr lang="en-GB" sz="2400" dirty="0"/>
              <a:t>horse race)</a:t>
            </a:r>
          </a:p>
          <a:p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892319" y="4163723"/>
            <a:ext cx="2895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</a:t>
            </a:r>
            <a:r>
              <a:rPr lang="en-GB" sz="2400" dirty="0" smtClean="0"/>
              <a:t> coins (6 </a:t>
            </a:r>
            <a:r>
              <a:rPr lang="en-GB" sz="2400" dirty="0"/>
              <a:t>horse race)</a:t>
            </a:r>
          </a:p>
          <a:p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95455" y="4778611"/>
            <a:ext cx="3088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Dice Races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897579" y="5178007"/>
            <a:ext cx="3298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Difference (6 horse race)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892319" y="5566897"/>
            <a:ext cx="360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Max (6 horse race)</a:t>
            </a:r>
            <a:endParaRPr lang="en-GB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902825" y="5940021"/>
            <a:ext cx="3293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Multiples </a:t>
            </a:r>
            <a:r>
              <a:rPr lang="en-GB" sz="2400" dirty="0" smtClean="0"/>
              <a:t>(6 horse race)</a:t>
            </a:r>
            <a:endParaRPr lang="en-GB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887073" y="4789117"/>
            <a:ext cx="3104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Add (6 horse race)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490654" y="2110657"/>
            <a:ext cx="8653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Notes:    	1. Only </a:t>
            </a:r>
            <a:r>
              <a:rPr lang="en-GB" dirty="0"/>
              <a:t>one of the two games will be used in a single session</a:t>
            </a:r>
            <a:r>
              <a:rPr lang="en-GB" dirty="0" smtClean="0"/>
              <a:t>.</a:t>
            </a:r>
          </a:p>
          <a:p>
            <a:r>
              <a:rPr lang="en-GB" dirty="0"/>
              <a:t>	</a:t>
            </a:r>
            <a:r>
              <a:rPr lang="en-GB" dirty="0" smtClean="0"/>
              <a:t>2. Record 2</a:t>
            </a:r>
            <a:r>
              <a:rPr lang="en-GB" baseline="30000" dirty="0" smtClean="0"/>
              <a:t>nd</a:t>
            </a:r>
            <a:r>
              <a:rPr lang="en-GB" dirty="0" smtClean="0"/>
              <a:t> &amp; 3</a:t>
            </a:r>
            <a:r>
              <a:rPr lang="en-GB" baseline="30000" dirty="0" smtClean="0"/>
              <a:t>rd</a:t>
            </a:r>
            <a:r>
              <a:rPr lang="en-GB" dirty="0" smtClean="0"/>
              <a:t> places etc. AT THE TIME THE FIRST HORSE CROSSES THE 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13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9945" y="2506717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Coin Race Slides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49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48051" y="68764"/>
            <a:ext cx="1384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PAUSE</a:t>
            </a:r>
            <a:endParaRPr lang="en-GB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490655" y="705370"/>
            <a:ext cx="8191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Make certain you are recording your predictions before starting the races.</a:t>
            </a:r>
            <a:endParaRPr lang="en-GB" sz="2400" i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485395" y="1630304"/>
            <a:ext cx="8191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Make certain you complete at least one of each type of race. Then go back and complete a second and third race, if there’s time.</a:t>
            </a:r>
            <a:endParaRPr lang="en-GB" sz="2400" i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011508" y="5700126"/>
            <a:ext cx="5138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Get ready to switch off computers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11937" y="6223346"/>
            <a:ext cx="5727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Possibly collect all class results into Excel at this point</a:t>
            </a:r>
            <a:endParaRPr lang="en-GB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82290" y="3445507"/>
            <a:ext cx="5424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Does the same horse keep </a:t>
            </a:r>
            <a:r>
              <a:rPr lang="en-GB" sz="2800" i="1" dirty="0" smtClean="0">
                <a:solidFill>
                  <a:schemeClr val="accent6">
                    <a:lumMod val="50000"/>
                  </a:schemeClr>
                </a:solidFill>
              </a:rPr>
              <a:t>winning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92796" y="3976291"/>
            <a:ext cx="5096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“	“	“	“      “   </a:t>
            </a: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i="1" dirty="0" smtClean="0">
                <a:solidFill>
                  <a:schemeClr val="accent6">
                    <a:lumMod val="50000"/>
                  </a:schemeClr>
                </a:solidFill>
              </a:rPr>
              <a:t>losing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15980" y="4499511"/>
            <a:ext cx="1470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GB" sz="2800" i="1" dirty="0" smtClean="0">
                <a:solidFill>
                  <a:schemeClr val="accent6">
                    <a:lumMod val="50000"/>
                  </a:schemeClr>
                </a:solidFill>
              </a:rPr>
              <a:t>Why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46682" y="4934643"/>
            <a:ext cx="6188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Can you predict the </a:t>
            </a:r>
            <a:r>
              <a:rPr lang="en-GB" sz="2800" i="1" dirty="0" smtClean="0">
                <a:solidFill>
                  <a:schemeClr val="accent6">
                    <a:lumMod val="50000"/>
                  </a:schemeClr>
                </a:solidFill>
              </a:rPr>
              <a:t>winning distance?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1790" y="2643332"/>
            <a:ext cx="3011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Think about these questions…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43714" y="2967267"/>
            <a:ext cx="2845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Are the races </a:t>
            </a:r>
            <a:r>
              <a:rPr lang="en-GB" sz="2800" i="1" dirty="0" smtClean="0">
                <a:solidFill>
                  <a:schemeClr val="accent6">
                    <a:lumMod val="50000"/>
                  </a:schemeClr>
                </a:solidFill>
              </a:rPr>
              <a:t>fair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16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/>
      <p:bldP spid="2" grpId="0"/>
      <p:bldP spid="18" grpId="0"/>
      <p:bldP spid="19" grpId="0"/>
      <p:bldP spid="21" grpId="0"/>
      <p:bldP spid="22" grpId="0"/>
      <p:bldP spid="23" grpId="0"/>
      <p:bldP spid="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2720</TotalTime>
  <Words>1294</Words>
  <Application>Microsoft Office PowerPoint</Application>
  <PresentationFormat>On-screen Show (4:3)</PresentationFormat>
  <Paragraphs>257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Standards Unit S3: Using Probability Computer Games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210</cp:revision>
  <cp:lastPrinted>2012-05-09T10:05:25Z</cp:lastPrinted>
  <dcterms:created xsi:type="dcterms:W3CDTF">2006-08-16T00:00:00Z</dcterms:created>
  <dcterms:modified xsi:type="dcterms:W3CDTF">2012-05-15T10:14:59Z</dcterms:modified>
</cp:coreProperties>
</file>