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301" r:id="rId4"/>
    <p:sldId id="257" r:id="rId5"/>
    <p:sldId id="294" r:id="rId6"/>
    <p:sldId id="298" r:id="rId7"/>
    <p:sldId id="295" r:id="rId8"/>
    <p:sldId id="299" r:id="rId9"/>
    <p:sldId id="300" r:id="rId10"/>
    <p:sldId id="302" r:id="rId11"/>
    <p:sldId id="303" r:id="rId12"/>
    <p:sldId id="30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94598" autoAdjust="0"/>
  </p:normalViewPr>
  <p:slideViewPr>
    <p:cSldViewPr snapToGrid="0">
      <p:cViewPr>
        <p:scale>
          <a:sx n="60" d="100"/>
          <a:sy n="60" d="100"/>
        </p:scale>
        <p:origin x="-816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Standards Unit </a:t>
            </a:r>
            <a:r>
              <a:rPr lang="en-GB" dirty="0" smtClean="0"/>
              <a:t>S2</a:t>
            </a:r>
            <a:r>
              <a:rPr lang="en-GB" dirty="0" smtClean="0"/>
              <a:t>:</a:t>
            </a:r>
            <a:br>
              <a:rPr lang="en-GB" dirty="0" smtClean="0"/>
            </a:br>
            <a:r>
              <a:rPr lang="en-GB" dirty="0" smtClean="0"/>
              <a:t>Evaluating Probability Statements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 smtClean="0"/>
              <a:t>~</a:t>
            </a:r>
            <a:r>
              <a:rPr lang="en-GB" sz="2800" dirty="0" smtClean="0"/>
              <a:t>50</a:t>
            </a:r>
            <a:r>
              <a:rPr lang="en-GB" sz="2800" dirty="0" smtClean="0"/>
              <a:t> </a:t>
            </a:r>
            <a:r>
              <a:rPr lang="en-GB" sz="2800" dirty="0" err="1" smtClean="0"/>
              <a:t>mins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Paired work</a:t>
            </a:r>
            <a:r>
              <a:rPr lang="en-GB" sz="2800" dirty="0" smtClean="0"/>
              <a:t>.</a:t>
            </a:r>
            <a:endParaRPr lang="en-GB" sz="2800" dirty="0" smtClean="0"/>
          </a:p>
          <a:p>
            <a:r>
              <a:rPr lang="en-US" sz="2800" dirty="0" smtClean="0"/>
              <a:t>This activity can expose lots of </a:t>
            </a:r>
            <a:r>
              <a:rPr lang="en-US" sz="2800" dirty="0" err="1" smtClean="0"/>
              <a:t>mis</a:t>
            </a:r>
            <a:r>
              <a:rPr lang="en-US" sz="2800" dirty="0" smtClean="0"/>
              <a:t>-conceptions but, to avoid boredom with the task, it is not necessary that everyon</a:t>
            </a:r>
            <a:r>
              <a:rPr lang="en-US" sz="2800" dirty="0" smtClean="0"/>
              <a:t>e learns every lesson from it. Sufficient that each person corrects  one </a:t>
            </a:r>
            <a:r>
              <a:rPr lang="en-US" sz="2800" dirty="0" err="1" smtClean="0"/>
              <a:t>mis</a:t>
            </a:r>
            <a:r>
              <a:rPr lang="en-US" sz="2800" dirty="0" smtClean="0"/>
              <a:t>-understanding, than everything</a:t>
            </a:r>
            <a:r>
              <a:rPr lang="en-GB" sz="2800" dirty="0" smtClean="0"/>
              <a:t>. S3, </a:t>
            </a:r>
            <a:r>
              <a:rPr lang="en-GB" sz="2800" dirty="0" err="1" smtClean="0"/>
              <a:t>prob</a:t>
            </a:r>
            <a:r>
              <a:rPr lang="en-GB" sz="2800" dirty="0" smtClean="0"/>
              <a:t> games is a good follow-up and can help resolve these issues further</a:t>
            </a:r>
          </a:p>
          <a:p>
            <a:r>
              <a:rPr lang="en-GB" sz="2800" dirty="0" smtClean="0"/>
              <a:t>Also possible to repeat this activity, with different partners, at a later date (say 6 months or a year later)</a:t>
            </a: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315843" y="1017932"/>
            <a:ext cx="6455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Suitable for students </a:t>
            </a:r>
            <a:r>
              <a:rPr lang="en-GB" dirty="0" smtClean="0"/>
              <a:t>at Levels 5 and 6</a:t>
            </a:r>
          </a:p>
          <a:p>
            <a:pPr algn="ctr"/>
            <a:r>
              <a:rPr lang="en-GB" dirty="0" smtClean="0"/>
              <a:t>Do not be over-ambitious in resolving all issues in this single lesson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06530" y="68765"/>
            <a:ext cx="1384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PAUSE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31076" y="900194"/>
            <a:ext cx="8135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Choose one card that you are certain is False.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119" y="3764289"/>
            <a:ext cx="8135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How do you know it is False?</a:t>
            </a: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19971" b="59796"/>
          <a:stretch/>
        </p:blipFill>
        <p:spPr>
          <a:xfrm>
            <a:off x="5773543" y="2662369"/>
            <a:ext cx="1379347" cy="77434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11" r="49582" b="39480"/>
          <a:stretch/>
        </p:blipFill>
        <p:spPr>
          <a:xfrm>
            <a:off x="3922224" y="1659518"/>
            <a:ext cx="1367638" cy="800206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0" r="49582" b="59600"/>
          <a:stretch/>
        </p:blipFill>
        <p:spPr>
          <a:xfrm>
            <a:off x="5781316" y="1660757"/>
            <a:ext cx="1367638" cy="799140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2" b="79211"/>
          <a:stretch/>
        </p:blipFill>
        <p:spPr>
          <a:xfrm>
            <a:off x="7600924" y="1664848"/>
            <a:ext cx="1367638" cy="795619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29" r="49582" b="20102"/>
          <a:stretch/>
        </p:blipFill>
        <p:spPr>
          <a:xfrm>
            <a:off x="2103714" y="1701339"/>
            <a:ext cx="1367638" cy="764228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82" r="49582" b="-1"/>
          <a:stretch/>
        </p:blipFill>
        <p:spPr>
          <a:xfrm>
            <a:off x="284779" y="1659093"/>
            <a:ext cx="1367638" cy="800571"/>
          </a:xfrm>
          <a:prstGeom prst="rect">
            <a:avLst/>
          </a:prstGeom>
        </p:spPr>
      </p:pic>
      <p:pic>
        <p:nvPicPr>
          <p:cNvPr id="16" name="Picture 15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79152"/>
          <a:stretch/>
        </p:blipFill>
        <p:spPr>
          <a:xfrm>
            <a:off x="278924" y="2669337"/>
            <a:ext cx="1379347" cy="797882"/>
          </a:xfrm>
          <a:prstGeom prst="rect">
            <a:avLst/>
          </a:prstGeom>
        </p:spPr>
      </p:pic>
      <p:pic>
        <p:nvPicPr>
          <p:cNvPr id="17" name="Picture 16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59812" b="20094"/>
          <a:stretch/>
        </p:blipFill>
        <p:spPr>
          <a:xfrm>
            <a:off x="2103714" y="2683758"/>
            <a:ext cx="1379347" cy="769040"/>
          </a:xfrm>
          <a:prstGeom prst="rect">
            <a:avLst/>
          </a:prstGeom>
        </p:spPr>
      </p:pic>
      <p:pic>
        <p:nvPicPr>
          <p:cNvPr id="18" name="Picture 17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39496" b="39563"/>
          <a:stretch/>
        </p:blipFill>
        <p:spPr>
          <a:xfrm>
            <a:off x="3893340" y="2630852"/>
            <a:ext cx="1379347" cy="801454"/>
          </a:xfrm>
          <a:prstGeom prst="rect">
            <a:avLst/>
          </a:prstGeom>
        </p:spPr>
      </p:pic>
      <p:pic>
        <p:nvPicPr>
          <p:cNvPr id="19" name="Picture 18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1" b="79156"/>
          <a:stretch/>
        </p:blipFill>
        <p:spPr>
          <a:xfrm>
            <a:off x="7600924" y="2650415"/>
            <a:ext cx="1379347" cy="7977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79725" y="5998806"/>
            <a:ext cx="84526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Replace all cards neatly in wallets.</a:t>
            </a:r>
          </a:p>
          <a:p>
            <a:pPr algn="ctr"/>
            <a:r>
              <a:rPr lang="en-GB" sz="2400" dirty="0" smtClean="0">
                <a:solidFill>
                  <a:srgbClr val="7030A0"/>
                </a:solidFill>
              </a:rPr>
              <a:t>Spend a few more minutes correcting and finishing your reasoning</a:t>
            </a:r>
            <a:endParaRPr lang="en-GB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65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19971" b="59796"/>
          <a:stretch/>
        </p:blipFill>
        <p:spPr>
          <a:xfrm>
            <a:off x="237826" y="2253734"/>
            <a:ext cx="2395770" cy="1344943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11" r="49582" b="39480"/>
          <a:stretch/>
        </p:blipFill>
        <p:spPr>
          <a:xfrm>
            <a:off x="3369777" y="2253734"/>
            <a:ext cx="2375434" cy="1389868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0" r="49582" b="59600"/>
          <a:stretch/>
        </p:blipFill>
        <p:spPr>
          <a:xfrm>
            <a:off x="6553825" y="133396"/>
            <a:ext cx="2375433" cy="1388016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2" b="79211"/>
          <a:stretch/>
        </p:blipFill>
        <p:spPr>
          <a:xfrm>
            <a:off x="221389" y="133396"/>
            <a:ext cx="2375434" cy="1381901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29" r="49582" b="20102"/>
          <a:stretch/>
        </p:blipFill>
        <p:spPr>
          <a:xfrm>
            <a:off x="221391" y="4477346"/>
            <a:ext cx="1733534" cy="968689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82" r="49582" b="-1"/>
          <a:stretch/>
        </p:blipFill>
        <p:spPr>
          <a:xfrm>
            <a:off x="4883010" y="4454312"/>
            <a:ext cx="1733535" cy="1014755"/>
          </a:xfrm>
          <a:prstGeom prst="rect">
            <a:avLst/>
          </a:prstGeom>
        </p:spPr>
      </p:pic>
      <p:pic>
        <p:nvPicPr>
          <p:cNvPr id="16" name="Picture 15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79152"/>
          <a:stretch/>
        </p:blipFill>
        <p:spPr>
          <a:xfrm>
            <a:off x="7237965" y="4477346"/>
            <a:ext cx="1748375" cy="1011346"/>
          </a:xfrm>
          <a:prstGeom prst="rect">
            <a:avLst/>
          </a:prstGeom>
        </p:spPr>
      </p:pic>
      <p:pic>
        <p:nvPicPr>
          <p:cNvPr id="17" name="Picture 16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59812" b="20094"/>
          <a:stretch/>
        </p:blipFill>
        <p:spPr>
          <a:xfrm>
            <a:off x="2502227" y="4468988"/>
            <a:ext cx="1748376" cy="974788"/>
          </a:xfrm>
          <a:prstGeom prst="rect">
            <a:avLst/>
          </a:prstGeom>
        </p:spPr>
      </p:pic>
      <p:pic>
        <p:nvPicPr>
          <p:cNvPr id="18" name="Picture 17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39496" b="39563"/>
          <a:stretch/>
        </p:blipFill>
        <p:spPr>
          <a:xfrm>
            <a:off x="6553825" y="2253734"/>
            <a:ext cx="2395772" cy="1392036"/>
          </a:xfrm>
          <a:prstGeom prst="rect">
            <a:avLst/>
          </a:prstGeom>
        </p:spPr>
      </p:pic>
      <p:pic>
        <p:nvPicPr>
          <p:cNvPr id="19" name="Picture 18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1" b="79156"/>
          <a:stretch/>
        </p:blipFill>
        <p:spPr>
          <a:xfrm>
            <a:off x="3369777" y="133396"/>
            <a:ext cx="2395771" cy="1385557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2953434" y="1502244"/>
            <a:ext cx="1985444" cy="4459460"/>
            <a:chOff x="2953434" y="1502244"/>
            <a:chExt cx="1985444" cy="4459460"/>
          </a:xfrm>
        </p:grpSpPr>
        <p:sp>
          <p:nvSpPr>
            <p:cNvPr id="2" name="TextBox 1"/>
            <p:cNvSpPr txBox="1"/>
            <p:nvPr/>
          </p:nvSpPr>
          <p:spPr>
            <a:xfrm>
              <a:off x="4109612" y="1502244"/>
              <a:ext cx="8292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True</a:t>
              </a:r>
              <a:endParaRPr lang="en-GB" sz="28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53434" y="5438484"/>
              <a:ext cx="8292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True</a:t>
              </a:r>
              <a:endParaRPr lang="en-GB" sz="28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-157655" y="5945938"/>
            <a:ext cx="9585434" cy="1290434"/>
            <a:chOff x="-157655" y="5945938"/>
            <a:chExt cx="9585434" cy="1290434"/>
          </a:xfrm>
        </p:grpSpPr>
        <p:sp>
          <p:nvSpPr>
            <p:cNvPr id="4" name="Rectangle 3"/>
            <p:cNvSpPr/>
            <p:nvPr/>
          </p:nvSpPr>
          <p:spPr>
            <a:xfrm>
              <a:off x="-157655" y="5961704"/>
              <a:ext cx="9585434" cy="1274668"/>
            </a:xfrm>
            <a:prstGeom prst="rect">
              <a:avLst/>
            </a:prstGeom>
            <a:solidFill>
              <a:srgbClr val="FAFF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-10193" y="5945938"/>
              <a:ext cx="732944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 smtClean="0">
                  <a:solidFill>
                    <a:srgbClr val="7030A0"/>
                  </a:solidFill>
                </a:rPr>
                <a:t>Assess how well do you currently understand probability?</a:t>
              </a:r>
              <a:endParaRPr lang="en-GB" sz="2400" dirty="0">
                <a:solidFill>
                  <a:srgbClr val="7030A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-18655" y="6341829"/>
              <a:ext cx="20752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>
                  <a:solidFill>
                    <a:schemeClr val="accent6">
                      <a:lumMod val="50000"/>
                    </a:schemeClr>
                  </a:solidFill>
                </a:rPr>
                <a:t>6 correct = Bronze</a:t>
              </a:r>
              <a:endParaRPr lang="en-GB" sz="20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96257" y="6341829"/>
              <a:ext cx="21339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>
                  <a:solidFill>
                    <a:schemeClr val="accent6">
                      <a:lumMod val="50000"/>
                    </a:schemeClr>
                  </a:solidFill>
                </a:rPr>
                <a:t>7-8 correct = Silver</a:t>
              </a:r>
              <a:endParaRPr lang="en-GB" sz="20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69839" y="6341829"/>
              <a:ext cx="18478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>
                  <a:solidFill>
                    <a:schemeClr val="accent6">
                      <a:lumMod val="50000"/>
                    </a:schemeClr>
                  </a:solidFill>
                </a:rPr>
                <a:t>9</a:t>
              </a:r>
              <a:r>
                <a:rPr lang="en-GB" sz="2000" dirty="0" smtClean="0">
                  <a:solidFill>
                    <a:schemeClr val="accent6">
                      <a:lumMod val="50000"/>
                    </a:schemeClr>
                  </a:solidFill>
                </a:rPr>
                <a:t> correct = Gold</a:t>
              </a:r>
              <a:endParaRPr lang="en-GB" sz="20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057380" y="6341829"/>
              <a:ext cx="210596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dirty="0" smtClean="0">
                  <a:solidFill>
                    <a:schemeClr val="accent6">
                      <a:lumMod val="50000"/>
                    </a:schemeClr>
                  </a:solidFill>
                </a:rPr>
                <a:t>10 correct = Gold+</a:t>
              </a:r>
              <a:endParaRPr lang="en-GB" sz="2000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09362" y="1502244"/>
            <a:ext cx="7432266" cy="523220"/>
            <a:chOff x="809362" y="1502244"/>
            <a:chExt cx="7432266" cy="523220"/>
          </a:xfrm>
        </p:grpSpPr>
        <p:sp>
          <p:nvSpPr>
            <p:cNvPr id="25" name="TextBox 24"/>
            <p:cNvSpPr txBox="1"/>
            <p:nvPr/>
          </p:nvSpPr>
          <p:spPr>
            <a:xfrm>
              <a:off x="809362" y="1502244"/>
              <a:ext cx="912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False</a:t>
              </a:r>
              <a:endParaRPr lang="en-GB" sz="28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329199" y="1502244"/>
              <a:ext cx="912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False</a:t>
              </a:r>
              <a:endParaRPr lang="en-GB" sz="28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09361" y="3621336"/>
            <a:ext cx="4172815" cy="542462"/>
            <a:chOff x="809361" y="3621336"/>
            <a:chExt cx="4172815" cy="542462"/>
          </a:xfrm>
        </p:grpSpPr>
        <p:sp>
          <p:nvSpPr>
            <p:cNvPr id="27" name="TextBox 26"/>
            <p:cNvSpPr txBox="1"/>
            <p:nvPr/>
          </p:nvSpPr>
          <p:spPr>
            <a:xfrm>
              <a:off x="809361" y="3621336"/>
              <a:ext cx="912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False</a:t>
              </a:r>
              <a:endParaRPr lang="en-GB" sz="28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69747" y="3640578"/>
              <a:ext cx="912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False</a:t>
              </a:r>
              <a:endParaRPr lang="en-GB" sz="28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631943" y="5422718"/>
            <a:ext cx="5574048" cy="523220"/>
            <a:chOff x="631943" y="5422718"/>
            <a:chExt cx="5574048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631943" y="5422718"/>
              <a:ext cx="912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False</a:t>
              </a:r>
              <a:endParaRPr lang="en-GB" sz="28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293562" y="5422718"/>
              <a:ext cx="9124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False</a:t>
              </a:r>
              <a:endParaRPr lang="en-GB" sz="28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606847" y="5406003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False</a:t>
            </a:r>
            <a:endParaRPr lang="en-GB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7266135" y="3645770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False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1425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6193" y="835572"/>
            <a:ext cx="6473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Follow up in future with S3_Probability Games if need further help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9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30016" y="-1043367"/>
            <a:ext cx="6306207" cy="8897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56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19971" b="59796"/>
          <a:stretch/>
        </p:blipFill>
        <p:spPr>
          <a:xfrm rot="5400000">
            <a:off x="5083870" y="4144328"/>
            <a:ext cx="3206728" cy="1800200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11" r="49582" b="39480"/>
          <a:stretch/>
        </p:blipFill>
        <p:spPr>
          <a:xfrm rot="5400000">
            <a:off x="3029543" y="780713"/>
            <a:ext cx="3179506" cy="186033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0" r="49582" b="59600"/>
          <a:stretch/>
        </p:blipFill>
        <p:spPr>
          <a:xfrm rot="5400000">
            <a:off x="4888635" y="734654"/>
            <a:ext cx="3179506" cy="1857853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2" b="79211"/>
          <a:stretch/>
        </p:blipFill>
        <p:spPr>
          <a:xfrm rot="5400000">
            <a:off x="6708243" y="786044"/>
            <a:ext cx="3179506" cy="1849668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29" r="49582" b="20102"/>
          <a:stretch/>
        </p:blipFill>
        <p:spPr>
          <a:xfrm rot="5400000">
            <a:off x="1211033" y="759471"/>
            <a:ext cx="3179506" cy="1776688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82" r="49582" b="-1"/>
          <a:stretch/>
        </p:blipFill>
        <p:spPr>
          <a:xfrm rot="5400000">
            <a:off x="-607902" y="732991"/>
            <a:ext cx="3179506" cy="1861179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79152"/>
          <a:stretch/>
        </p:blipFill>
        <p:spPr>
          <a:xfrm rot="5400000">
            <a:off x="-618387" y="4116963"/>
            <a:ext cx="3206728" cy="1854929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59812" b="20094"/>
          <a:stretch/>
        </p:blipFill>
        <p:spPr>
          <a:xfrm rot="5400000">
            <a:off x="1184751" y="4165717"/>
            <a:ext cx="3206728" cy="1787876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39496" b="39563"/>
          <a:stretch/>
        </p:blipFill>
        <p:spPr>
          <a:xfrm rot="5400000">
            <a:off x="3203667" y="4112810"/>
            <a:ext cx="3206728" cy="1863233"/>
          </a:xfrm>
          <a:prstGeom prst="rect">
            <a:avLst/>
          </a:prstGeom>
        </p:spPr>
      </p:pic>
      <p:pic>
        <p:nvPicPr>
          <p:cNvPr id="11" name="Picture 10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1" b="79156"/>
          <a:stretch/>
        </p:blipFill>
        <p:spPr>
          <a:xfrm rot="5400000">
            <a:off x="6911251" y="4132374"/>
            <a:ext cx="3206728" cy="185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66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9236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84608"/>
            <a:ext cx="29608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Re-usable Resources Needed:</a:t>
            </a:r>
          </a:p>
          <a:p>
            <a:r>
              <a:rPr lang="en-GB" dirty="0"/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9428" y="4462054"/>
            <a:ext cx="3789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 card set per team of 2 or 3 students.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234810" y="772629"/>
            <a:ext cx="6849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 copy of ‘Statements’ sheet per student (to stick in books and refer to).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459934" y="4835178"/>
            <a:ext cx="1852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Mini-whiteboards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38" y="573165"/>
            <a:ext cx="89439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 to start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Pre-assign students in </a:t>
            </a:r>
            <a:r>
              <a:rPr lang="en-GB" b="1" dirty="0" smtClean="0"/>
              <a:t>teams of 3</a:t>
            </a:r>
            <a:r>
              <a:rPr lang="en-GB" dirty="0" smtClean="0"/>
              <a:t>, or 2 students.</a:t>
            </a:r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Suggested (ideal) structure is:</a:t>
            </a:r>
          </a:p>
          <a:p>
            <a:endParaRPr lang="en-GB" dirty="0"/>
          </a:p>
          <a:p>
            <a:r>
              <a:rPr lang="en-GB" dirty="0" smtClean="0"/>
              <a:t>Deal the cards out between the two, or three people in each team.  [3 or 5 cards each].</a:t>
            </a:r>
          </a:p>
          <a:p>
            <a:r>
              <a:rPr lang="en-GB" dirty="0" smtClean="0"/>
              <a:t>Taking it in turns, each student places their card into a ‘True’, ‘False’, ‘Unsure’ pile and justifies their reasons. Others challenge until they all agree. Then next Statement.</a:t>
            </a:r>
          </a:p>
          <a:p>
            <a:endParaRPr lang="en-GB" dirty="0" smtClean="0"/>
          </a:p>
          <a:p>
            <a:r>
              <a:rPr lang="en-GB" dirty="0" smtClean="0"/>
              <a:t>THEN give out uncut, worksheet of the same statements, just to stick into books and refer to.</a:t>
            </a:r>
          </a:p>
          <a:p>
            <a:r>
              <a:rPr lang="en-GB" dirty="0" smtClean="0"/>
              <a:t>Ask each student to write, in their books, an explanation for each card.</a:t>
            </a:r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 err="1" smtClean="0"/>
              <a:t>manipulable</a:t>
            </a:r>
            <a:r>
              <a:rPr lang="en-GB" dirty="0" smtClean="0"/>
              <a:t> cards are merely used to promote a discussion. Even if weaker students ignore the social protocols of taking in turns, and justifying, at least cards will promote some discussion.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4013" y="236483"/>
            <a:ext cx="39746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Probability Statements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19859" y="1069602"/>
            <a:ext cx="6690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Estimate (as a decimal) the probability that…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002898" y="1625506"/>
            <a:ext cx="5612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- you will be hit by lightening this afternoon</a:t>
            </a:r>
            <a:endParaRPr lang="en-GB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97638" y="2108992"/>
            <a:ext cx="46186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- you will get a ‘4’ if you throw a die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92378" y="2655542"/>
            <a:ext cx="7422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- you will be off-school with an illness within the next year</a:t>
            </a:r>
            <a:endParaRPr lang="en-GB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30365" y="3508072"/>
            <a:ext cx="60613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Describe an event with a probability of…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992377" y="4031292"/>
            <a:ext cx="2235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- </a:t>
            </a:r>
            <a:r>
              <a:rPr lang="en-GB" sz="2400" dirty="0"/>
              <a:t>a</a:t>
            </a:r>
            <a:r>
              <a:rPr lang="en-GB" sz="2400" dirty="0" smtClean="0"/>
              <a:t>bsolutely zero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002883" y="4420182"/>
            <a:ext cx="1675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- nearly one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997623" y="5313584"/>
            <a:ext cx="154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- about 0.2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997623" y="4840604"/>
            <a:ext cx="1540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- about 0.5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452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25575" y="68765"/>
            <a:ext cx="2774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True or False?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78452" y="1614923"/>
            <a:ext cx="82714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Work like this: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- </a:t>
            </a:r>
            <a:r>
              <a:rPr lang="en-GB" sz="2400" b="1" dirty="0" smtClean="0"/>
              <a:t>share the cards </a:t>
            </a:r>
            <a:r>
              <a:rPr lang="en-GB" sz="2400" dirty="0" smtClean="0"/>
              <a:t>as fairly as possible.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- </a:t>
            </a:r>
            <a:r>
              <a:rPr lang="en-GB" sz="2400" b="1" dirty="0" smtClean="0"/>
              <a:t>take it in turns </a:t>
            </a:r>
            <a:r>
              <a:rPr lang="en-GB" sz="2400" dirty="0" smtClean="0"/>
              <a:t>putting down a card in a ‘True’, ‘False’ or 	‘Unsure’ pile. Explain as clearly as you possibly can to 	your partners </a:t>
            </a:r>
            <a:r>
              <a:rPr lang="en-GB" sz="2400" i="1" dirty="0" smtClean="0"/>
              <a:t>why</a:t>
            </a:r>
            <a:r>
              <a:rPr lang="en-GB" sz="2400" dirty="0" smtClean="0"/>
              <a:t> you have placed it there. Then see if 	they agree.</a:t>
            </a:r>
            <a:endParaRPr lang="en-GB" sz="2400" dirty="0"/>
          </a:p>
          <a:p>
            <a:r>
              <a:rPr lang="en-GB" sz="2400" dirty="0"/>
              <a:t>	</a:t>
            </a:r>
            <a:r>
              <a:rPr lang="en-GB" sz="2400" dirty="0" smtClean="0"/>
              <a:t>- </a:t>
            </a:r>
            <a:r>
              <a:rPr lang="en-GB" sz="2400" b="1" dirty="0" smtClean="0"/>
              <a:t>you</a:t>
            </a:r>
            <a:r>
              <a:rPr lang="en-GB" sz="2400" dirty="0" smtClean="0"/>
              <a:t> move the card to another pile if you are convinced 	you’ve made a mistake.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8452" y="900194"/>
            <a:ext cx="79545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 will </a:t>
            </a:r>
            <a:r>
              <a:rPr lang="en-GB" sz="2800" i="1" dirty="0" smtClean="0"/>
              <a:t>soon</a:t>
            </a:r>
            <a:r>
              <a:rPr lang="en-GB" sz="2800" dirty="0" smtClean="0"/>
              <a:t> ask you to sort the cards into True or False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1798201" y="5079609"/>
            <a:ext cx="5679251" cy="707886"/>
            <a:chOff x="1798201" y="5079609"/>
            <a:chExt cx="5679251" cy="707886"/>
          </a:xfrm>
        </p:grpSpPr>
        <p:sp>
          <p:nvSpPr>
            <p:cNvPr id="7" name="TextBox 6"/>
            <p:cNvSpPr txBox="1"/>
            <p:nvPr/>
          </p:nvSpPr>
          <p:spPr>
            <a:xfrm>
              <a:off x="1798201" y="5079609"/>
              <a:ext cx="110665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>
                  <a:solidFill>
                    <a:srgbClr val="7030A0"/>
                  </a:solidFill>
                </a:rPr>
                <a:t>True</a:t>
              </a:r>
              <a:endParaRPr lang="en-GB" sz="4000" dirty="0">
                <a:solidFill>
                  <a:srgbClr val="7030A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63772" y="5079609"/>
              <a:ext cx="122405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>
                  <a:solidFill>
                    <a:srgbClr val="7030A0"/>
                  </a:solidFill>
                </a:rPr>
                <a:t>False</a:t>
              </a:r>
              <a:endParaRPr lang="en-GB" sz="4000" dirty="0">
                <a:solidFill>
                  <a:srgbClr val="7030A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7505" y="5079609"/>
              <a:ext cx="167994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 smtClean="0">
                  <a:solidFill>
                    <a:srgbClr val="7030A0"/>
                  </a:solidFill>
                </a:rPr>
                <a:t>Unsure</a:t>
              </a:r>
              <a:endParaRPr lang="en-GB" sz="4000" dirty="0">
                <a:solidFill>
                  <a:srgbClr val="7030A0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715123" y="6488668"/>
            <a:ext cx="3521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1">
                    <a:lumMod val="50000"/>
                  </a:schemeClr>
                </a:solidFill>
              </a:rPr>
              <a:t>Distribute worksheets ready for use</a:t>
            </a:r>
            <a:endParaRPr lang="en-GB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13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25575" y="68765"/>
            <a:ext cx="27742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True or False?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31076" y="900194"/>
            <a:ext cx="81350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Stick the copy of cards into your book &amp; make </a:t>
            </a:r>
            <a:r>
              <a:rPr lang="en-GB" sz="2800" i="1" dirty="0" smtClean="0"/>
              <a:t>notes</a:t>
            </a:r>
            <a:r>
              <a:rPr lang="en-GB" sz="2800" dirty="0" smtClean="0"/>
              <a:t> in your book about each Statement.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36812" y="1933348"/>
            <a:ext cx="68779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Explain the reason each Statement is True or False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1047318" y="2385302"/>
            <a:ext cx="68779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smtClean="0"/>
              <a:t>If unsure about a card, what experiment could you do to find the answer?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609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06530" y="68765"/>
            <a:ext cx="13840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PAUSE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31076" y="900194"/>
            <a:ext cx="8135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Choose one card that you are certain is True.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3119" y="3764289"/>
            <a:ext cx="8135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How do you know it is True?</a:t>
            </a: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19971" b="59796"/>
          <a:stretch/>
        </p:blipFill>
        <p:spPr>
          <a:xfrm>
            <a:off x="5773543" y="2662369"/>
            <a:ext cx="1379347" cy="774341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611" r="49582" b="39480"/>
          <a:stretch/>
        </p:blipFill>
        <p:spPr>
          <a:xfrm>
            <a:off x="3922224" y="1659518"/>
            <a:ext cx="1367638" cy="800206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20" r="49582" b="59600"/>
          <a:stretch/>
        </p:blipFill>
        <p:spPr>
          <a:xfrm>
            <a:off x="5781316" y="1660757"/>
            <a:ext cx="1367638" cy="799140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82" b="79211"/>
          <a:stretch/>
        </p:blipFill>
        <p:spPr>
          <a:xfrm>
            <a:off x="7600924" y="1664848"/>
            <a:ext cx="1367638" cy="795619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929" r="49582" b="20102"/>
          <a:stretch/>
        </p:blipFill>
        <p:spPr>
          <a:xfrm>
            <a:off x="2103714" y="1701339"/>
            <a:ext cx="1367638" cy="764228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082" r="49582" b="-1"/>
          <a:stretch/>
        </p:blipFill>
        <p:spPr>
          <a:xfrm>
            <a:off x="284779" y="1659093"/>
            <a:ext cx="1367638" cy="800571"/>
          </a:xfrm>
          <a:prstGeom prst="rect">
            <a:avLst/>
          </a:prstGeom>
        </p:spPr>
      </p:pic>
      <p:pic>
        <p:nvPicPr>
          <p:cNvPr id="16" name="Picture 15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79152"/>
          <a:stretch/>
        </p:blipFill>
        <p:spPr>
          <a:xfrm>
            <a:off x="278924" y="2669337"/>
            <a:ext cx="1379347" cy="797882"/>
          </a:xfrm>
          <a:prstGeom prst="rect">
            <a:avLst/>
          </a:prstGeom>
        </p:spPr>
      </p:pic>
      <p:pic>
        <p:nvPicPr>
          <p:cNvPr id="17" name="Picture 16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59812" b="20094"/>
          <a:stretch/>
        </p:blipFill>
        <p:spPr>
          <a:xfrm>
            <a:off x="2103714" y="2683758"/>
            <a:ext cx="1379347" cy="769040"/>
          </a:xfrm>
          <a:prstGeom prst="rect">
            <a:avLst/>
          </a:prstGeom>
        </p:spPr>
      </p:pic>
      <p:pic>
        <p:nvPicPr>
          <p:cNvPr id="18" name="Picture 17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39496" b="39563"/>
          <a:stretch/>
        </p:blipFill>
        <p:spPr>
          <a:xfrm>
            <a:off x="3893340" y="2630852"/>
            <a:ext cx="1379347" cy="801454"/>
          </a:xfrm>
          <a:prstGeom prst="rect">
            <a:avLst/>
          </a:prstGeom>
        </p:spPr>
      </p:pic>
      <p:pic>
        <p:nvPicPr>
          <p:cNvPr id="19" name="Picture 18" descr="Screen Clipping"/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50" t="1" b="79156"/>
          <a:stretch/>
        </p:blipFill>
        <p:spPr>
          <a:xfrm>
            <a:off x="7600924" y="2650415"/>
            <a:ext cx="1379347" cy="79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95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1670</TotalTime>
  <Words>545</Words>
  <Application>Microsoft Office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Standards Unit S2: Evaluating Probability Statements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177</cp:revision>
  <cp:lastPrinted>2012-05-09T10:05:25Z</cp:lastPrinted>
  <dcterms:created xsi:type="dcterms:W3CDTF">2006-08-16T00:00:00Z</dcterms:created>
  <dcterms:modified xsi:type="dcterms:W3CDTF">2012-05-14T13:33:30Z</dcterms:modified>
</cp:coreProperties>
</file>