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97" r:id="rId4"/>
    <p:sldId id="298" r:id="rId5"/>
    <p:sldId id="300" r:id="rId6"/>
    <p:sldId id="299" r:id="rId7"/>
    <p:sldId id="301" r:id="rId8"/>
    <p:sldId id="302" r:id="rId9"/>
    <p:sldId id="303" r:id="rId10"/>
    <p:sldId id="257" r:id="rId11"/>
    <p:sldId id="294" r:id="rId12"/>
    <p:sldId id="304" r:id="rId13"/>
    <p:sldId id="295" r:id="rId14"/>
    <p:sldId id="305" r:id="rId15"/>
    <p:sldId id="306" r:id="rId16"/>
    <p:sldId id="307" r:id="rId17"/>
    <p:sldId id="308" r:id="rId18"/>
    <p:sldId id="309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FB3"/>
    <a:srgbClr val="FEBEC4"/>
    <a:srgbClr val="FFBE7D"/>
    <a:srgbClr val="9CFE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7" autoAdjust="0"/>
    <p:restoredTop sz="94598" autoAdjust="0"/>
  </p:normalViewPr>
  <p:slideViewPr>
    <p:cSldViewPr snapToGrid="0">
      <p:cViewPr>
        <p:scale>
          <a:sx n="60" d="100"/>
          <a:sy n="60" d="100"/>
        </p:scale>
        <p:origin x="-312" y="-10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Standards Unit </a:t>
            </a:r>
            <a:r>
              <a:rPr lang="en-GB" dirty="0" smtClean="0"/>
              <a:t>S1: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Ordering Probabilities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955" y="3886199"/>
            <a:ext cx="8666329" cy="2814851"/>
          </a:xfrm>
        </p:spPr>
        <p:txBody>
          <a:bodyPr>
            <a:normAutofit/>
          </a:bodyPr>
          <a:lstStyle/>
          <a:p>
            <a:r>
              <a:rPr lang="en-GB" sz="2800" dirty="0" smtClean="0"/>
              <a:t>~</a:t>
            </a:r>
            <a:r>
              <a:rPr lang="en-GB" sz="2800" dirty="0" smtClean="0"/>
              <a:t>30</a:t>
            </a:r>
            <a:r>
              <a:rPr lang="en-GB" sz="2800" dirty="0" smtClean="0"/>
              <a:t> </a:t>
            </a:r>
            <a:r>
              <a:rPr lang="en-GB" sz="2800" dirty="0" err="1" smtClean="0"/>
              <a:t>mins</a:t>
            </a:r>
            <a:r>
              <a:rPr lang="en-GB" sz="2800" dirty="0" smtClean="0"/>
              <a:t>.</a:t>
            </a:r>
          </a:p>
          <a:p>
            <a:r>
              <a:rPr lang="en-GB" sz="2800" dirty="0" smtClean="0"/>
              <a:t>Individual activity, no cards.</a:t>
            </a:r>
            <a:endParaRPr lang="en-GB" sz="2800" dirty="0" smtClean="0"/>
          </a:p>
          <a:p>
            <a:r>
              <a:rPr lang="en-US" sz="2800" dirty="0"/>
              <a:t>C</a:t>
            </a:r>
            <a:r>
              <a:rPr lang="en-US" sz="2800" dirty="0" smtClean="0"/>
              <a:t>amera.</a:t>
            </a:r>
            <a:endParaRPr lang="en-US" sz="2800" dirty="0" smtClean="0"/>
          </a:p>
          <a:p>
            <a:r>
              <a:rPr lang="en-GB" sz="2800" dirty="0" smtClean="0"/>
              <a:t>Mini-whiteboards</a:t>
            </a:r>
            <a:endParaRPr lang="en-GB" sz="2800" dirty="0" smtClean="0"/>
          </a:p>
          <a:p>
            <a:endParaRPr lang="en-GB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64119" y="1017932"/>
            <a:ext cx="255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Suitable for students </a:t>
            </a:r>
            <a:r>
              <a:rPr lang="en-GB" dirty="0" smtClean="0"/>
              <a:t> </a:t>
            </a:r>
            <a:r>
              <a:rPr lang="en-GB" dirty="0" smtClean="0"/>
              <a:t>~L4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3722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92360"/>
            <a:ext cx="3205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Consumable Resources Needed: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3984608"/>
            <a:ext cx="84056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Re-usable Resources Needed:</a:t>
            </a:r>
          </a:p>
          <a:p>
            <a:r>
              <a:rPr lang="en-GB" dirty="0"/>
              <a:t>	</a:t>
            </a:r>
            <a:r>
              <a:rPr lang="en-GB" dirty="0" smtClean="0"/>
              <a:t>‘Certain’, ‘Unlikely’, ‘Never’ etc. cards. These are laminated so that decimal 	numbers can be written on them, and erased, too.</a:t>
            </a:r>
            <a:endParaRPr lang="en-GB" dirty="0" smtClean="0"/>
          </a:p>
          <a:p>
            <a:r>
              <a:rPr lang="en-GB" dirty="0"/>
              <a:t>	</a:t>
            </a:r>
            <a:r>
              <a:rPr lang="en-GB" dirty="0" smtClean="0"/>
              <a:t>Mini-whiteboards for each student.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556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9438" y="1329933"/>
            <a:ext cx="894393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Notes to start.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Mini-whiteboards for each student.</a:t>
            </a:r>
          </a:p>
          <a:p>
            <a:endParaRPr lang="en-GB" dirty="0"/>
          </a:p>
          <a:p>
            <a:r>
              <a:rPr lang="en-GB" dirty="0" smtClean="0"/>
              <a:t>Partners needed for last assessment activity, and possibly at start too.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Ensure laminated cards are ‘clean’ from pervious use.</a:t>
            </a:r>
            <a:endParaRPr lang="en-GB" dirty="0"/>
          </a:p>
          <a:p>
            <a:r>
              <a:rPr lang="en-GB" dirty="0" smtClean="0"/>
              <a:t>Give some of the students (some of) the ‘Likely’, ‘Certain’ cards   [Give them all at once for competent groups, or just a selection of the easiest for less-able groups].</a:t>
            </a:r>
          </a:p>
          <a:p>
            <a:r>
              <a:rPr lang="en-GB" dirty="0" smtClean="0"/>
              <a:t>Start lesson by asking clas</a:t>
            </a:r>
            <a:r>
              <a:rPr lang="en-GB" dirty="0" smtClean="0"/>
              <a:t>s to assist them in self-ordering. Add in some other cards if desired.</a:t>
            </a:r>
          </a:p>
          <a:p>
            <a:endParaRPr lang="en-GB" dirty="0"/>
          </a:p>
          <a:p>
            <a:r>
              <a:rPr lang="en-GB" dirty="0" smtClean="0"/>
              <a:t>Then fix them in order, with </a:t>
            </a:r>
            <a:r>
              <a:rPr lang="en-GB" dirty="0" err="1" smtClean="0"/>
              <a:t>blu-tac</a:t>
            </a:r>
            <a:r>
              <a:rPr lang="en-GB" dirty="0" smtClean="0"/>
              <a:t> around room.</a:t>
            </a:r>
          </a:p>
          <a:p>
            <a:endParaRPr lang="en-GB" dirty="0"/>
          </a:p>
          <a:p>
            <a:r>
              <a:rPr lang="en-GB" dirty="0" smtClean="0"/>
              <a:t>When students estimate a numerical value of their own even, ensure they do it in DECIMALS and allow them to quote it to differing </a:t>
            </a:r>
            <a:r>
              <a:rPr lang="en-GB" dirty="0" err="1" smtClean="0"/>
              <a:t>numbrs</a:t>
            </a:r>
            <a:r>
              <a:rPr lang="en-GB" dirty="0" smtClean="0"/>
              <a:t> of decimal places. </a:t>
            </a:r>
            <a:r>
              <a:rPr lang="en-GB" dirty="0" err="1" smtClean="0"/>
              <a:t>Wehen</a:t>
            </a:r>
            <a:r>
              <a:rPr lang="en-GB" dirty="0" smtClean="0"/>
              <a:t> they line up in order, it will then also assess their ability to read place value / decimals correctly.</a:t>
            </a:r>
          </a:p>
        </p:txBody>
      </p:sp>
    </p:spTree>
    <p:extLst>
      <p:ext uri="{BB962C8B-B14F-4D97-AF65-F5344CB8AC3E}">
        <p14:creationId xmlns:p14="http://schemas.microsoft.com/office/powerpoint/2010/main" val="33330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00400" y="238045"/>
            <a:ext cx="243021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Probability</a:t>
            </a:r>
            <a:endParaRPr lang="en-GB" sz="4000" dirty="0"/>
          </a:p>
        </p:txBody>
      </p:sp>
      <p:sp>
        <p:nvSpPr>
          <p:cNvPr id="3" name="TextBox 2"/>
          <p:cNvSpPr txBox="1"/>
          <p:nvPr/>
        </p:nvSpPr>
        <p:spPr>
          <a:xfrm rot="21404810">
            <a:off x="1060953" y="4081710"/>
            <a:ext cx="4829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Impossible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333298">
            <a:off x="4415508" y="1734221"/>
            <a:ext cx="35980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Unlikely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230045">
            <a:off x="5165103" y="3607891"/>
            <a:ext cx="254435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Fairly</a:t>
            </a:r>
          </a:p>
          <a:p>
            <a:pPr algn="ctr"/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Likely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21328082">
            <a:off x="548114" y="2361395"/>
            <a:ext cx="3284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chemeClr val="accent6">
                    <a:lumMod val="50000"/>
                  </a:schemeClr>
                </a:solidFill>
              </a:rPr>
              <a:t>Certain</a:t>
            </a:r>
            <a:endParaRPr lang="en-GB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25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787722" y="68765"/>
            <a:ext cx="1405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Events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42" y="915585"/>
            <a:ext cx="9103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An event is something that </a:t>
            </a:r>
            <a:r>
              <a:rPr lang="en-GB" sz="2800" dirty="0" smtClean="0"/>
              <a:t>could</a:t>
            </a:r>
            <a:r>
              <a:rPr lang="en-GB" sz="2800" dirty="0" smtClean="0"/>
              <a:t> happen in the future. </a:t>
            </a:r>
            <a:r>
              <a:rPr lang="en-GB" sz="2800" dirty="0" smtClean="0"/>
              <a:t>e.g. …</a:t>
            </a:r>
            <a:endParaRPr lang="en-GB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26206" y="1635561"/>
            <a:ext cx="279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It will rain tomorrow.</a:t>
            </a:r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51586" y="2371303"/>
            <a:ext cx="4795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I will be asleep at 7am next Saturday.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25852" y="3179401"/>
            <a:ext cx="4836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I will cycle home from school tonight.</a:t>
            </a:r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1956" y="4041271"/>
            <a:ext cx="4836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I will cycle home from school tonight.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44188" y="4887375"/>
            <a:ext cx="4836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6">
                    <a:lumMod val="50000"/>
                  </a:schemeClr>
                </a:solidFill>
              </a:rPr>
              <a:t>I will cycle home from school tonight.</a:t>
            </a:r>
            <a:endParaRPr lang="en-GB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8023" y="5513198"/>
            <a:ext cx="2026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Some more?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790254" y="6132257"/>
            <a:ext cx="715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Write your own event on your mini-whiteboard.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26139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37294" y="90178"/>
            <a:ext cx="4799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How likely is your Event?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438805"/>
            <a:ext cx="70082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Think how likely your event is to really happen.</a:t>
            </a:r>
            <a:endParaRPr lang="en-GB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0506" y="1874993"/>
            <a:ext cx="7826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Is it absolutely certain to happen? Or do you just hope it will?</a:t>
            </a:r>
            <a:endParaRPr lang="en-GB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630620" y="3685741"/>
            <a:ext cx="75704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Stand beside the correct description of your event.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87905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9453" y="90178"/>
            <a:ext cx="2512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Probabilities</a:t>
            </a:r>
            <a:endParaRPr lang="en-GB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880539" y="0"/>
            <a:ext cx="32634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 smtClean="0">
                <a:solidFill>
                  <a:schemeClr val="bg1">
                    <a:lumMod val="65000"/>
                  </a:schemeClr>
                </a:solidFill>
              </a:rPr>
              <a:t>Write 0 on ‘Impossible’ card, and ‘1’ on ‘Certain’ card</a:t>
            </a:r>
            <a:endParaRPr lang="en-GB" sz="2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5310" y="1438805"/>
            <a:ext cx="73593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What numbers should I write on the other cards?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325816" y="2300675"/>
            <a:ext cx="775898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Write a more exact number on your card (Estimate)</a:t>
            </a:r>
          </a:p>
          <a:p>
            <a:r>
              <a:rPr lang="en-GB" sz="2400" dirty="0" smtClean="0"/>
              <a:t>I will expect it to be close to its description.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51643" y="3209843"/>
            <a:ext cx="863425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Sometimes we can </a:t>
            </a:r>
            <a:r>
              <a:rPr lang="en-GB" sz="2400" i="1" dirty="0" smtClean="0">
                <a:solidFill>
                  <a:srgbClr val="0070C0"/>
                </a:solidFill>
              </a:rPr>
              <a:t>accurately predict </a:t>
            </a:r>
            <a:r>
              <a:rPr lang="en-GB" sz="2400" dirty="0" smtClean="0">
                <a:solidFill>
                  <a:srgbClr val="0070C0"/>
                </a:solidFill>
              </a:rPr>
              <a:t>the probability of something happening. </a:t>
            </a:r>
          </a:p>
          <a:p>
            <a:r>
              <a:rPr lang="en-GB" sz="2000" dirty="0" smtClean="0">
                <a:solidFill>
                  <a:srgbClr val="0070C0"/>
                </a:solidFill>
              </a:rPr>
              <a:t>		e.g. rolling a dice and getting a ‘4’.</a:t>
            </a:r>
          </a:p>
        </p:txBody>
      </p:sp>
      <p:sp>
        <p:nvSpPr>
          <p:cNvPr id="2" name="Rectangle 1"/>
          <p:cNvSpPr/>
          <p:nvPr/>
        </p:nvSpPr>
        <p:spPr>
          <a:xfrm>
            <a:off x="705289" y="4402420"/>
            <a:ext cx="814551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Sometimes it is </a:t>
            </a:r>
            <a:r>
              <a:rPr lang="en-GB" sz="2400" i="1" dirty="0">
                <a:solidFill>
                  <a:srgbClr val="0070C0"/>
                </a:solidFill>
              </a:rPr>
              <a:t>very difficult</a:t>
            </a:r>
            <a:r>
              <a:rPr lang="en-GB" sz="2400" dirty="0">
                <a:solidFill>
                  <a:srgbClr val="0070C0"/>
                </a:solidFill>
              </a:rPr>
              <a:t> / impossible </a:t>
            </a:r>
            <a:r>
              <a:rPr lang="en-GB" sz="2400" i="1" dirty="0">
                <a:solidFill>
                  <a:srgbClr val="0070C0"/>
                </a:solidFill>
              </a:rPr>
              <a:t>to predict </a:t>
            </a:r>
            <a:r>
              <a:rPr lang="en-GB" sz="2400" dirty="0">
                <a:solidFill>
                  <a:srgbClr val="0070C0"/>
                </a:solidFill>
              </a:rPr>
              <a:t>the probability.</a:t>
            </a:r>
          </a:p>
          <a:p>
            <a:r>
              <a:rPr lang="en-GB" sz="1600" dirty="0">
                <a:solidFill>
                  <a:srgbClr val="0070C0"/>
                </a:solidFill>
              </a:rPr>
              <a:t>		</a:t>
            </a:r>
            <a:r>
              <a:rPr lang="en-GB" sz="2000" dirty="0">
                <a:solidFill>
                  <a:srgbClr val="0070C0"/>
                </a:solidFill>
              </a:rPr>
              <a:t>e.g. it will be sunny next Monday at 10.00am. </a:t>
            </a:r>
          </a:p>
          <a:p>
            <a:r>
              <a:rPr lang="en-GB" sz="2000" dirty="0">
                <a:solidFill>
                  <a:srgbClr val="0070C0"/>
                </a:solidFill>
              </a:rPr>
              <a:t>		Are you sure that probability is accurate? </a:t>
            </a:r>
          </a:p>
          <a:p>
            <a:r>
              <a:rPr lang="en-GB" sz="2000" dirty="0">
                <a:solidFill>
                  <a:srgbClr val="0070C0"/>
                </a:solidFill>
              </a:rPr>
              <a:t>		Even a weather forecaster would have to guess a bit!</a:t>
            </a:r>
            <a:endParaRPr lang="en-GB" sz="20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49722" y="6172255"/>
            <a:ext cx="62688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Now order yourself even more accurately.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94006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2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45930" y="1036158"/>
            <a:ext cx="690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following notes and task should either be completed individually in books, or as a paired activity in creating a poster.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107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14755" y="85706"/>
            <a:ext cx="22050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Probability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25669" y="788253"/>
            <a:ext cx="713214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An EVENT is something that could happen in the future.</a:t>
            </a:r>
          </a:p>
          <a:p>
            <a:r>
              <a:rPr lang="en-GB" sz="2000" dirty="0" smtClean="0"/>
              <a:t>e.g. throwing a ‘5’ on a die</a:t>
            </a:r>
          </a:p>
          <a:p>
            <a:r>
              <a:rPr lang="en-GB" sz="2000" dirty="0" smtClean="0"/>
              <a:t>e.g. it raining all next Wednesday afternoon</a:t>
            </a:r>
            <a:endParaRPr lang="en-GB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99546" y="2054727"/>
            <a:ext cx="7756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Accurately draw your own probability line, with at least 6 written descriptions (including these two)</a:t>
            </a:r>
            <a:endParaRPr lang="en-GB" sz="20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285300" y="3114132"/>
            <a:ext cx="7709155" cy="544816"/>
            <a:chOff x="285300" y="3114132"/>
            <a:chExt cx="7709155" cy="544816"/>
          </a:xfrm>
        </p:grpSpPr>
        <p:sp>
          <p:nvSpPr>
            <p:cNvPr id="9" name="TextBox 8"/>
            <p:cNvSpPr txBox="1"/>
            <p:nvPr/>
          </p:nvSpPr>
          <p:spPr>
            <a:xfrm>
              <a:off x="285300" y="3126455"/>
              <a:ext cx="11929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Impossible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31334" y="3114132"/>
              <a:ext cx="863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/>
                <a:t>Certain</a:t>
              </a:r>
              <a:endParaRPr lang="en-GB" dirty="0"/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835572" y="3405330"/>
              <a:ext cx="6722242" cy="253618"/>
              <a:chOff x="835572" y="4114800"/>
              <a:chExt cx="6722242" cy="253618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835572" y="4367048"/>
                <a:ext cx="6722242" cy="0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 flipV="1">
                <a:off x="835572" y="4114800"/>
                <a:ext cx="0" cy="25224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7552560" y="4116170"/>
                <a:ext cx="0" cy="252248"/>
              </a:xfrm>
              <a:prstGeom prst="line">
                <a:avLst/>
              </a:prstGeom>
              <a:ln w="254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TextBox 16"/>
          <p:cNvSpPr txBox="1"/>
          <p:nvPr/>
        </p:nvSpPr>
        <p:spPr>
          <a:xfrm>
            <a:off x="331072" y="4064915"/>
            <a:ext cx="8702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1. Make up 4 different events of your own. Label them A, B, C and D.</a:t>
            </a:r>
            <a:endParaRPr lang="en-GB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316832" y="4526580"/>
            <a:ext cx="833995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2. Estimate the probability of each of these actually happening.</a:t>
            </a:r>
          </a:p>
          <a:p>
            <a:r>
              <a:rPr lang="en-GB" sz="2400" dirty="0" smtClean="0"/>
              <a:t>Write:		p(A) =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p(B) = 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p(C) =</a:t>
            </a:r>
          </a:p>
          <a:p>
            <a:r>
              <a:rPr lang="en-GB" sz="2400" dirty="0"/>
              <a:t>	</a:t>
            </a:r>
            <a:r>
              <a:rPr lang="en-GB" sz="2400" dirty="0" smtClean="0"/>
              <a:t>	p(D) =</a:t>
            </a:r>
            <a:endParaRPr lang="en-GB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257766" y="6446261"/>
            <a:ext cx="8633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3. Place and label them accurately on your diagram</a:t>
            </a:r>
            <a:endParaRPr lang="en-GB" sz="20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1601624" y="2755753"/>
            <a:ext cx="5320669" cy="903195"/>
            <a:chOff x="1601624" y="2755753"/>
            <a:chExt cx="5320669" cy="903195"/>
          </a:xfrm>
        </p:grpSpPr>
        <p:grpSp>
          <p:nvGrpSpPr>
            <p:cNvPr id="29" name="Group 28"/>
            <p:cNvGrpSpPr/>
            <p:nvPr/>
          </p:nvGrpSpPr>
          <p:grpSpPr>
            <a:xfrm>
              <a:off x="6604577" y="2757123"/>
              <a:ext cx="317716" cy="901825"/>
              <a:chOff x="6604577" y="2757123"/>
              <a:chExt cx="317716" cy="901825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>
                <a:off x="6763435" y="3126455"/>
                <a:ext cx="0" cy="532493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6604577" y="275712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A</a:t>
                </a:r>
                <a:endParaRPr lang="en-GB" dirty="0"/>
              </a:p>
            </p:txBody>
          </p:sp>
        </p:grpSp>
        <p:grpSp>
          <p:nvGrpSpPr>
            <p:cNvPr id="31" name="Group 30"/>
            <p:cNvGrpSpPr/>
            <p:nvPr/>
          </p:nvGrpSpPr>
          <p:grpSpPr>
            <a:xfrm>
              <a:off x="2784039" y="2755753"/>
              <a:ext cx="317716" cy="890871"/>
              <a:chOff x="2784039" y="2755753"/>
              <a:chExt cx="317716" cy="890871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>
                <a:off x="2942897" y="3114131"/>
                <a:ext cx="0" cy="532493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2784039" y="275575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B</a:t>
                </a:r>
                <a:endParaRPr lang="en-GB" dirty="0"/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6220954" y="2755753"/>
              <a:ext cx="317716" cy="890872"/>
              <a:chOff x="6220954" y="2755753"/>
              <a:chExt cx="317716" cy="890872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6379812" y="3114132"/>
                <a:ext cx="0" cy="532493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6220954" y="2755753"/>
                <a:ext cx="3177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C</a:t>
                </a:r>
                <a:endParaRPr lang="en-GB" dirty="0"/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601624" y="2764421"/>
              <a:ext cx="327334" cy="893157"/>
              <a:chOff x="1601624" y="2764421"/>
              <a:chExt cx="327334" cy="893157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>
                <a:off x="1760482" y="3125085"/>
                <a:ext cx="0" cy="532493"/>
              </a:xfrm>
              <a:prstGeom prst="straightConnector1">
                <a:avLst/>
              </a:prstGeom>
              <a:ln w="38100"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/>
              <p:cNvSpPr txBox="1"/>
              <p:nvPr/>
            </p:nvSpPr>
            <p:spPr>
              <a:xfrm>
                <a:off x="1601624" y="2764421"/>
                <a:ext cx="327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D</a:t>
                </a:r>
                <a:endParaRPr lang="en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6823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2305" y="85706"/>
            <a:ext cx="4722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Assessment Questions 1</a:t>
            </a:r>
            <a:endParaRPr lang="en-GB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228950" y="923441"/>
            <a:ext cx="7225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Each have a mini-whiteboard. Work with your partner to answer questions.</a:t>
            </a:r>
            <a:endParaRPr lang="en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524852" y="1645696"/>
            <a:ext cx="3484674" cy="1258962"/>
            <a:chOff x="524852" y="1645696"/>
            <a:chExt cx="3484674" cy="1258962"/>
          </a:xfrm>
        </p:grpSpPr>
        <p:sp>
          <p:nvSpPr>
            <p:cNvPr id="4" name="TextBox 3"/>
            <p:cNvSpPr txBox="1"/>
            <p:nvPr/>
          </p:nvSpPr>
          <p:spPr>
            <a:xfrm>
              <a:off x="530112" y="1645696"/>
              <a:ext cx="347941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You have a 6-sided die</a:t>
              </a:r>
              <a:r>
                <a:rPr lang="en-GB" dirty="0" smtClean="0"/>
                <a:t>.</a:t>
              </a:r>
              <a:endParaRPr lang="en-GB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4852" y="2381438"/>
              <a:ext cx="16259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Show me:</a:t>
              </a:r>
              <a:endParaRPr lang="en-GB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39870" y="2896456"/>
            <a:ext cx="7047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 event </a:t>
            </a:r>
            <a:r>
              <a:rPr lang="en-GB" sz="2800" dirty="0" smtClean="0"/>
              <a:t>that has a probability of 1/6.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50376" y="3506070"/>
            <a:ext cx="66976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an event that </a:t>
            </a:r>
            <a:r>
              <a:rPr lang="en-GB" sz="2800" dirty="0" smtClean="0"/>
              <a:t>has a probability of 2/6 </a:t>
            </a:r>
            <a:r>
              <a:rPr lang="en-GB" sz="2400" dirty="0" smtClean="0"/>
              <a:t>(or 1/3).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45116" y="4099918"/>
            <a:ext cx="673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n event that has a probability of 3/6 </a:t>
            </a:r>
            <a:r>
              <a:rPr lang="en-GB" sz="2400" dirty="0" smtClean="0"/>
              <a:t>(or 1/2).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039856" y="4678000"/>
            <a:ext cx="74991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 smtClean="0"/>
              <a:t>another</a:t>
            </a:r>
            <a:r>
              <a:rPr lang="en-GB" sz="2800" dirty="0" smtClean="0"/>
              <a:t> event that has a probability of 3/6 </a:t>
            </a:r>
            <a:r>
              <a:rPr lang="en-GB" sz="2400" dirty="0" smtClean="0"/>
              <a:t>(or 1/2).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3695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2305" y="85706"/>
            <a:ext cx="4722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/>
              <a:t>Assessment Questions 2</a:t>
            </a:r>
            <a:endParaRPr lang="en-GB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524852" y="1645696"/>
            <a:ext cx="6927027" cy="1258962"/>
            <a:chOff x="524852" y="1645696"/>
            <a:chExt cx="6927027" cy="1258962"/>
          </a:xfrm>
        </p:grpSpPr>
        <p:sp>
          <p:nvSpPr>
            <p:cNvPr id="4" name="TextBox 3"/>
            <p:cNvSpPr txBox="1"/>
            <p:nvPr/>
          </p:nvSpPr>
          <p:spPr>
            <a:xfrm>
              <a:off x="530112" y="1645696"/>
              <a:ext cx="692176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Now think about sporting events in the future</a:t>
              </a:r>
              <a:r>
                <a:rPr lang="en-GB" dirty="0" smtClean="0"/>
                <a:t>.</a:t>
              </a:r>
              <a:endParaRPr lang="en-GB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24852" y="2381438"/>
              <a:ext cx="162595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800" dirty="0" smtClean="0"/>
                <a:t>Show me:</a:t>
              </a:r>
              <a:endParaRPr lang="en-GB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1039870" y="2896456"/>
            <a:ext cx="70478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an event </a:t>
            </a:r>
            <a:r>
              <a:rPr lang="en-GB" sz="2800" dirty="0" smtClean="0"/>
              <a:t>that is Impossible.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050376" y="3506070"/>
            <a:ext cx="7424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an event you think has a probability of about 0.75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1045116" y="4099918"/>
            <a:ext cx="67344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n event that has a probability of </a:t>
            </a:r>
            <a:r>
              <a:rPr lang="en-GB" sz="2800" dirty="0"/>
              <a:t>about </a:t>
            </a:r>
            <a:r>
              <a:rPr lang="en-GB" sz="2800" dirty="0" smtClean="0"/>
              <a:t>0.05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039856" y="4678000"/>
            <a:ext cx="65138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n event that has a probability of about 1.5</a:t>
            </a:r>
            <a:endParaRPr lang="en-GB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034596" y="5240316"/>
            <a:ext cx="7646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a</a:t>
            </a:r>
            <a:r>
              <a:rPr lang="en-GB" sz="2800" dirty="0" smtClean="0"/>
              <a:t>n event </a:t>
            </a:r>
            <a:r>
              <a:rPr lang="en-GB" sz="2800" dirty="0"/>
              <a:t>you think</a:t>
            </a:r>
            <a:r>
              <a:rPr lang="en-GB" sz="2800" dirty="0" smtClean="0"/>
              <a:t> has an even chance of occurring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6573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3642" y="1907628"/>
            <a:ext cx="7912744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dirty="0" smtClean="0"/>
              <a:t>Impossible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414054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7042" y="1150883"/>
            <a:ext cx="7788800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Extremely </a:t>
            </a:r>
          </a:p>
          <a:p>
            <a:pPr algn="ctr"/>
            <a:r>
              <a:rPr lang="en-GB" sz="13800" dirty="0" smtClean="0"/>
              <a:t>Unlikely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341424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23812" y="1150883"/>
            <a:ext cx="5895268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Unlikely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210011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0010" y="1150883"/>
            <a:ext cx="5342873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Equally</a:t>
            </a:r>
          </a:p>
          <a:p>
            <a:pPr algn="ctr"/>
            <a:r>
              <a:rPr lang="en-GB" sz="13800" dirty="0" smtClean="0"/>
              <a:t>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332780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7030" y="1150883"/>
            <a:ext cx="416883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Fairly</a:t>
            </a:r>
          </a:p>
          <a:p>
            <a:pPr algn="ctr"/>
            <a:r>
              <a:rPr lang="en-GB" sz="13800" dirty="0" smtClean="0"/>
              <a:t>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165941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7031" y="1150883"/>
            <a:ext cx="4168834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Most</a:t>
            </a:r>
          </a:p>
          <a:p>
            <a:pPr algn="ctr"/>
            <a:r>
              <a:rPr lang="en-GB" sz="13800" dirty="0" smtClean="0"/>
              <a:t>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2274920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39720" y="1150883"/>
            <a:ext cx="4663456" cy="43396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Highly</a:t>
            </a:r>
          </a:p>
          <a:p>
            <a:pPr algn="ctr"/>
            <a:r>
              <a:rPr lang="en-GB" sz="13800" dirty="0" smtClean="0"/>
              <a:t>Likely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107271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1033" y="1150883"/>
            <a:ext cx="5380833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3800" dirty="0" smtClean="0"/>
              <a:t>Certain</a:t>
            </a:r>
            <a:endParaRPr lang="en-GB" sz="13800" dirty="0"/>
          </a:p>
        </p:txBody>
      </p:sp>
    </p:spTree>
    <p:extLst>
      <p:ext uri="{BB962C8B-B14F-4D97-AF65-F5344CB8AC3E}">
        <p14:creationId xmlns:p14="http://schemas.microsoft.com/office/powerpoint/2010/main" val="300056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1621</TotalTime>
  <Words>637</Words>
  <Application>Microsoft Office PowerPoint</Application>
  <PresentationFormat>On-screen Show (4:3)</PresentationFormat>
  <Paragraphs>104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Standards Unit S1: Ordering Probabilities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Standards Unit N6: Developing Proportional Reasoning</dc:title>
  <dc:creator/>
  <cp:lastModifiedBy> </cp:lastModifiedBy>
  <cp:revision>177</cp:revision>
  <cp:lastPrinted>2012-05-09T10:05:25Z</cp:lastPrinted>
  <dcterms:created xsi:type="dcterms:W3CDTF">2006-08-16T00:00:00Z</dcterms:created>
  <dcterms:modified xsi:type="dcterms:W3CDTF">2012-05-14T10:19:20Z</dcterms:modified>
</cp:coreProperties>
</file>