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57" r:id="rId4"/>
    <p:sldId id="294" r:id="rId5"/>
    <p:sldId id="295" r:id="rId6"/>
    <p:sldId id="297" r:id="rId7"/>
    <p:sldId id="298" r:id="rId8"/>
    <p:sldId id="299" r:id="rId9"/>
    <p:sldId id="300" r:id="rId10"/>
    <p:sldId id="301" r:id="rId11"/>
    <p:sldId id="30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B3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 autoAdjust="0"/>
    <p:restoredTop sz="94598" autoAdjust="0"/>
  </p:normalViewPr>
  <p:slideViewPr>
    <p:cSldViewPr snapToGrid="0">
      <p:cViewPr>
        <p:scale>
          <a:sx n="70" d="100"/>
          <a:sy n="70" d="100"/>
        </p:scale>
        <p:origin x="-198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7" Type="http://schemas.openxmlformats.org/officeDocument/2006/relationships/image" Target="../media/image6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tmp"/><Relationship Id="rId7" Type="http://schemas.openxmlformats.org/officeDocument/2006/relationships/image" Target="../media/image14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6.tmp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Standards Unit </a:t>
            </a:r>
            <a:r>
              <a:rPr lang="en-GB" dirty="0" smtClean="0"/>
              <a:t>SS7: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Transforming </a:t>
            </a:r>
            <a:r>
              <a:rPr lang="en-GB" dirty="0" smtClean="0"/>
              <a:t>Shapes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1 hour.</a:t>
            </a:r>
            <a:endParaRPr lang="en-GB" sz="2800" dirty="0" smtClean="0"/>
          </a:p>
          <a:p>
            <a:r>
              <a:rPr lang="en-GB" sz="2800" dirty="0" smtClean="0"/>
              <a:t>Pair activity.</a:t>
            </a:r>
          </a:p>
          <a:p>
            <a:r>
              <a:rPr lang="en-US" sz="2800" dirty="0" smtClean="0"/>
              <a:t>Camera needed to record work.</a:t>
            </a:r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604802" y="1017932"/>
            <a:ext cx="387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Suitable for students </a:t>
            </a:r>
            <a:r>
              <a:rPr lang="en-GB" dirty="0" smtClean="0"/>
              <a:t>at Low level 5 to 6</a:t>
            </a:r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359033" y="35326"/>
            <a:ext cx="7488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Mini-whiteboards with GRIDS are essential for the final assessment activity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35395" y="68767"/>
            <a:ext cx="3899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Assessment Activity</a:t>
            </a:r>
            <a:endParaRPr lang="en-GB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252260" y="1036630"/>
            <a:ext cx="8459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First, draw some axes and plot the point (1,4).</a:t>
            </a:r>
          </a:p>
          <a:p>
            <a:endParaRPr lang="en-US" sz="2400" dirty="0"/>
          </a:p>
          <a:p>
            <a:r>
              <a:rPr lang="en-US" sz="2400" dirty="0" smtClean="0"/>
              <a:t>Now, show me the image of the point after it is: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44975" y="2377385"/>
            <a:ext cx="4043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Q1.	reflected in the x-axis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44975" y="2792599"/>
            <a:ext cx="4043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Q2.	reflected in the y-axis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44975" y="3207813"/>
            <a:ext cx="6852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Q3.	rotated through 180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 about (0,0)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444975" y="3623027"/>
                <a:ext cx="61158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Q4.	reflected in the line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975" y="3623027"/>
                <a:ext cx="6115885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49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444975" y="4038241"/>
                <a:ext cx="548808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Q5.	reflected in the line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𝑦</m:t>
                    </m:r>
                    <m:r>
                      <a:rPr lang="en-US" sz="2400" i="1">
                        <a:latin typeface="Cambria Math"/>
                      </a:rPr>
                      <m:t>=−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</m:oMath>
                </a14:m>
                <a:endParaRPr lang="en-GB" sz="2400" dirty="0"/>
              </a:p>
              <a:p>
                <a:endParaRPr lang="en-GB" sz="2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975" y="4038241"/>
                <a:ext cx="5488088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667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444975" y="4453455"/>
            <a:ext cx="6115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Q6.	rotated 90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 clockwise about </a:t>
            </a:r>
            <a:r>
              <a:rPr lang="en-US" sz="2400" dirty="0"/>
              <a:t>(</a:t>
            </a:r>
            <a:r>
              <a:rPr lang="en-US" sz="2400" dirty="0" smtClean="0"/>
              <a:t>0,0)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444975" y="4868669"/>
            <a:ext cx="6020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Q7.	</a:t>
            </a:r>
            <a:r>
              <a:rPr lang="en-US" sz="2400" dirty="0"/>
              <a:t>rotated 90</a:t>
            </a:r>
            <a:r>
              <a:rPr lang="en-US" sz="2400" baseline="30000" dirty="0"/>
              <a:t>o</a:t>
            </a:r>
            <a:r>
              <a:rPr lang="en-US" sz="2400" dirty="0"/>
              <a:t> </a:t>
            </a:r>
            <a:r>
              <a:rPr lang="en-US" sz="2400" dirty="0" smtClean="0"/>
              <a:t>anticlockwise </a:t>
            </a:r>
            <a:r>
              <a:rPr lang="en-US" sz="2400" dirty="0"/>
              <a:t>about (0,0)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0027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48019" y="68767"/>
            <a:ext cx="6683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Assessment Activity: Challenge Q’s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025279" y="2270837"/>
            <a:ext cx="7818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Q1.	reflection in x-axis, followed by reflection in y-axis?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025278" y="2850122"/>
            <a:ext cx="8118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Q2.	rotation 90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 clockwise about (0,0), followed by refection 	in y-axis?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497488" y="1574505"/>
            <a:ext cx="5646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What single transformation is </a:t>
            </a:r>
            <a:r>
              <a:rPr lang="en-US" sz="2400" dirty="0" smtClean="0"/>
              <a:t>equivalent </a:t>
            </a:r>
            <a:r>
              <a:rPr lang="en-US" sz="2400" dirty="0"/>
              <a:t>to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6156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58" y="190500"/>
            <a:ext cx="1975598" cy="209907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999682"/>
            <a:ext cx="1975598" cy="2117594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130" y="999682"/>
            <a:ext cx="1975598" cy="2105247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98" y="3660702"/>
            <a:ext cx="2129942" cy="116066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801" y="3660702"/>
            <a:ext cx="2117594" cy="1166838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422" y="1651222"/>
            <a:ext cx="1494747" cy="80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23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9236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84608"/>
            <a:ext cx="2960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</a:p>
          <a:p>
            <a:r>
              <a:rPr lang="en-GB" dirty="0"/>
              <a:t>	</a:t>
            </a:r>
            <a:r>
              <a:rPr lang="en-GB" dirty="0" smtClean="0"/>
              <a:t>Still </a:t>
            </a:r>
            <a:r>
              <a:rPr lang="en-GB" dirty="0" smtClean="0"/>
              <a:t>camera.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449428" y="4919268"/>
            <a:ext cx="5704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pair needs 1off set of Card </a:t>
            </a:r>
            <a:r>
              <a:rPr lang="en-GB" dirty="0" smtClean="0"/>
              <a:t>Sets A, B and C (extension)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449428" y="5662013"/>
            <a:ext cx="7800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pair </a:t>
            </a:r>
            <a:r>
              <a:rPr lang="en-GB" dirty="0" smtClean="0"/>
              <a:t>might also need one of my 12 re-usable packs of acetates + yellow grid.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49427" y="4574591"/>
            <a:ext cx="3080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Mini-whiteboards with GRIDS.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449428" y="5288600"/>
            <a:ext cx="5513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THIN mini-whiteboard-type pens to write on some cards.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38" y="1929041"/>
            <a:ext cx="89439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Notes to start.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Students must be pre-assigned with a partner. Pair work.</a:t>
            </a:r>
          </a:p>
          <a:p>
            <a:r>
              <a:rPr lang="en-GB" dirty="0" smtClean="0"/>
              <a:t>Card Set </a:t>
            </a:r>
            <a:r>
              <a:rPr lang="en-GB" dirty="0" smtClean="0"/>
              <a:t>A and B distributed at start of lesson.</a:t>
            </a:r>
            <a:endParaRPr lang="en-GB" dirty="0"/>
          </a:p>
          <a:p>
            <a:r>
              <a:rPr lang="en-GB" dirty="0" smtClean="0"/>
              <a:t>Mini-</a:t>
            </a:r>
            <a:r>
              <a:rPr lang="en-GB" dirty="0" err="1" smtClean="0"/>
              <a:t>whitebaords</a:t>
            </a:r>
            <a:r>
              <a:rPr lang="en-GB" dirty="0" smtClean="0"/>
              <a:t> will be needed by each student at the end of the lesson.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06681" y="68768"/>
            <a:ext cx="6059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Transformations:  Quick Review</a:t>
            </a:r>
            <a:endParaRPr lang="en-GB" sz="36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81" y="1240908"/>
            <a:ext cx="4391082" cy="51922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74709" y="763714"/>
            <a:ext cx="6492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Where would the image of this shape be if it were: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636436" y="1653099"/>
                <a:ext cx="3098284" cy="704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 smtClean="0"/>
                  <a:t>Q1.   Translated by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  </m:t>
                    </m:r>
                    <m:d>
                      <m:dPr>
                        <m:ctrlPr>
                          <a:rPr lang="en-GB" sz="2400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2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436" y="1653099"/>
                <a:ext cx="3098284" cy="704424"/>
              </a:xfrm>
              <a:prstGeom prst="rect">
                <a:avLst/>
              </a:prstGeom>
              <a:blipFill rotWithShape="1">
                <a:blip r:embed="rId4"/>
                <a:stretch>
                  <a:fillRect l="-3150" b="-2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625060" y="2351419"/>
                <a:ext cx="4266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 smtClean="0"/>
                  <a:t>Q2.   Reflected in the line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=2</m:t>
                    </m:r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060" y="2351419"/>
                <a:ext cx="4266424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286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640980" y="3022443"/>
            <a:ext cx="4130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Q3.   Rotated 90</a:t>
            </a:r>
            <a:r>
              <a:rPr lang="en-GB" sz="2400" baseline="30000" dirty="0" smtClean="0"/>
              <a:t>o</a:t>
            </a:r>
            <a:r>
              <a:rPr lang="en-GB" sz="2400" dirty="0" smtClean="0"/>
              <a:t> clockwise     	about the point (1, 1)</a:t>
            </a:r>
            <a:endParaRPr lang="en-GB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643251" y="4061963"/>
                <a:ext cx="43731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Q4.   Reflected in the line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𝑦</m:t>
                    </m:r>
                    <m:r>
                      <a:rPr lang="en-GB" sz="2400" b="0" i="1" smtClean="0">
                        <a:latin typeface="Cambria Math"/>
                      </a:rPr>
                      <m:t>=−1</m:t>
                    </m:r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251" y="4061963"/>
                <a:ext cx="4373157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2232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686468" y="5074187"/>
                <a:ext cx="4130322" cy="705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Q5.   Translated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4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24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468" y="5074187"/>
                <a:ext cx="4130322" cy="705771"/>
              </a:xfrm>
              <a:prstGeom prst="rect">
                <a:avLst/>
              </a:prstGeom>
              <a:blipFill rotWithShape="1">
                <a:blip r:embed="rId7"/>
                <a:stretch>
                  <a:fillRect l="-2363" b="-2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L-Shape 4"/>
          <p:cNvSpPr/>
          <p:nvPr/>
        </p:nvSpPr>
        <p:spPr>
          <a:xfrm>
            <a:off x="1406682" y="2786045"/>
            <a:ext cx="1171923" cy="783098"/>
          </a:xfrm>
          <a:prstGeom prst="corner">
            <a:avLst>
              <a:gd name="adj1" fmla="val 49608"/>
              <a:gd name="adj2" fmla="val 4971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L-Shape 13"/>
          <p:cNvSpPr/>
          <p:nvPr/>
        </p:nvSpPr>
        <p:spPr>
          <a:xfrm>
            <a:off x="2973212" y="2394496"/>
            <a:ext cx="1171923" cy="783098"/>
          </a:xfrm>
          <a:prstGeom prst="corner">
            <a:avLst>
              <a:gd name="adj1" fmla="val 49608"/>
              <a:gd name="adj2" fmla="val 49711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L-Shape 14"/>
          <p:cNvSpPr/>
          <p:nvPr/>
        </p:nvSpPr>
        <p:spPr>
          <a:xfrm flipH="1">
            <a:off x="3362340" y="2786045"/>
            <a:ext cx="1171923" cy="783098"/>
          </a:xfrm>
          <a:prstGeom prst="corner">
            <a:avLst>
              <a:gd name="adj1" fmla="val 49608"/>
              <a:gd name="adj2" fmla="val 49711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L-Shape 16"/>
          <p:cNvSpPr/>
          <p:nvPr/>
        </p:nvSpPr>
        <p:spPr>
          <a:xfrm rot="5400000">
            <a:off x="2387250" y="2598598"/>
            <a:ext cx="1171923" cy="783098"/>
          </a:xfrm>
          <a:prstGeom prst="corner">
            <a:avLst>
              <a:gd name="adj1" fmla="val 49608"/>
              <a:gd name="adj2" fmla="val 49711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L-Shape 17"/>
          <p:cNvSpPr/>
          <p:nvPr/>
        </p:nvSpPr>
        <p:spPr>
          <a:xfrm flipV="1">
            <a:off x="1406681" y="5138308"/>
            <a:ext cx="1171923" cy="783098"/>
          </a:xfrm>
          <a:prstGeom prst="corner">
            <a:avLst>
              <a:gd name="adj1" fmla="val 49608"/>
              <a:gd name="adj2" fmla="val 49711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L-Shape 18"/>
          <p:cNvSpPr/>
          <p:nvPr/>
        </p:nvSpPr>
        <p:spPr>
          <a:xfrm>
            <a:off x="605696" y="2777811"/>
            <a:ext cx="1171923" cy="783098"/>
          </a:xfrm>
          <a:prstGeom prst="corner">
            <a:avLst>
              <a:gd name="adj1" fmla="val 49608"/>
              <a:gd name="adj2" fmla="val 49711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13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75795" y="68768"/>
            <a:ext cx="1923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Your turn</a:t>
            </a:r>
            <a:endParaRPr lang="en-GB" sz="3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588004" y="1134022"/>
            <a:ext cx="7794121" cy="2385358"/>
            <a:chOff x="588004" y="1134022"/>
            <a:chExt cx="7794121" cy="2385358"/>
          </a:xfrm>
        </p:grpSpPr>
        <p:sp>
          <p:nvSpPr>
            <p:cNvPr id="16" name="TextBox 15"/>
            <p:cNvSpPr txBox="1"/>
            <p:nvPr/>
          </p:nvSpPr>
          <p:spPr>
            <a:xfrm>
              <a:off x="588004" y="1134022"/>
              <a:ext cx="77941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Start by finding pairs of Shape cards linked by an Arrow  card</a:t>
              </a:r>
              <a:endParaRPr lang="en-GB" sz="2400" dirty="0"/>
            </a:p>
          </p:txBody>
        </p:sp>
        <p:pic>
          <p:nvPicPr>
            <p:cNvPr id="20" name="Picture 19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5884" y="1695256"/>
              <a:ext cx="1701807" cy="1824124"/>
            </a:xfrm>
            <a:prstGeom prst="rect">
              <a:avLst/>
            </a:prstGeom>
          </p:spPr>
        </p:pic>
        <p:pic>
          <p:nvPicPr>
            <p:cNvPr id="21" name="Picture 20" descr="Screen Clippi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4846" y="1695256"/>
              <a:ext cx="1701807" cy="1813488"/>
            </a:xfrm>
            <a:prstGeom prst="rect">
              <a:avLst/>
            </a:prstGeom>
          </p:spPr>
        </p:pic>
        <p:pic>
          <p:nvPicPr>
            <p:cNvPr id="22" name="Picture 21" descr="Screen Clippi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1266" y="2293718"/>
              <a:ext cx="1287596" cy="690997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/>
        </p:nvSpPr>
        <p:spPr>
          <a:xfrm>
            <a:off x="588003" y="715099"/>
            <a:ext cx="6050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You will need lots of clear space on your table.</a:t>
            </a:r>
            <a:endParaRPr lang="en-GB" sz="2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88003" y="3955194"/>
            <a:ext cx="7262822" cy="2902806"/>
            <a:chOff x="588003" y="3955194"/>
            <a:chExt cx="7262822" cy="2902806"/>
          </a:xfrm>
        </p:grpSpPr>
        <p:sp>
          <p:nvSpPr>
            <p:cNvPr id="24" name="TextBox 23"/>
            <p:cNvSpPr txBox="1"/>
            <p:nvPr/>
          </p:nvSpPr>
          <p:spPr>
            <a:xfrm>
              <a:off x="588003" y="3955194"/>
              <a:ext cx="72628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/>
                <a:t>Then start to turn it into a network of Shapes and Arrows</a:t>
              </a:r>
              <a:endParaRPr lang="en-GB" sz="2400" dirty="0"/>
            </a:p>
          </p:txBody>
        </p:sp>
        <p:pic>
          <p:nvPicPr>
            <p:cNvPr id="25" name="Picture 24" descr="Screen Clippi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9968" y="4346936"/>
              <a:ext cx="885827" cy="949496"/>
            </a:xfrm>
            <a:prstGeom prst="rect">
              <a:avLst/>
            </a:prstGeom>
          </p:spPr>
        </p:pic>
        <p:pic>
          <p:nvPicPr>
            <p:cNvPr id="26" name="Picture 25" descr="Screen Clippi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8173" y="4416859"/>
              <a:ext cx="885828" cy="943960"/>
            </a:xfrm>
            <a:prstGeom prst="rect">
              <a:avLst/>
            </a:prstGeom>
          </p:spPr>
        </p:pic>
        <p:pic>
          <p:nvPicPr>
            <p:cNvPr id="27" name="Picture 26" descr="Screen Clippin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7951" y="4641845"/>
              <a:ext cx="670222" cy="359679"/>
            </a:xfrm>
            <a:prstGeom prst="rect">
              <a:avLst/>
            </a:prstGeom>
          </p:spPr>
        </p:pic>
        <p:pic>
          <p:nvPicPr>
            <p:cNvPr id="28" name="Picture 27" descr="Screen Clippi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5677957" y="4416859"/>
              <a:ext cx="799139" cy="849086"/>
            </a:xfrm>
            <a:prstGeom prst="rect">
              <a:avLst/>
            </a:prstGeom>
          </p:spPr>
        </p:pic>
        <p:pic>
          <p:nvPicPr>
            <p:cNvPr id="29" name="Picture 28" descr="Screen Clippin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 flipV="1">
              <a:off x="4019312" y="5476250"/>
              <a:ext cx="743549" cy="405180"/>
            </a:xfrm>
            <a:prstGeom prst="rect">
              <a:avLst/>
            </a:prstGeom>
          </p:spPr>
        </p:pic>
        <p:pic>
          <p:nvPicPr>
            <p:cNvPr id="30" name="Picture 29" descr="Screen Clipping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4917615" y="4660972"/>
              <a:ext cx="739237" cy="407335"/>
            </a:xfrm>
            <a:prstGeom prst="rect">
              <a:avLst/>
            </a:prstGeom>
          </p:spPr>
        </p:pic>
        <p:pic>
          <p:nvPicPr>
            <p:cNvPr id="3" name="Picture 2" descr="Screen Clipping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4862" y="6013340"/>
              <a:ext cx="799139" cy="8446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931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78905" y="68767"/>
            <a:ext cx="3672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Some more details</a:t>
            </a:r>
            <a:endParaRPr lang="en-GB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255349" y="1212663"/>
            <a:ext cx="8459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There are some yellow grids and acetate versions of the shapes if they might help you work out the transformations.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55349" y="2742600"/>
            <a:ext cx="84594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There is also an extension set of Shapes and Arrows that can be added to your network of cards. </a:t>
            </a:r>
          </a:p>
          <a:p>
            <a:r>
              <a:rPr lang="en-GB" sz="2400" dirty="0" smtClean="0"/>
              <a:t>Some of these have missing information, which you must complete by writing on the cards with a mini whiteboard pen.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2678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78905" y="68767"/>
            <a:ext cx="3122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 quick pause…</a:t>
            </a:r>
            <a:endParaRPr lang="en-GB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255349" y="1212663"/>
            <a:ext cx="8459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Quickly pop to see another team’s network of cards. Can you see if they have made any errors?</a:t>
            </a:r>
          </a:p>
          <a:p>
            <a:r>
              <a:rPr lang="en-US" sz="2400" dirty="0" smtClean="0"/>
              <a:t>Does there solution look like yours? Can they both be right?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8877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46988" y="59470"/>
            <a:ext cx="65577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Try to move on to Extension Cards</a:t>
            </a:r>
            <a:endParaRPr lang="en-GB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255349" y="1212663"/>
            <a:ext cx="84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Let me record your work before you clear away.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53374" y="1697563"/>
            <a:ext cx="84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Wipe clean any cards you have written on.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51399" y="2170588"/>
            <a:ext cx="84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Neatly pack all cards way back into their wallet(s).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96151" y="4223039"/>
            <a:ext cx="845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Everyone will then need a mini-whiteboard with grid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8402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428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Standards Unit SS7: Transforming Shapes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149</cp:revision>
  <cp:lastPrinted>2012-05-09T10:05:25Z</cp:lastPrinted>
  <dcterms:created xsi:type="dcterms:W3CDTF">2006-08-16T00:00:00Z</dcterms:created>
  <dcterms:modified xsi:type="dcterms:W3CDTF">2012-05-09T13:08:07Z</dcterms:modified>
</cp:coreProperties>
</file>