
<file path=[Content_Types].xml><?xml version="1.0" encoding="utf-8"?>
<Types xmlns="http://schemas.openxmlformats.org/package/2006/content-types">
  <Default Extension="tmp" ContentType="image/png"/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96" r:id="rId3"/>
    <p:sldId id="304" r:id="rId4"/>
    <p:sldId id="257" r:id="rId5"/>
    <p:sldId id="294" r:id="rId6"/>
    <p:sldId id="295" r:id="rId7"/>
    <p:sldId id="297" r:id="rId8"/>
    <p:sldId id="298" r:id="rId9"/>
    <p:sldId id="299" r:id="rId10"/>
    <p:sldId id="300" r:id="rId11"/>
    <p:sldId id="301" r:id="rId12"/>
    <p:sldId id="302" r:id="rId13"/>
    <p:sldId id="303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AFFB3"/>
    <a:srgbClr val="FEBEC4"/>
    <a:srgbClr val="FFBE7D"/>
    <a:srgbClr val="9CFEA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67" autoAdjust="0"/>
    <p:restoredTop sz="94598" autoAdjust="0"/>
  </p:normalViewPr>
  <p:slideViewPr>
    <p:cSldViewPr snapToGrid="0">
      <p:cViewPr>
        <p:scale>
          <a:sx n="60" d="100"/>
          <a:sy n="60" d="100"/>
        </p:scale>
        <p:origin x="-468" y="-7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45005" cy="45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5/9/2012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5/9/2012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5/9/2012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5/9/2012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microsoft.com/office/2007/relationships/hdphoto" Target="../media/hdphoto4.wdp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mp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Standards Unit </a:t>
            </a:r>
            <a:r>
              <a:rPr lang="en-GB" dirty="0" smtClean="0"/>
              <a:t>SS5: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Evaluating Statements about Enlargements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2955" y="3886199"/>
            <a:ext cx="8666329" cy="2814851"/>
          </a:xfrm>
        </p:spPr>
        <p:txBody>
          <a:bodyPr>
            <a:normAutofit fontScale="85000" lnSpcReduction="20000"/>
          </a:bodyPr>
          <a:lstStyle/>
          <a:p>
            <a:r>
              <a:rPr lang="en-GB" sz="2800" dirty="0" smtClean="0"/>
              <a:t>At least 1 </a:t>
            </a:r>
            <a:r>
              <a:rPr lang="en-GB" sz="2800" dirty="0" smtClean="0"/>
              <a:t>hour.</a:t>
            </a:r>
          </a:p>
          <a:p>
            <a:r>
              <a:rPr lang="en-GB" sz="2800" dirty="0" smtClean="0"/>
              <a:t>Groups of three </a:t>
            </a:r>
            <a:r>
              <a:rPr lang="en-GB" sz="2800" dirty="0" smtClean="0"/>
              <a:t>activity.</a:t>
            </a:r>
          </a:p>
          <a:p>
            <a:r>
              <a:rPr lang="en-US" sz="2800" dirty="0" smtClean="0"/>
              <a:t>Video camera </a:t>
            </a:r>
            <a:r>
              <a:rPr lang="en-US" sz="2800" dirty="0" smtClean="0"/>
              <a:t>needed to record work</a:t>
            </a:r>
            <a:r>
              <a:rPr lang="en-US" sz="2800" dirty="0" smtClean="0"/>
              <a:t>.</a:t>
            </a:r>
          </a:p>
          <a:p>
            <a:r>
              <a:rPr lang="en-US" sz="2800" dirty="0" smtClean="0"/>
              <a:t>This activity has been slightly reduced from making a full, persistent poster, but temporary posters are still made. Try to record explanations on video for showing /discussion in next lesson.</a:t>
            </a:r>
          </a:p>
          <a:p>
            <a:r>
              <a:rPr lang="en-US" sz="2800" dirty="0" smtClean="0"/>
              <a:t>Triangle card </a:t>
            </a:r>
            <a:r>
              <a:rPr lang="en-GB" sz="2800" dirty="0" smtClean="0"/>
              <a:t>requires use of Pythagoras to convert between perimeter and area calculations.</a:t>
            </a:r>
            <a:endParaRPr lang="en-GB" sz="2800" dirty="0" smtClean="0"/>
          </a:p>
          <a:p>
            <a:endParaRPr lang="en-GB" sz="2800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145156" y="781449"/>
            <a:ext cx="887271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This is really about Linear, Area and Volume Scale Factors. Suitable </a:t>
            </a:r>
            <a:r>
              <a:rPr lang="en-GB" dirty="0" smtClean="0"/>
              <a:t>for students </a:t>
            </a:r>
            <a:r>
              <a:rPr lang="en-GB" dirty="0" smtClean="0"/>
              <a:t>at Level 6.</a:t>
            </a:r>
          </a:p>
          <a:p>
            <a:pPr algn="ctr"/>
            <a:r>
              <a:rPr lang="en-GB" dirty="0" smtClean="0"/>
              <a:t>Must have met circumference and area of circles, and preferably Pythagoras too. Suits high ability groups – quite a complex task.</a:t>
            </a: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3337221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442629" y="68765"/>
            <a:ext cx="399192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dirty="0" smtClean="0"/>
              <a:t>Card Sorting Activity</a:t>
            </a:r>
            <a:endParaRPr lang="en-GB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152636" y="884053"/>
            <a:ext cx="47334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Look at the pair of chosen cards.</a:t>
            </a:r>
            <a:endParaRPr lang="en-GB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152636" y="5608476"/>
            <a:ext cx="86602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Then calculate the perimeters and areas of your two shapes, and decide if the 2 statements on the cards </a:t>
            </a:r>
            <a:r>
              <a:rPr lang="en-GB" sz="2400" u="sng" dirty="0" smtClean="0"/>
              <a:t>appear</a:t>
            </a:r>
            <a:r>
              <a:rPr lang="en-GB" sz="2400" dirty="0" smtClean="0"/>
              <a:t> to be true or false.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152636" y="2360768"/>
            <a:ext cx="898085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Then draw the shape on a mini-whiteboard, and give it some measurements.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152636" y="3729672"/>
            <a:ext cx="898085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On another mini-whiteboard, draw the same shape but twice the size (double all the measurements).</a:t>
            </a:r>
          </a:p>
        </p:txBody>
      </p:sp>
      <p:pic>
        <p:nvPicPr>
          <p:cNvPr id="25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112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24608" r="47964" b="50000"/>
          <a:stretch/>
        </p:blipFill>
        <p:spPr bwMode="auto">
          <a:xfrm>
            <a:off x="2733882" y="1321664"/>
            <a:ext cx="1612360" cy="1090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112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48099" t="24608" b="50000"/>
          <a:stretch/>
        </p:blipFill>
        <p:spPr bwMode="auto">
          <a:xfrm>
            <a:off x="4698023" y="1321663"/>
            <a:ext cx="1608184" cy="10908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36" name="Group 35"/>
          <p:cNvGrpSpPr/>
          <p:nvPr/>
        </p:nvGrpSpPr>
        <p:grpSpPr>
          <a:xfrm>
            <a:off x="2733882" y="2776266"/>
            <a:ext cx="1748898" cy="953406"/>
            <a:chOff x="2733882" y="2776266"/>
            <a:chExt cx="1748898" cy="953406"/>
          </a:xfrm>
        </p:grpSpPr>
        <p:sp>
          <p:nvSpPr>
            <p:cNvPr id="11" name="Rounded Rectangle 10"/>
            <p:cNvSpPr/>
            <p:nvPr/>
          </p:nvSpPr>
          <p:spPr>
            <a:xfrm>
              <a:off x="2733882" y="2776266"/>
              <a:ext cx="1748898" cy="953406"/>
            </a:xfrm>
            <a:prstGeom prst="round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3308642" y="3188437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/>
                <a:t>10</a:t>
              </a:r>
              <a:endParaRPr lang="en-GB" dirty="0"/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2932387" y="2952671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/>
                <a:t>5</a:t>
              </a:r>
              <a:endParaRPr lang="en-GB" dirty="0"/>
            </a:p>
          </p:txBody>
        </p:sp>
        <p:sp>
          <p:nvSpPr>
            <p:cNvPr id="29" name="Right Triangle 28"/>
            <p:cNvSpPr/>
            <p:nvPr/>
          </p:nvSpPr>
          <p:spPr>
            <a:xfrm>
              <a:off x="3218307" y="2984203"/>
              <a:ext cx="599375" cy="268766"/>
            </a:xfrm>
            <a:prstGeom prst="rtTriangl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38" name="Group 37"/>
          <p:cNvGrpSpPr/>
          <p:nvPr/>
        </p:nvGrpSpPr>
        <p:grpSpPr>
          <a:xfrm>
            <a:off x="2733882" y="4552034"/>
            <a:ext cx="1748898" cy="967660"/>
            <a:chOff x="2733882" y="4552034"/>
            <a:chExt cx="1748898" cy="967660"/>
          </a:xfrm>
        </p:grpSpPr>
        <p:sp>
          <p:nvSpPr>
            <p:cNvPr id="27" name="Rounded Rectangle 26"/>
            <p:cNvSpPr/>
            <p:nvPr/>
          </p:nvSpPr>
          <p:spPr>
            <a:xfrm>
              <a:off x="2733882" y="4552034"/>
              <a:ext cx="1748898" cy="953406"/>
            </a:xfrm>
            <a:prstGeom prst="round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2839928" y="4814609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/>
                <a:t>10</a:t>
              </a:r>
              <a:endParaRPr lang="en-GB" dirty="0"/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3398979" y="5150362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2</a:t>
              </a:r>
              <a:r>
                <a:rPr lang="en-GB" dirty="0" smtClean="0"/>
                <a:t>0</a:t>
              </a:r>
              <a:endParaRPr lang="en-GB" dirty="0"/>
            </a:p>
          </p:txBody>
        </p:sp>
        <p:sp>
          <p:nvSpPr>
            <p:cNvPr id="37" name="Right Triangle 36"/>
            <p:cNvSpPr/>
            <p:nvPr/>
          </p:nvSpPr>
          <p:spPr>
            <a:xfrm>
              <a:off x="3169038" y="4737865"/>
              <a:ext cx="1154797" cy="517823"/>
            </a:xfrm>
            <a:prstGeom prst="rtTriangl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1711419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442629" y="68765"/>
            <a:ext cx="399192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dirty="0" smtClean="0"/>
              <a:t>Card Sorting Activity</a:t>
            </a:r>
            <a:endParaRPr lang="en-GB" sz="3600" dirty="0"/>
          </a:p>
        </p:txBody>
      </p:sp>
      <p:sp>
        <p:nvSpPr>
          <p:cNvPr id="23" name="TextBox 22"/>
          <p:cNvSpPr txBox="1"/>
          <p:nvPr/>
        </p:nvSpPr>
        <p:spPr>
          <a:xfrm>
            <a:off x="81692" y="753078"/>
            <a:ext cx="883370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If you think the Statement is ALWAYS true, try to show why by using algebra. Let the lengths on the drawing be x and y, for example, and then calculate the other lengths using these.</a:t>
            </a:r>
          </a:p>
          <a:p>
            <a:r>
              <a:rPr lang="en-GB" sz="2400" dirty="0" smtClean="0"/>
              <a:t>Stick the card to your poster in the correct column, and write-up your explanation around it on your poster.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108448" y="2898706"/>
            <a:ext cx="866028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If you think the Statement is NEVER true, explain how to change the Statement so that it becomes true. Stick the card to your poster, and copy the explanation around it.</a:t>
            </a:r>
          </a:p>
        </p:txBody>
      </p:sp>
      <p:grpSp>
        <p:nvGrpSpPr>
          <p:cNvPr id="9" name="Group 8"/>
          <p:cNvGrpSpPr/>
          <p:nvPr/>
        </p:nvGrpSpPr>
        <p:grpSpPr>
          <a:xfrm>
            <a:off x="2636260" y="4099034"/>
            <a:ext cx="4166058" cy="2680138"/>
            <a:chOff x="4886042" y="1034019"/>
            <a:chExt cx="3671001" cy="2361655"/>
          </a:xfrm>
        </p:grpSpPr>
        <p:sp>
          <p:nvSpPr>
            <p:cNvPr id="10" name="Rectangle 9"/>
            <p:cNvSpPr/>
            <p:nvPr/>
          </p:nvSpPr>
          <p:spPr>
            <a:xfrm>
              <a:off x="4950374" y="1034020"/>
              <a:ext cx="3314926" cy="2319977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6498466" y="3087897"/>
              <a:ext cx="205857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400" dirty="0" smtClean="0"/>
                <a:t>Name 1; Name 2; Name 3</a:t>
              </a:r>
              <a:endParaRPr lang="en-GB" sz="1400" dirty="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4886042" y="1089720"/>
              <a:ext cx="112947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400" dirty="0" smtClean="0"/>
                <a:t>ALWAYS True</a:t>
              </a:r>
              <a:endParaRPr lang="en-GB" sz="1400" dirty="0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5896089" y="1086353"/>
              <a:ext cx="144616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400" dirty="0" smtClean="0"/>
                <a:t>SOMETIMES True</a:t>
              </a:r>
              <a:endParaRPr lang="en-GB" sz="1400" dirty="0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7224565" y="1085239"/>
              <a:ext cx="1040734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400" dirty="0" smtClean="0"/>
                <a:t>NEVER True</a:t>
              </a:r>
              <a:endParaRPr lang="en-GB" sz="1400" dirty="0"/>
            </a:p>
          </p:txBody>
        </p:sp>
        <p:cxnSp>
          <p:nvCxnSpPr>
            <p:cNvPr id="15" name="Straight Connector 14"/>
            <p:cNvCxnSpPr/>
            <p:nvPr/>
          </p:nvCxnSpPr>
          <p:spPr>
            <a:xfrm>
              <a:off x="5943387" y="1034020"/>
              <a:ext cx="0" cy="231997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>
              <a:off x="7214776" y="1034019"/>
              <a:ext cx="0" cy="231997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flipH="1">
              <a:off x="4950374" y="1393016"/>
              <a:ext cx="3314925" cy="448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8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112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24608" r="47964" b="50000"/>
          <a:stretch/>
        </p:blipFill>
        <p:spPr bwMode="auto">
          <a:xfrm>
            <a:off x="3869827" y="5666276"/>
            <a:ext cx="520539" cy="3521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112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48099" t="24608" b="50000"/>
          <a:stretch/>
        </p:blipFill>
        <p:spPr bwMode="auto">
          <a:xfrm>
            <a:off x="5361497" y="4669186"/>
            <a:ext cx="519191" cy="3521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1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112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24608" r="47964" b="50000"/>
          <a:stretch/>
        </p:blipFill>
        <p:spPr bwMode="auto">
          <a:xfrm>
            <a:off x="3870287" y="4679729"/>
            <a:ext cx="520539" cy="3521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5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112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24608" r="47964" b="50000"/>
          <a:stretch/>
        </p:blipFill>
        <p:spPr bwMode="auto">
          <a:xfrm>
            <a:off x="5360149" y="5415454"/>
            <a:ext cx="520539" cy="3521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6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112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24608" r="47964" b="50000"/>
          <a:stretch/>
        </p:blipFill>
        <p:spPr bwMode="auto">
          <a:xfrm>
            <a:off x="2803915" y="4627180"/>
            <a:ext cx="520539" cy="3521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7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112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24608" r="47964" b="50000"/>
          <a:stretch/>
        </p:blipFill>
        <p:spPr bwMode="auto">
          <a:xfrm>
            <a:off x="2772800" y="5173650"/>
            <a:ext cx="520539" cy="3521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8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112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24608" r="47964" b="50000"/>
          <a:stretch/>
        </p:blipFill>
        <p:spPr bwMode="auto">
          <a:xfrm>
            <a:off x="2772800" y="5875325"/>
            <a:ext cx="520539" cy="3521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9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112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24608" r="47964" b="50000"/>
          <a:stretch/>
        </p:blipFill>
        <p:spPr bwMode="auto">
          <a:xfrm>
            <a:off x="5398109" y="5943703"/>
            <a:ext cx="520539" cy="3521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5814868" y="4500707"/>
            <a:ext cx="61968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 err="1" smtClean="0">
                <a:latin typeface="Bradley Hand ITC" pitchFamily="66" charset="0"/>
              </a:rPr>
              <a:t>Wkeljk</a:t>
            </a:r>
            <a:r>
              <a:rPr lang="en-GB" sz="600" dirty="0" smtClean="0">
                <a:latin typeface="Bradley Hand ITC" pitchFamily="66" charset="0"/>
              </a:rPr>
              <a:t> </a:t>
            </a:r>
            <a:r>
              <a:rPr lang="en-GB" sz="600" dirty="0" err="1" smtClean="0">
                <a:latin typeface="Bradley Hand ITC" pitchFamily="66" charset="0"/>
              </a:rPr>
              <a:t>qwlrkw;l</a:t>
            </a:r>
            <a:r>
              <a:rPr lang="en-GB" sz="600" dirty="0" smtClean="0">
                <a:latin typeface="Bradley Hand ITC" pitchFamily="66" charset="0"/>
              </a:rPr>
              <a:t> </a:t>
            </a:r>
            <a:r>
              <a:rPr lang="en-GB" sz="600" dirty="0" err="1" smtClean="0">
                <a:latin typeface="Bradley Hand ITC" pitchFamily="66" charset="0"/>
              </a:rPr>
              <a:t>wql;r</a:t>
            </a:r>
            <a:r>
              <a:rPr lang="en-GB" sz="600" dirty="0" smtClean="0">
                <a:latin typeface="Bradley Hand ITC" pitchFamily="66" charset="0"/>
              </a:rPr>
              <a:t> </a:t>
            </a:r>
            <a:r>
              <a:rPr lang="en-GB" sz="600" dirty="0" err="1" smtClean="0">
                <a:latin typeface="Bradley Hand ITC" pitchFamily="66" charset="0"/>
              </a:rPr>
              <a:t>qw;llelkrj</a:t>
            </a:r>
            <a:r>
              <a:rPr lang="en-GB" sz="600" dirty="0" smtClean="0">
                <a:latin typeface="Bradley Hand ITC" pitchFamily="66" charset="0"/>
              </a:rPr>
              <a:t>   </a:t>
            </a:r>
            <a:r>
              <a:rPr lang="en-GB" sz="600" dirty="0" err="1" smtClean="0">
                <a:latin typeface="Bradley Hand ITC" pitchFamily="66" charset="0"/>
              </a:rPr>
              <a:t>w;lkrw;lk</a:t>
            </a:r>
            <a:r>
              <a:rPr lang="en-GB" sz="600" dirty="0" smtClean="0">
                <a:latin typeface="Bradley Hand ITC" pitchFamily="66" charset="0"/>
              </a:rPr>
              <a:t>   </a:t>
            </a:r>
            <a:r>
              <a:rPr lang="en-GB" sz="600" dirty="0" err="1" smtClean="0">
                <a:latin typeface="Bradley Hand ITC" pitchFamily="66" charset="0"/>
              </a:rPr>
              <a:t>rl;kwj;lwkj;wlk</a:t>
            </a:r>
            <a:r>
              <a:rPr lang="en-GB" sz="600" dirty="0" smtClean="0">
                <a:latin typeface="Bradley Hand ITC" pitchFamily="66" charset="0"/>
              </a:rPr>
              <a:t>   w</a:t>
            </a:r>
            <a:endParaRPr lang="en-GB" sz="600" dirty="0">
              <a:latin typeface="Bradley Hand ITC" pitchFamily="66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5918648" y="5691225"/>
            <a:ext cx="55258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 smtClean="0">
                <a:latin typeface="Bradley Hand ITC" pitchFamily="66" charset="0"/>
              </a:rPr>
              <a:t>w </a:t>
            </a:r>
            <a:r>
              <a:rPr lang="en-GB" sz="600" dirty="0" err="1" smtClean="0">
                <a:latin typeface="Bradley Hand ITC" pitchFamily="66" charset="0"/>
              </a:rPr>
              <a:t>qw</a:t>
            </a:r>
            <a:r>
              <a:rPr lang="en-GB" sz="600" dirty="0" smtClean="0">
                <a:latin typeface="Bradley Hand ITC" pitchFamily="66" charset="0"/>
              </a:rPr>
              <a:t> ;</a:t>
            </a:r>
            <a:r>
              <a:rPr lang="en-GB" sz="600" dirty="0" err="1" smtClean="0">
                <a:latin typeface="Bradley Hand ITC" pitchFamily="66" charset="0"/>
              </a:rPr>
              <a:t>wkl</a:t>
            </a:r>
            <a:r>
              <a:rPr lang="en-GB" sz="600" dirty="0" smtClean="0">
                <a:latin typeface="Bradley Hand ITC" pitchFamily="66" charset="0"/>
              </a:rPr>
              <a:t> </a:t>
            </a:r>
            <a:r>
              <a:rPr lang="en-GB" sz="600" dirty="0" err="1" smtClean="0">
                <a:latin typeface="Bradley Hand ITC" pitchFamily="66" charset="0"/>
              </a:rPr>
              <a:t>lelkje</a:t>
            </a:r>
            <a:r>
              <a:rPr lang="en-GB" sz="600" dirty="0" smtClean="0">
                <a:latin typeface="Bradley Hand ITC" pitchFamily="66" charset="0"/>
              </a:rPr>
              <a:t>   </a:t>
            </a:r>
            <a:r>
              <a:rPr lang="en-GB" sz="600" dirty="0" err="1" smtClean="0">
                <a:latin typeface="Bradley Hand ITC" pitchFamily="66" charset="0"/>
              </a:rPr>
              <a:t>rrlr</a:t>
            </a:r>
            <a:r>
              <a:rPr lang="en-GB" sz="600" dirty="0" smtClean="0">
                <a:latin typeface="Bradley Hand ITC" pitchFamily="66" charset="0"/>
              </a:rPr>
              <a:t> </a:t>
            </a:r>
            <a:r>
              <a:rPr lang="en-GB" sz="600" dirty="0" err="1" smtClean="0">
                <a:latin typeface="Bradley Hand ITC" pitchFamily="66" charset="0"/>
              </a:rPr>
              <a:t>rr</a:t>
            </a:r>
            <a:r>
              <a:rPr lang="en-GB" sz="600" dirty="0" smtClean="0">
                <a:latin typeface="Bradley Hand ITC" pitchFamily="66" charset="0"/>
              </a:rPr>
              <a:t> </a:t>
            </a:r>
            <a:r>
              <a:rPr lang="en-GB" sz="600" dirty="0" err="1" smtClean="0">
                <a:latin typeface="Bradley Hand ITC" pitchFamily="66" charset="0"/>
              </a:rPr>
              <a:t>r;l;wk;lq</a:t>
            </a:r>
            <a:r>
              <a:rPr lang="en-GB" sz="600" dirty="0" smtClean="0">
                <a:latin typeface="Bradley Hand ITC" pitchFamily="66" charset="0"/>
              </a:rPr>
              <a:t> e w </a:t>
            </a:r>
            <a:r>
              <a:rPr lang="en-GB" sz="600" dirty="0" err="1" smtClean="0">
                <a:latin typeface="Bradley Hand ITC" pitchFamily="66" charset="0"/>
              </a:rPr>
              <a:t>w</a:t>
            </a:r>
            <a:r>
              <a:rPr lang="en-GB" sz="600" dirty="0" smtClean="0">
                <a:latin typeface="Bradley Hand ITC" pitchFamily="66" charset="0"/>
              </a:rPr>
              <a:t> r </a:t>
            </a:r>
            <a:r>
              <a:rPr lang="en-GB" sz="600" dirty="0" err="1" smtClean="0">
                <a:latin typeface="Bradley Hand ITC" pitchFamily="66" charset="0"/>
              </a:rPr>
              <a:t>r</a:t>
            </a:r>
            <a:r>
              <a:rPr lang="en-GB" sz="600" dirty="0" smtClean="0">
                <a:latin typeface="Bradley Hand ITC" pitchFamily="66" charset="0"/>
              </a:rPr>
              <a:t> </a:t>
            </a:r>
            <a:r>
              <a:rPr lang="en-GB" sz="600" dirty="0" err="1" smtClean="0">
                <a:latin typeface="Bradley Hand ITC" pitchFamily="66" charset="0"/>
              </a:rPr>
              <a:t>r</a:t>
            </a:r>
            <a:r>
              <a:rPr lang="en-GB" sz="600" dirty="0" smtClean="0">
                <a:latin typeface="Bradley Hand ITC" pitchFamily="66" charset="0"/>
              </a:rPr>
              <a:t> </a:t>
            </a:r>
            <a:r>
              <a:rPr lang="en-GB" sz="600" dirty="0" err="1" smtClean="0">
                <a:latin typeface="Bradley Hand ITC" pitchFamily="66" charset="0"/>
              </a:rPr>
              <a:t>r</a:t>
            </a:r>
            <a:r>
              <a:rPr lang="en-GB" sz="600" dirty="0" smtClean="0">
                <a:latin typeface="Bradley Hand ITC" pitchFamily="66" charset="0"/>
              </a:rPr>
              <a:t> </a:t>
            </a:r>
            <a:r>
              <a:rPr lang="en-GB" sz="600" dirty="0" err="1" smtClean="0">
                <a:latin typeface="Bradley Hand ITC" pitchFamily="66" charset="0"/>
              </a:rPr>
              <a:t>rl;kwj;lwkj;wlk</a:t>
            </a:r>
            <a:r>
              <a:rPr lang="en-GB" sz="600" dirty="0" smtClean="0">
                <a:latin typeface="Bradley Hand ITC" pitchFamily="66" charset="0"/>
              </a:rPr>
              <a:t>   w </a:t>
            </a:r>
            <a:r>
              <a:rPr lang="en-GB" sz="600" dirty="0" err="1" smtClean="0">
                <a:latin typeface="Bradley Hand ITC" pitchFamily="66" charset="0"/>
              </a:rPr>
              <a:t>wkelje;elel</a:t>
            </a:r>
            <a:r>
              <a:rPr lang="en-GB" sz="600" dirty="0" smtClean="0">
                <a:latin typeface="Bradley Hand ITC" pitchFamily="66" charset="0"/>
              </a:rPr>
              <a:t>  </a:t>
            </a:r>
            <a:endParaRPr lang="en-GB" sz="600" dirty="0">
              <a:latin typeface="Bradley Hand ITC" pitchFamily="66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4430424" y="4500707"/>
            <a:ext cx="89863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 err="1" smtClean="0">
                <a:latin typeface="Bradley Hand ITC" pitchFamily="66" charset="0"/>
              </a:rPr>
              <a:t>Wkeljk</a:t>
            </a:r>
            <a:r>
              <a:rPr lang="en-GB" sz="600" dirty="0" smtClean="0">
                <a:latin typeface="Bradley Hand ITC" pitchFamily="66" charset="0"/>
              </a:rPr>
              <a:t> </a:t>
            </a:r>
            <a:r>
              <a:rPr lang="en-GB" sz="600" dirty="0" err="1" smtClean="0">
                <a:latin typeface="Bradley Hand ITC" pitchFamily="66" charset="0"/>
              </a:rPr>
              <a:t>qwlrkw;l</a:t>
            </a:r>
            <a:r>
              <a:rPr lang="en-GB" sz="600" dirty="0" smtClean="0">
                <a:latin typeface="Bradley Hand ITC" pitchFamily="66" charset="0"/>
              </a:rPr>
              <a:t> </a:t>
            </a:r>
            <a:r>
              <a:rPr lang="en-GB" sz="600" dirty="0" err="1" smtClean="0">
                <a:latin typeface="Bradley Hand ITC" pitchFamily="66" charset="0"/>
              </a:rPr>
              <a:t>wql;r</a:t>
            </a:r>
            <a:r>
              <a:rPr lang="en-GB" sz="600" dirty="0" smtClean="0">
                <a:latin typeface="Bradley Hand ITC" pitchFamily="66" charset="0"/>
              </a:rPr>
              <a:t> </a:t>
            </a:r>
            <a:r>
              <a:rPr lang="en-GB" sz="600" dirty="0" err="1" smtClean="0">
                <a:latin typeface="Bradley Hand ITC" pitchFamily="66" charset="0"/>
              </a:rPr>
              <a:t>qw;llelkrj</a:t>
            </a:r>
            <a:r>
              <a:rPr lang="en-GB" sz="600" dirty="0" smtClean="0">
                <a:latin typeface="Bradley Hand ITC" pitchFamily="66" charset="0"/>
              </a:rPr>
              <a:t>   </a:t>
            </a:r>
            <a:r>
              <a:rPr lang="en-GB" sz="600" dirty="0" err="1" smtClean="0">
                <a:latin typeface="Bradley Hand ITC" pitchFamily="66" charset="0"/>
              </a:rPr>
              <a:t>w;lkrw;lk</a:t>
            </a:r>
            <a:r>
              <a:rPr lang="en-GB" sz="600" dirty="0" smtClean="0">
                <a:latin typeface="Bradley Hand ITC" pitchFamily="66" charset="0"/>
              </a:rPr>
              <a:t>   </a:t>
            </a:r>
            <a:r>
              <a:rPr lang="en-GB" sz="600" dirty="0" err="1" smtClean="0">
                <a:latin typeface="Bradley Hand ITC" pitchFamily="66" charset="0"/>
              </a:rPr>
              <a:t>welwj;l</a:t>
            </a:r>
            <a:r>
              <a:rPr lang="en-GB" sz="600" dirty="0" smtClean="0">
                <a:latin typeface="Bradley Hand ITC" pitchFamily="66" charset="0"/>
              </a:rPr>
              <a:t> </a:t>
            </a:r>
            <a:r>
              <a:rPr lang="en-GB" sz="600" dirty="0" err="1" smtClean="0">
                <a:latin typeface="Bradley Hand ITC" pitchFamily="66" charset="0"/>
              </a:rPr>
              <a:t>qw</a:t>
            </a:r>
            <a:r>
              <a:rPr lang="en-GB" sz="600" dirty="0" smtClean="0">
                <a:latin typeface="Bradley Hand ITC" pitchFamily="66" charset="0"/>
              </a:rPr>
              <a:t>  w </a:t>
            </a:r>
            <a:r>
              <a:rPr lang="en-GB" sz="600" dirty="0" err="1" smtClean="0">
                <a:latin typeface="Bradley Hand ITC" pitchFamily="66" charset="0"/>
              </a:rPr>
              <a:t>qw</a:t>
            </a:r>
            <a:r>
              <a:rPr lang="en-GB" sz="600" dirty="0" smtClean="0">
                <a:latin typeface="Bradley Hand ITC" pitchFamily="66" charset="0"/>
              </a:rPr>
              <a:t> ;</a:t>
            </a:r>
            <a:r>
              <a:rPr lang="en-GB" sz="600" dirty="0" err="1" smtClean="0">
                <a:latin typeface="Bradley Hand ITC" pitchFamily="66" charset="0"/>
              </a:rPr>
              <a:t>wkl</a:t>
            </a:r>
            <a:r>
              <a:rPr lang="en-GB" sz="600" dirty="0" smtClean="0">
                <a:latin typeface="Bradley Hand ITC" pitchFamily="66" charset="0"/>
              </a:rPr>
              <a:t> </a:t>
            </a:r>
            <a:r>
              <a:rPr lang="en-GB" sz="600" dirty="0" err="1" smtClean="0">
                <a:latin typeface="Bradley Hand ITC" pitchFamily="66" charset="0"/>
              </a:rPr>
              <a:t>lelkje</a:t>
            </a:r>
            <a:r>
              <a:rPr lang="en-GB" sz="600" dirty="0" smtClean="0">
                <a:latin typeface="Bradley Hand ITC" pitchFamily="66" charset="0"/>
              </a:rPr>
              <a:t>   </a:t>
            </a:r>
            <a:r>
              <a:rPr lang="en-GB" sz="600" dirty="0" err="1" smtClean="0">
                <a:latin typeface="Bradley Hand ITC" pitchFamily="66" charset="0"/>
              </a:rPr>
              <a:t>rrlr</a:t>
            </a:r>
            <a:r>
              <a:rPr lang="en-GB" sz="600" dirty="0" smtClean="0">
                <a:latin typeface="Bradley Hand ITC" pitchFamily="66" charset="0"/>
              </a:rPr>
              <a:t> </a:t>
            </a:r>
            <a:r>
              <a:rPr lang="en-GB" sz="600" dirty="0" err="1" smtClean="0">
                <a:latin typeface="Bradley Hand ITC" pitchFamily="66" charset="0"/>
              </a:rPr>
              <a:t>rr</a:t>
            </a:r>
            <a:r>
              <a:rPr lang="en-GB" sz="600" dirty="0" smtClean="0">
                <a:latin typeface="Bradley Hand ITC" pitchFamily="66" charset="0"/>
              </a:rPr>
              <a:t> </a:t>
            </a:r>
            <a:r>
              <a:rPr lang="en-GB" sz="600" dirty="0" err="1" smtClean="0">
                <a:latin typeface="Bradley Hand ITC" pitchFamily="66" charset="0"/>
              </a:rPr>
              <a:t>r;l;wk;lq</a:t>
            </a:r>
            <a:r>
              <a:rPr lang="en-GB" sz="600" dirty="0" smtClean="0">
                <a:latin typeface="Bradley Hand ITC" pitchFamily="66" charset="0"/>
              </a:rPr>
              <a:t> e w </a:t>
            </a:r>
            <a:r>
              <a:rPr lang="en-GB" sz="600" dirty="0" err="1" smtClean="0">
                <a:latin typeface="Bradley Hand ITC" pitchFamily="66" charset="0"/>
              </a:rPr>
              <a:t>w</a:t>
            </a:r>
            <a:r>
              <a:rPr lang="en-GB" sz="600" dirty="0" smtClean="0">
                <a:latin typeface="Bradley Hand ITC" pitchFamily="66" charset="0"/>
              </a:rPr>
              <a:t> r </a:t>
            </a:r>
            <a:r>
              <a:rPr lang="en-GB" sz="600" dirty="0" err="1" smtClean="0">
                <a:latin typeface="Bradley Hand ITC" pitchFamily="66" charset="0"/>
              </a:rPr>
              <a:t>r</a:t>
            </a:r>
            <a:r>
              <a:rPr lang="en-GB" sz="600" dirty="0" smtClean="0">
                <a:latin typeface="Bradley Hand ITC" pitchFamily="66" charset="0"/>
              </a:rPr>
              <a:t> </a:t>
            </a:r>
            <a:r>
              <a:rPr lang="en-GB" sz="600" dirty="0" err="1" smtClean="0">
                <a:latin typeface="Bradley Hand ITC" pitchFamily="66" charset="0"/>
              </a:rPr>
              <a:t>r</a:t>
            </a:r>
            <a:r>
              <a:rPr lang="en-GB" sz="600" dirty="0" smtClean="0">
                <a:latin typeface="Bradley Hand ITC" pitchFamily="66" charset="0"/>
              </a:rPr>
              <a:t> </a:t>
            </a:r>
            <a:r>
              <a:rPr lang="en-GB" sz="600" dirty="0" err="1" smtClean="0">
                <a:latin typeface="Bradley Hand ITC" pitchFamily="66" charset="0"/>
              </a:rPr>
              <a:t>r</a:t>
            </a:r>
            <a:r>
              <a:rPr lang="en-GB" sz="600" dirty="0" smtClean="0">
                <a:latin typeface="Bradley Hand ITC" pitchFamily="66" charset="0"/>
              </a:rPr>
              <a:t> </a:t>
            </a:r>
            <a:r>
              <a:rPr lang="en-GB" sz="600" dirty="0" err="1" smtClean="0">
                <a:latin typeface="Bradley Hand ITC" pitchFamily="66" charset="0"/>
              </a:rPr>
              <a:t>rl;kwj;lwkj;wlk</a:t>
            </a:r>
            <a:r>
              <a:rPr lang="en-GB" sz="600" dirty="0" smtClean="0">
                <a:latin typeface="Bradley Hand ITC" pitchFamily="66" charset="0"/>
              </a:rPr>
              <a:t>   w </a:t>
            </a:r>
            <a:r>
              <a:rPr lang="en-GB" sz="600" dirty="0" err="1" smtClean="0">
                <a:latin typeface="Bradley Hand ITC" pitchFamily="66" charset="0"/>
              </a:rPr>
              <a:t>wkelje;elel</a:t>
            </a:r>
            <a:r>
              <a:rPr lang="en-GB" sz="600" dirty="0" smtClean="0">
                <a:latin typeface="Bradley Hand ITC" pitchFamily="66" charset="0"/>
              </a:rPr>
              <a:t>  </a:t>
            </a:r>
            <a:endParaRPr lang="en-GB" sz="600" dirty="0">
              <a:latin typeface="Bradley Hand ITC" pitchFamily="66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430061" y="5489207"/>
            <a:ext cx="89863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 err="1" smtClean="0">
                <a:latin typeface="Bradley Hand ITC" pitchFamily="66" charset="0"/>
              </a:rPr>
              <a:t>Wkeljk</a:t>
            </a:r>
            <a:r>
              <a:rPr lang="en-GB" sz="600" dirty="0" smtClean="0">
                <a:latin typeface="Bradley Hand ITC" pitchFamily="66" charset="0"/>
              </a:rPr>
              <a:t> </a:t>
            </a:r>
            <a:r>
              <a:rPr lang="en-GB" sz="600" dirty="0" err="1" smtClean="0">
                <a:latin typeface="Bradley Hand ITC" pitchFamily="66" charset="0"/>
              </a:rPr>
              <a:t>qwlrkw;l</a:t>
            </a:r>
            <a:r>
              <a:rPr lang="en-GB" sz="600" dirty="0" smtClean="0">
                <a:latin typeface="Bradley Hand ITC" pitchFamily="66" charset="0"/>
              </a:rPr>
              <a:t> </a:t>
            </a:r>
            <a:r>
              <a:rPr lang="en-GB" sz="600" dirty="0" err="1" smtClean="0">
                <a:latin typeface="Bradley Hand ITC" pitchFamily="66" charset="0"/>
              </a:rPr>
              <a:t>wql;r</a:t>
            </a:r>
            <a:r>
              <a:rPr lang="en-GB" sz="600" dirty="0" smtClean="0">
                <a:latin typeface="Bradley Hand ITC" pitchFamily="66" charset="0"/>
              </a:rPr>
              <a:t> </a:t>
            </a:r>
            <a:r>
              <a:rPr lang="en-GB" sz="600" dirty="0" err="1" smtClean="0">
                <a:latin typeface="Bradley Hand ITC" pitchFamily="66" charset="0"/>
              </a:rPr>
              <a:t>qw;llelkrj</a:t>
            </a:r>
            <a:r>
              <a:rPr lang="en-GB" sz="600" dirty="0" smtClean="0">
                <a:latin typeface="Bradley Hand ITC" pitchFamily="66" charset="0"/>
              </a:rPr>
              <a:t>   </a:t>
            </a:r>
            <a:r>
              <a:rPr lang="en-GB" sz="600" dirty="0" err="1" smtClean="0">
                <a:latin typeface="Bradley Hand ITC" pitchFamily="66" charset="0"/>
              </a:rPr>
              <a:t>w;lkrw;lk</a:t>
            </a:r>
            <a:r>
              <a:rPr lang="en-GB" sz="600" dirty="0" smtClean="0">
                <a:latin typeface="Bradley Hand ITC" pitchFamily="66" charset="0"/>
              </a:rPr>
              <a:t>   </a:t>
            </a:r>
            <a:r>
              <a:rPr lang="en-GB" sz="600" dirty="0" err="1" smtClean="0">
                <a:latin typeface="Bradley Hand ITC" pitchFamily="66" charset="0"/>
              </a:rPr>
              <a:t>welwj;l</a:t>
            </a:r>
            <a:r>
              <a:rPr lang="en-GB" sz="600" dirty="0" smtClean="0">
                <a:latin typeface="Bradley Hand ITC" pitchFamily="66" charset="0"/>
              </a:rPr>
              <a:t> </a:t>
            </a:r>
            <a:r>
              <a:rPr lang="en-GB" sz="600" dirty="0" err="1" smtClean="0">
                <a:latin typeface="Bradley Hand ITC" pitchFamily="66" charset="0"/>
              </a:rPr>
              <a:t>qw</a:t>
            </a:r>
            <a:r>
              <a:rPr lang="en-GB" sz="600" dirty="0" smtClean="0">
                <a:latin typeface="Bradley Hand ITC" pitchFamily="66" charset="0"/>
              </a:rPr>
              <a:t>  w </a:t>
            </a:r>
            <a:r>
              <a:rPr lang="en-GB" sz="600" dirty="0" err="1" smtClean="0">
                <a:latin typeface="Bradley Hand ITC" pitchFamily="66" charset="0"/>
              </a:rPr>
              <a:t>qw</a:t>
            </a:r>
            <a:r>
              <a:rPr lang="en-GB" sz="600" dirty="0" smtClean="0">
                <a:latin typeface="Bradley Hand ITC" pitchFamily="66" charset="0"/>
              </a:rPr>
              <a:t> ;</a:t>
            </a:r>
            <a:r>
              <a:rPr lang="en-GB" sz="600" dirty="0" err="1" smtClean="0">
                <a:latin typeface="Bradley Hand ITC" pitchFamily="66" charset="0"/>
              </a:rPr>
              <a:t>wkl</a:t>
            </a:r>
            <a:r>
              <a:rPr lang="en-GB" sz="600" dirty="0" smtClean="0">
                <a:latin typeface="Bradley Hand ITC" pitchFamily="66" charset="0"/>
              </a:rPr>
              <a:t> </a:t>
            </a:r>
            <a:r>
              <a:rPr lang="en-GB" sz="600" dirty="0" err="1" smtClean="0">
                <a:latin typeface="Bradley Hand ITC" pitchFamily="66" charset="0"/>
              </a:rPr>
              <a:t>lelkje</a:t>
            </a:r>
            <a:r>
              <a:rPr lang="en-GB" sz="600" dirty="0" smtClean="0">
                <a:latin typeface="Bradley Hand ITC" pitchFamily="66" charset="0"/>
              </a:rPr>
              <a:t>   </a:t>
            </a:r>
            <a:r>
              <a:rPr lang="en-GB" sz="600" dirty="0" err="1" smtClean="0">
                <a:latin typeface="Bradley Hand ITC" pitchFamily="66" charset="0"/>
              </a:rPr>
              <a:t>rrlr</a:t>
            </a:r>
            <a:r>
              <a:rPr lang="en-GB" sz="600" dirty="0" smtClean="0">
                <a:latin typeface="Bradley Hand ITC" pitchFamily="66" charset="0"/>
              </a:rPr>
              <a:t> </a:t>
            </a:r>
            <a:r>
              <a:rPr lang="en-GB" sz="600" dirty="0" err="1" smtClean="0">
                <a:latin typeface="Bradley Hand ITC" pitchFamily="66" charset="0"/>
              </a:rPr>
              <a:t>rr</a:t>
            </a:r>
            <a:r>
              <a:rPr lang="en-GB" sz="600" dirty="0" smtClean="0">
                <a:latin typeface="Bradley Hand ITC" pitchFamily="66" charset="0"/>
              </a:rPr>
              <a:t> </a:t>
            </a:r>
            <a:r>
              <a:rPr lang="en-GB" sz="600" dirty="0" err="1" smtClean="0">
                <a:latin typeface="Bradley Hand ITC" pitchFamily="66" charset="0"/>
              </a:rPr>
              <a:t>r;l;wk;lq</a:t>
            </a:r>
            <a:r>
              <a:rPr lang="en-GB" sz="600" dirty="0" smtClean="0">
                <a:latin typeface="Bradley Hand ITC" pitchFamily="66" charset="0"/>
              </a:rPr>
              <a:t> e w </a:t>
            </a:r>
            <a:r>
              <a:rPr lang="en-GB" sz="600" dirty="0" err="1" smtClean="0">
                <a:latin typeface="Bradley Hand ITC" pitchFamily="66" charset="0"/>
              </a:rPr>
              <a:t>w</a:t>
            </a:r>
            <a:r>
              <a:rPr lang="en-GB" sz="600" dirty="0" smtClean="0">
                <a:latin typeface="Bradley Hand ITC" pitchFamily="66" charset="0"/>
              </a:rPr>
              <a:t> r </a:t>
            </a:r>
            <a:r>
              <a:rPr lang="en-GB" sz="600" dirty="0" err="1" smtClean="0">
                <a:latin typeface="Bradley Hand ITC" pitchFamily="66" charset="0"/>
              </a:rPr>
              <a:t>r</a:t>
            </a:r>
            <a:r>
              <a:rPr lang="en-GB" sz="600" dirty="0" smtClean="0">
                <a:latin typeface="Bradley Hand ITC" pitchFamily="66" charset="0"/>
              </a:rPr>
              <a:t> </a:t>
            </a:r>
            <a:r>
              <a:rPr lang="en-GB" sz="600" dirty="0" err="1" smtClean="0">
                <a:latin typeface="Bradley Hand ITC" pitchFamily="66" charset="0"/>
              </a:rPr>
              <a:t>r</a:t>
            </a:r>
            <a:r>
              <a:rPr lang="en-GB" sz="600" dirty="0" smtClean="0">
                <a:latin typeface="Bradley Hand ITC" pitchFamily="66" charset="0"/>
              </a:rPr>
              <a:t> </a:t>
            </a:r>
            <a:r>
              <a:rPr lang="en-GB" sz="600" dirty="0" err="1" smtClean="0">
                <a:latin typeface="Bradley Hand ITC" pitchFamily="66" charset="0"/>
              </a:rPr>
              <a:t>r</a:t>
            </a:r>
            <a:r>
              <a:rPr lang="en-GB" sz="600" dirty="0" smtClean="0">
                <a:latin typeface="Bradley Hand ITC" pitchFamily="66" charset="0"/>
              </a:rPr>
              <a:t> </a:t>
            </a:r>
            <a:r>
              <a:rPr lang="en-GB" sz="600" dirty="0" err="1" smtClean="0">
                <a:latin typeface="Bradley Hand ITC" pitchFamily="66" charset="0"/>
              </a:rPr>
              <a:t>rl;kwj;lwkj;wlk</a:t>
            </a:r>
            <a:r>
              <a:rPr lang="en-GB" sz="600" dirty="0" smtClean="0">
                <a:latin typeface="Bradley Hand ITC" pitchFamily="66" charset="0"/>
              </a:rPr>
              <a:t>   w </a:t>
            </a:r>
            <a:r>
              <a:rPr lang="en-GB" sz="600" dirty="0" err="1" smtClean="0">
                <a:latin typeface="Bradley Hand ITC" pitchFamily="66" charset="0"/>
              </a:rPr>
              <a:t>wkelje;elel</a:t>
            </a:r>
            <a:r>
              <a:rPr lang="en-GB" sz="600" dirty="0" smtClean="0">
                <a:latin typeface="Bradley Hand ITC" pitchFamily="66" charset="0"/>
              </a:rPr>
              <a:t>  </a:t>
            </a:r>
            <a:endParaRPr lang="en-GB" sz="600" dirty="0">
              <a:latin typeface="Bradley Hand ITC" pitchFamily="66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3292114" y="4481229"/>
            <a:ext cx="4904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 smtClean="0">
                <a:latin typeface="Bradley Hand ITC" pitchFamily="66" charset="0"/>
              </a:rPr>
              <a:t>r </a:t>
            </a:r>
            <a:r>
              <a:rPr lang="en-GB" sz="600" dirty="0" err="1" smtClean="0">
                <a:latin typeface="Bradley Hand ITC" pitchFamily="66" charset="0"/>
              </a:rPr>
              <a:t>r</a:t>
            </a:r>
            <a:r>
              <a:rPr lang="en-GB" sz="600" dirty="0" smtClean="0">
                <a:latin typeface="Bradley Hand ITC" pitchFamily="66" charset="0"/>
              </a:rPr>
              <a:t> </a:t>
            </a:r>
            <a:r>
              <a:rPr lang="en-GB" sz="600" dirty="0" err="1" smtClean="0">
                <a:latin typeface="Bradley Hand ITC" pitchFamily="66" charset="0"/>
              </a:rPr>
              <a:t>rl;kwj;lwkj;wlk</a:t>
            </a:r>
            <a:r>
              <a:rPr lang="en-GB" sz="600" dirty="0" smtClean="0">
                <a:latin typeface="Bradley Hand ITC" pitchFamily="66" charset="0"/>
              </a:rPr>
              <a:t>   w </a:t>
            </a:r>
            <a:r>
              <a:rPr lang="en-GB" sz="600" dirty="0" err="1" smtClean="0">
                <a:latin typeface="Bradley Hand ITC" pitchFamily="66" charset="0"/>
              </a:rPr>
              <a:t>wkelje;elel</a:t>
            </a:r>
            <a:r>
              <a:rPr lang="en-GB" sz="600" dirty="0" smtClean="0">
                <a:latin typeface="Bradley Hand ITC" pitchFamily="66" charset="0"/>
              </a:rPr>
              <a:t>  </a:t>
            </a:r>
            <a:endParaRPr lang="en-GB" sz="600" dirty="0">
              <a:latin typeface="Bradley Hand ITC" pitchFamily="66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3253360" y="5068650"/>
            <a:ext cx="58283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 err="1" smtClean="0">
                <a:latin typeface="Bradley Hand ITC" pitchFamily="66" charset="0"/>
              </a:rPr>
              <a:t>Wkeljk</a:t>
            </a:r>
            <a:r>
              <a:rPr lang="en-GB" sz="600" dirty="0" smtClean="0">
                <a:latin typeface="Bradley Hand ITC" pitchFamily="66" charset="0"/>
              </a:rPr>
              <a:t> </a:t>
            </a:r>
            <a:r>
              <a:rPr lang="en-GB" sz="600" dirty="0" err="1" smtClean="0">
                <a:latin typeface="Bradley Hand ITC" pitchFamily="66" charset="0"/>
              </a:rPr>
              <a:t>qwlrkw;l</a:t>
            </a:r>
            <a:r>
              <a:rPr lang="en-GB" sz="600" dirty="0" smtClean="0">
                <a:latin typeface="Bradley Hand ITC" pitchFamily="66" charset="0"/>
              </a:rPr>
              <a:t> r </a:t>
            </a:r>
            <a:r>
              <a:rPr lang="en-GB" sz="600" dirty="0" err="1" smtClean="0">
                <a:latin typeface="Bradley Hand ITC" pitchFamily="66" charset="0"/>
              </a:rPr>
              <a:t>r</a:t>
            </a:r>
            <a:r>
              <a:rPr lang="en-GB" sz="600" dirty="0" smtClean="0">
                <a:latin typeface="Bradley Hand ITC" pitchFamily="66" charset="0"/>
              </a:rPr>
              <a:t> </a:t>
            </a:r>
            <a:r>
              <a:rPr lang="en-GB" sz="600" dirty="0" err="1" smtClean="0">
                <a:latin typeface="Bradley Hand ITC" pitchFamily="66" charset="0"/>
              </a:rPr>
              <a:t>rl;kwj;lwkj;wlk</a:t>
            </a:r>
            <a:r>
              <a:rPr lang="en-GB" sz="600" dirty="0" smtClean="0">
                <a:latin typeface="Bradley Hand ITC" pitchFamily="66" charset="0"/>
              </a:rPr>
              <a:t>   w </a:t>
            </a:r>
            <a:r>
              <a:rPr lang="en-GB" sz="600" dirty="0" err="1" smtClean="0">
                <a:latin typeface="Bradley Hand ITC" pitchFamily="66" charset="0"/>
              </a:rPr>
              <a:t>wkelje;elel</a:t>
            </a:r>
            <a:r>
              <a:rPr lang="en-GB" sz="600" dirty="0" smtClean="0">
                <a:latin typeface="Bradley Hand ITC" pitchFamily="66" charset="0"/>
              </a:rPr>
              <a:t>  </a:t>
            </a:r>
            <a:endParaRPr lang="en-GB" sz="600" dirty="0">
              <a:latin typeface="Bradley Hand ITC" pitchFamily="66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3253360" y="5608166"/>
            <a:ext cx="58283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 err="1" smtClean="0">
                <a:latin typeface="Bradley Hand ITC" pitchFamily="66" charset="0"/>
              </a:rPr>
              <a:t>Wkeljk</a:t>
            </a:r>
            <a:r>
              <a:rPr lang="en-GB" sz="600" dirty="0" smtClean="0">
                <a:latin typeface="Bradley Hand ITC" pitchFamily="66" charset="0"/>
              </a:rPr>
              <a:t> </a:t>
            </a:r>
            <a:r>
              <a:rPr lang="en-GB" sz="600" dirty="0" err="1" smtClean="0">
                <a:latin typeface="Bradley Hand ITC" pitchFamily="66" charset="0"/>
              </a:rPr>
              <a:t>qwlrkw;l</a:t>
            </a:r>
            <a:r>
              <a:rPr lang="en-GB" sz="600" dirty="0" smtClean="0">
                <a:latin typeface="Bradley Hand ITC" pitchFamily="66" charset="0"/>
              </a:rPr>
              <a:t> </a:t>
            </a:r>
            <a:r>
              <a:rPr lang="en-GB" sz="600" dirty="0" err="1" smtClean="0">
                <a:latin typeface="Bradley Hand ITC" pitchFamily="66" charset="0"/>
              </a:rPr>
              <a:t>wql;r</a:t>
            </a:r>
            <a:r>
              <a:rPr lang="en-GB" sz="600" dirty="0" smtClean="0">
                <a:latin typeface="Bradley Hand ITC" pitchFamily="66" charset="0"/>
              </a:rPr>
              <a:t> </a:t>
            </a:r>
            <a:r>
              <a:rPr lang="en-GB" sz="600" dirty="0" err="1" smtClean="0">
                <a:latin typeface="Bradley Hand ITC" pitchFamily="66" charset="0"/>
              </a:rPr>
              <a:t>qw;llelkrj</a:t>
            </a:r>
            <a:r>
              <a:rPr lang="en-GB" sz="600" dirty="0" smtClean="0">
                <a:latin typeface="Bradley Hand ITC" pitchFamily="66" charset="0"/>
              </a:rPr>
              <a:t>  w r </a:t>
            </a:r>
            <a:r>
              <a:rPr lang="en-GB" sz="600" dirty="0" err="1" smtClean="0">
                <a:latin typeface="Bradley Hand ITC" pitchFamily="66" charset="0"/>
              </a:rPr>
              <a:t>r</a:t>
            </a:r>
            <a:r>
              <a:rPr lang="en-GB" sz="600" dirty="0" smtClean="0">
                <a:latin typeface="Bradley Hand ITC" pitchFamily="66" charset="0"/>
              </a:rPr>
              <a:t> </a:t>
            </a:r>
            <a:r>
              <a:rPr lang="en-GB" sz="600" dirty="0" err="1" smtClean="0">
                <a:latin typeface="Bradley Hand ITC" pitchFamily="66" charset="0"/>
              </a:rPr>
              <a:t>r</a:t>
            </a:r>
            <a:r>
              <a:rPr lang="en-GB" sz="600" dirty="0" smtClean="0">
                <a:latin typeface="Bradley Hand ITC" pitchFamily="66" charset="0"/>
              </a:rPr>
              <a:t> </a:t>
            </a:r>
            <a:r>
              <a:rPr lang="en-GB" sz="600" dirty="0" err="1" smtClean="0">
                <a:latin typeface="Bradley Hand ITC" pitchFamily="66" charset="0"/>
              </a:rPr>
              <a:t>r</a:t>
            </a:r>
            <a:r>
              <a:rPr lang="en-GB" sz="600" dirty="0" smtClean="0">
                <a:latin typeface="Bradley Hand ITC" pitchFamily="66" charset="0"/>
              </a:rPr>
              <a:t> </a:t>
            </a:r>
            <a:r>
              <a:rPr lang="en-GB" sz="600" dirty="0" err="1" smtClean="0">
                <a:latin typeface="Bradley Hand ITC" pitchFamily="66" charset="0"/>
              </a:rPr>
              <a:t>rl;kwj;lwkj;wlk</a:t>
            </a:r>
            <a:r>
              <a:rPr lang="en-GB" sz="600" dirty="0" smtClean="0">
                <a:latin typeface="Bradley Hand ITC" pitchFamily="66" charset="0"/>
              </a:rPr>
              <a:t>   w </a:t>
            </a:r>
            <a:r>
              <a:rPr lang="en-GB" sz="600" dirty="0" err="1" smtClean="0">
                <a:latin typeface="Bradley Hand ITC" pitchFamily="66" charset="0"/>
              </a:rPr>
              <a:t>wkelje;elel</a:t>
            </a:r>
            <a:r>
              <a:rPr lang="en-GB" sz="600" dirty="0" smtClean="0">
                <a:latin typeface="Bradley Hand ITC" pitchFamily="66" charset="0"/>
              </a:rPr>
              <a:t>  </a:t>
            </a:r>
            <a:endParaRPr lang="en-GB" sz="600" dirty="0">
              <a:latin typeface="Bradley Hand ITC" pitchFamily="66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5895921" y="5257607"/>
            <a:ext cx="5525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 smtClean="0">
                <a:latin typeface="Bradley Hand ITC" pitchFamily="66" charset="0"/>
              </a:rPr>
              <a:t>w </a:t>
            </a:r>
            <a:r>
              <a:rPr lang="en-GB" sz="600" dirty="0" err="1" smtClean="0">
                <a:latin typeface="Bradley Hand ITC" pitchFamily="66" charset="0"/>
              </a:rPr>
              <a:t>qw</a:t>
            </a:r>
            <a:r>
              <a:rPr lang="en-GB" sz="600" dirty="0" smtClean="0">
                <a:latin typeface="Bradley Hand ITC" pitchFamily="66" charset="0"/>
              </a:rPr>
              <a:t> ;</a:t>
            </a:r>
            <a:r>
              <a:rPr lang="en-GB" sz="600" dirty="0" err="1" smtClean="0">
                <a:latin typeface="Bradley Hand ITC" pitchFamily="66" charset="0"/>
              </a:rPr>
              <a:t>wkl</a:t>
            </a:r>
            <a:r>
              <a:rPr lang="en-GB" sz="600" dirty="0" smtClean="0">
                <a:latin typeface="Bradley Hand ITC" pitchFamily="66" charset="0"/>
              </a:rPr>
              <a:t> </a:t>
            </a:r>
            <a:r>
              <a:rPr lang="en-GB" sz="600" dirty="0" err="1" smtClean="0">
                <a:latin typeface="Bradley Hand ITC" pitchFamily="66" charset="0"/>
              </a:rPr>
              <a:t>lelkje</a:t>
            </a:r>
            <a:r>
              <a:rPr lang="en-GB" sz="600" dirty="0" smtClean="0">
                <a:latin typeface="Bradley Hand ITC" pitchFamily="66" charset="0"/>
              </a:rPr>
              <a:t>   </a:t>
            </a:r>
            <a:r>
              <a:rPr lang="en-GB" sz="600" dirty="0" err="1" smtClean="0">
                <a:latin typeface="Bradley Hand ITC" pitchFamily="66" charset="0"/>
              </a:rPr>
              <a:t>rrlr</a:t>
            </a:r>
            <a:r>
              <a:rPr lang="en-GB" sz="600" dirty="0" smtClean="0">
                <a:latin typeface="Bradley Hand ITC" pitchFamily="66" charset="0"/>
              </a:rPr>
              <a:t> w </a:t>
            </a:r>
            <a:r>
              <a:rPr lang="en-GB" sz="600" dirty="0" err="1" smtClean="0">
                <a:latin typeface="Bradley Hand ITC" pitchFamily="66" charset="0"/>
              </a:rPr>
              <a:t>wkelje;elel</a:t>
            </a:r>
            <a:r>
              <a:rPr lang="en-GB" sz="600" dirty="0" smtClean="0">
                <a:latin typeface="Bradley Hand ITC" pitchFamily="66" charset="0"/>
              </a:rPr>
              <a:t>  </a:t>
            </a:r>
            <a:endParaRPr lang="en-GB" sz="600" dirty="0">
              <a:latin typeface="Bradley Hand ITC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9059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442629" y="68765"/>
            <a:ext cx="331212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dirty="0" smtClean="0"/>
              <a:t>Pause to check…</a:t>
            </a:r>
            <a:endParaRPr lang="en-GB" sz="3600" dirty="0"/>
          </a:p>
        </p:txBody>
      </p:sp>
      <p:sp>
        <p:nvSpPr>
          <p:cNvPr id="24" name="TextBox 23"/>
          <p:cNvSpPr txBox="1"/>
          <p:nvPr/>
        </p:nvSpPr>
        <p:spPr>
          <a:xfrm>
            <a:off x="1194918" y="1121903"/>
            <a:ext cx="30267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Draw the poster first…</a:t>
            </a:r>
          </a:p>
        </p:txBody>
      </p:sp>
      <p:grpSp>
        <p:nvGrpSpPr>
          <p:cNvPr id="30" name="Group 29"/>
          <p:cNvGrpSpPr/>
          <p:nvPr/>
        </p:nvGrpSpPr>
        <p:grpSpPr>
          <a:xfrm>
            <a:off x="4385117" y="668632"/>
            <a:ext cx="2754269" cy="1768126"/>
            <a:chOff x="4886042" y="1034019"/>
            <a:chExt cx="3410918" cy="2361624"/>
          </a:xfrm>
        </p:grpSpPr>
        <p:sp>
          <p:nvSpPr>
            <p:cNvPr id="38" name="Rectangle 37"/>
            <p:cNvSpPr/>
            <p:nvPr/>
          </p:nvSpPr>
          <p:spPr>
            <a:xfrm>
              <a:off x="4950374" y="1034020"/>
              <a:ext cx="3314926" cy="2319977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400" dirty="0"/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6206721" y="3046220"/>
              <a:ext cx="2059027" cy="34942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100" dirty="0" smtClean="0"/>
                <a:t>Name 1; Name 2; Name 3</a:t>
              </a:r>
              <a:endParaRPr lang="en-GB" sz="1100" dirty="0"/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4886042" y="1089720"/>
              <a:ext cx="1189518" cy="34942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100" dirty="0" smtClean="0"/>
                <a:t>ALWAYS True</a:t>
              </a:r>
              <a:endParaRPr lang="en-GB" sz="1100" dirty="0"/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5896089" y="1086353"/>
              <a:ext cx="1465458" cy="34942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100" dirty="0" smtClean="0"/>
                <a:t>SOMETIMES True</a:t>
              </a:r>
              <a:endParaRPr lang="en-GB" sz="1100" dirty="0"/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7224566" y="1085239"/>
              <a:ext cx="1072394" cy="34942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100" dirty="0" smtClean="0"/>
                <a:t>NEVER True</a:t>
              </a:r>
              <a:endParaRPr lang="en-GB" sz="1100" dirty="0"/>
            </a:p>
          </p:txBody>
        </p:sp>
        <p:cxnSp>
          <p:nvCxnSpPr>
            <p:cNvPr id="43" name="Straight Connector 42"/>
            <p:cNvCxnSpPr/>
            <p:nvPr/>
          </p:nvCxnSpPr>
          <p:spPr>
            <a:xfrm>
              <a:off x="5943387" y="1034020"/>
              <a:ext cx="0" cy="231997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>
              <a:off x="7214776" y="1034019"/>
              <a:ext cx="0" cy="231997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flipH="1">
              <a:off x="4950374" y="1393016"/>
              <a:ext cx="3314925" cy="448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4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112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24608" r="47964" b="50000"/>
          <a:stretch/>
        </p:blipFill>
        <p:spPr bwMode="auto">
          <a:xfrm>
            <a:off x="3737227" y="2483222"/>
            <a:ext cx="1612360" cy="1090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7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112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48099" t="24608" b="50000"/>
          <a:stretch/>
        </p:blipFill>
        <p:spPr bwMode="auto">
          <a:xfrm>
            <a:off x="5590722" y="2483222"/>
            <a:ext cx="1608184" cy="10908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48" name="Group 47"/>
          <p:cNvGrpSpPr/>
          <p:nvPr/>
        </p:nvGrpSpPr>
        <p:grpSpPr>
          <a:xfrm>
            <a:off x="3737227" y="3704043"/>
            <a:ext cx="1748898" cy="953406"/>
            <a:chOff x="2733882" y="2776266"/>
            <a:chExt cx="1748898" cy="953406"/>
          </a:xfrm>
        </p:grpSpPr>
        <p:sp>
          <p:nvSpPr>
            <p:cNvPr id="49" name="Rounded Rectangle 48"/>
            <p:cNvSpPr/>
            <p:nvPr/>
          </p:nvSpPr>
          <p:spPr>
            <a:xfrm>
              <a:off x="2733882" y="2776266"/>
              <a:ext cx="1748898" cy="953406"/>
            </a:xfrm>
            <a:prstGeom prst="round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3308642" y="3188437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/>
                <a:t>10</a:t>
              </a:r>
              <a:endParaRPr lang="en-GB" dirty="0"/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2932387" y="2952671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/>
                <a:t>5</a:t>
              </a:r>
              <a:endParaRPr lang="en-GB" dirty="0"/>
            </a:p>
          </p:txBody>
        </p:sp>
        <p:sp>
          <p:nvSpPr>
            <p:cNvPr id="52" name="Right Triangle 51"/>
            <p:cNvSpPr/>
            <p:nvPr/>
          </p:nvSpPr>
          <p:spPr>
            <a:xfrm>
              <a:off x="3218307" y="2984203"/>
              <a:ext cx="599375" cy="268766"/>
            </a:xfrm>
            <a:prstGeom prst="rtTriangl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53" name="Group 52"/>
          <p:cNvGrpSpPr/>
          <p:nvPr/>
        </p:nvGrpSpPr>
        <p:grpSpPr>
          <a:xfrm>
            <a:off x="6102055" y="3689789"/>
            <a:ext cx="1748898" cy="967660"/>
            <a:chOff x="2733882" y="4552034"/>
            <a:chExt cx="1748898" cy="967660"/>
          </a:xfrm>
        </p:grpSpPr>
        <p:sp>
          <p:nvSpPr>
            <p:cNvPr id="54" name="Rounded Rectangle 53"/>
            <p:cNvSpPr/>
            <p:nvPr/>
          </p:nvSpPr>
          <p:spPr>
            <a:xfrm>
              <a:off x="2733882" y="4552034"/>
              <a:ext cx="1748898" cy="953406"/>
            </a:xfrm>
            <a:prstGeom prst="round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2839928" y="4814609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/>
                <a:t>10</a:t>
              </a:r>
              <a:endParaRPr lang="en-GB" dirty="0"/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3398979" y="5150362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2</a:t>
              </a:r>
              <a:r>
                <a:rPr lang="en-GB" dirty="0" smtClean="0"/>
                <a:t>0</a:t>
              </a:r>
              <a:endParaRPr lang="en-GB" dirty="0"/>
            </a:p>
          </p:txBody>
        </p:sp>
        <p:sp>
          <p:nvSpPr>
            <p:cNvPr id="57" name="Right Triangle 56"/>
            <p:cNvSpPr/>
            <p:nvPr/>
          </p:nvSpPr>
          <p:spPr>
            <a:xfrm>
              <a:off x="3169038" y="4737865"/>
              <a:ext cx="1154797" cy="517823"/>
            </a:xfrm>
            <a:prstGeom prst="rtTriangl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58" name="TextBox 57"/>
          <p:cNvSpPr txBox="1"/>
          <p:nvPr/>
        </p:nvSpPr>
        <p:spPr>
          <a:xfrm>
            <a:off x="305763" y="2797801"/>
            <a:ext cx="29574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Choose a pair of cards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327639" y="3720489"/>
            <a:ext cx="295745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Explore what happens with specific values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436079" y="4850871"/>
            <a:ext cx="295745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Explore what happens with algebraic values</a:t>
            </a:r>
          </a:p>
        </p:txBody>
      </p:sp>
      <p:grpSp>
        <p:nvGrpSpPr>
          <p:cNvPr id="66" name="Group 65"/>
          <p:cNvGrpSpPr/>
          <p:nvPr/>
        </p:nvGrpSpPr>
        <p:grpSpPr>
          <a:xfrm>
            <a:off x="3773835" y="4796793"/>
            <a:ext cx="1748898" cy="953406"/>
            <a:chOff x="2733882" y="2776266"/>
            <a:chExt cx="1748898" cy="953406"/>
          </a:xfrm>
        </p:grpSpPr>
        <p:sp>
          <p:nvSpPr>
            <p:cNvPr id="67" name="Rounded Rectangle 66"/>
            <p:cNvSpPr/>
            <p:nvPr/>
          </p:nvSpPr>
          <p:spPr>
            <a:xfrm>
              <a:off x="2733882" y="2776266"/>
              <a:ext cx="1748898" cy="953406"/>
            </a:xfrm>
            <a:prstGeom prst="round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68" name="TextBox 67"/>
            <p:cNvSpPr txBox="1"/>
            <p:nvPr/>
          </p:nvSpPr>
          <p:spPr>
            <a:xfrm>
              <a:off x="3308642" y="3188437"/>
              <a:ext cx="28405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/>
                <a:t>x</a:t>
              </a:r>
              <a:endParaRPr lang="en-GB" dirty="0"/>
            </a:p>
          </p:txBody>
        </p:sp>
        <p:sp>
          <p:nvSpPr>
            <p:cNvPr id="69" name="TextBox 68"/>
            <p:cNvSpPr txBox="1"/>
            <p:nvPr/>
          </p:nvSpPr>
          <p:spPr>
            <a:xfrm>
              <a:off x="2932387" y="2952671"/>
              <a:ext cx="28886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y</a:t>
              </a:r>
              <a:endParaRPr lang="en-GB" dirty="0"/>
            </a:p>
          </p:txBody>
        </p:sp>
        <p:sp>
          <p:nvSpPr>
            <p:cNvPr id="70" name="Right Triangle 69"/>
            <p:cNvSpPr/>
            <p:nvPr/>
          </p:nvSpPr>
          <p:spPr>
            <a:xfrm>
              <a:off x="3218307" y="2984203"/>
              <a:ext cx="599375" cy="268766"/>
            </a:xfrm>
            <a:prstGeom prst="rtTriangl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71" name="Group 70"/>
          <p:cNvGrpSpPr/>
          <p:nvPr/>
        </p:nvGrpSpPr>
        <p:grpSpPr>
          <a:xfrm>
            <a:off x="6107131" y="4782539"/>
            <a:ext cx="1748898" cy="967660"/>
            <a:chOff x="2733882" y="4552034"/>
            <a:chExt cx="1748898" cy="967660"/>
          </a:xfrm>
        </p:grpSpPr>
        <p:sp>
          <p:nvSpPr>
            <p:cNvPr id="72" name="Rounded Rectangle 71"/>
            <p:cNvSpPr/>
            <p:nvPr/>
          </p:nvSpPr>
          <p:spPr>
            <a:xfrm>
              <a:off x="2733882" y="4552034"/>
              <a:ext cx="1748898" cy="953406"/>
            </a:xfrm>
            <a:prstGeom prst="round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3" name="TextBox 72"/>
            <p:cNvSpPr txBox="1"/>
            <p:nvPr/>
          </p:nvSpPr>
          <p:spPr>
            <a:xfrm>
              <a:off x="2839928" y="4814609"/>
              <a:ext cx="40588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/>
                <a:t>2y</a:t>
              </a:r>
              <a:endParaRPr lang="en-GB" dirty="0"/>
            </a:p>
          </p:txBody>
        </p:sp>
        <p:sp>
          <p:nvSpPr>
            <p:cNvPr id="74" name="TextBox 73"/>
            <p:cNvSpPr txBox="1"/>
            <p:nvPr/>
          </p:nvSpPr>
          <p:spPr>
            <a:xfrm>
              <a:off x="3398979" y="5150362"/>
              <a:ext cx="40107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/>
                <a:t>2</a:t>
              </a:r>
              <a:r>
                <a:rPr lang="en-GB" dirty="0"/>
                <a:t>x</a:t>
              </a:r>
            </a:p>
          </p:txBody>
        </p:sp>
        <p:sp>
          <p:nvSpPr>
            <p:cNvPr id="75" name="Right Triangle 74"/>
            <p:cNvSpPr/>
            <p:nvPr/>
          </p:nvSpPr>
          <p:spPr>
            <a:xfrm>
              <a:off x="3169038" y="4737865"/>
              <a:ext cx="1154797" cy="517823"/>
            </a:xfrm>
            <a:prstGeom prst="rtTriangl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76" name="TextBox 75"/>
          <p:cNvSpPr txBox="1"/>
          <p:nvPr/>
        </p:nvSpPr>
        <p:spPr>
          <a:xfrm>
            <a:off x="425682" y="5977176"/>
            <a:ext cx="91439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Place each card in correct column, together with detailed explanation</a:t>
            </a:r>
          </a:p>
        </p:txBody>
      </p:sp>
    </p:spTree>
    <p:extLst>
      <p:ext uri="{BB962C8B-B14F-4D97-AF65-F5344CB8AC3E}">
        <p14:creationId xmlns:p14="http://schemas.microsoft.com/office/powerpoint/2010/main" val="1173953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8216" y="68765"/>
            <a:ext cx="813389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 smtClean="0"/>
              <a:t>Are these ALWAYS, SOMETIMES or NEVER True?</a:t>
            </a:r>
            <a:endParaRPr lang="en-GB" sz="3600" dirty="0"/>
          </a:p>
        </p:txBody>
      </p:sp>
      <p:pic>
        <p:nvPicPr>
          <p:cNvPr id="61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112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r="48942"/>
          <a:stretch/>
        </p:blipFill>
        <p:spPr bwMode="auto">
          <a:xfrm>
            <a:off x="519745" y="1105111"/>
            <a:ext cx="2060577" cy="55952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2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112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50000"/>
          <a:stretch/>
        </p:blipFill>
        <p:spPr bwMode="auto">
          <a:xfrm>
            <a:off x="4675163" y="1105111"/>
            <a:ext cx="2017883" cy="55952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19777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Picture 25" descr="Screen Clippi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2154"/>
          <a:stretch/>
        </p:blipFill>
        <p:spPr>
          <a:xfrm rot="5400000">
            <a:off x="-364547" y="1455412"/>
            <a:ext cx="6065448" cy="3548420"/>
          </a:xfrm>
          <a:prstGeom prst="rect">
            <a:avLst/>
          </a:prstGeom>
        </p:spPr>
      </p:pic>
      <p:pic>
        <p:nvPicPr>
          <p:cNvPr id="9" name="Picture 8" descr="Screen Clippi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4819"/>
          <a:stretch/>
        </p:blipFill>
        <p:spPr>
          <a:xfrm rot="5400000">
            <a:off x="3820496" y="1554240"/>
            <a:ext cx="6065448" cy="3350763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 rot="5400000">
            <a:off x="6139979" y="1664668"/>
            <a:ext cx="77617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/>
              <a:t>Shape A</a:t>
            </a:r>
            <a:endParaRPr lang="en-GB" sz="1400" dirty="0"/>
          </a:p>
        </p:txBody>
      </p:sp>
      <p:sp>
        <p:nvSpPr>
          <p:cNvPr id="12" name="TextBox 11"/>
          <p:cNvSpPr txBox="1"/>
          <p:nvPr/>
        </p:nvSpPr>
        <p:spPr>
          <a:xfrm rot="5400000">
            <a:off x="6143185" y="3297854"/>
            <a:ext cx="76976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/>
              <a:t>Shape B</a:t>
            </a:r>
            <a:endParaRPr lang="en-GB" sz="1400" dirty="0"/>
          </a:p>
        </p:txBody>
      </p:sp>
      <p:sp>
        <p:nvSpPr>
          <p:cNvPr id="13" name="TextBox 12"/>
          <p:cNvSpPr txBox="1"/>
          <p:nvPr/>
        </p:nvSpPr>
        <p:spPr>
          <a:xfrm rot="5400000">
            <a:off x="6143986" y="5046904"/>
            <a:ext cx="76815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/>
              <a:t>Shape C</a:t>
            </a:r>
            <a:endParaRPr lang="en-GB" sz="1400" dirty="0"/>
          </a:p>
        </p:txBody>
      </p:sp>
      <p:sp>
        <p:nvSpPr>
          <p:cNvPr id="14" name="TextBox 13"/>
          <p:cNvSpPr txBox="1"/>
          <p:nvPr/>
        </p:nvSpPr>
        <p:spPr>
          <a:xfrm rot="5400000">
            <a:off x="2102799" y="1571826"/>
            <a:ext cx="78258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/>
              <a:t>Shape D</a:t>
            </a:r>
            <a:endParaRPr lang="en-GB" sz="1400" dirty="0"/>
          </a:p>
        </p:txBody>
      </p:sp>
      <p:sp>
        <p:nvSpPr>
          <p:cNvPr id="15" name="TextBox 14"/>
          <p:cNvSpPr txBox="1"/>
          <p:nvPr/>
        </p:nvSpPr>
        <p:spPr>
          <a:xfrm rot="5400000">
            <a:off x="2114021" y="3152461"/>
            <a:ext cx="76014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/>
              <a:t>Shape E</a:t>
            </a:r>
            <a:endParaRPr lang="en-GB" sz="1400" dirty="0"/>
          </a:p>
        </p:txBody>
      </p:sp>
      <p:sp>
        <p:nvSpPr>
          <p:cNvPr id="16" name="TextBox 15"/>
          <p:cNvSpPr txBox="1"/>
          <p:nvPr/>
        </p:nvSpPr>
        <p:spPr>
          <a:xfrm rot="5400000">
            <a:off x="2117225" y="4918393"/>
            <a:ext cx="7537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/>
              <a:t>Shape F</a:t>
            </a:r>
            <a:endParaRPr lang="en-GB" sz="1400" dirty="0"/>
          </a:p>
        </p:txBody>
      </p:sp>
      <p:sp>
        <p:nvSpPr>
          <p:cNvPr id="27" name="TextBox 26"/>
          <p:cNvSpPr txBox="1"/>
          <p:nvPr/>
        </p:nvSpPr>
        <p:spPr>
          <a:xfrm rot="5400000">
            <a:off x="7425493" y="1559877"/>
            <a:ext cx="270619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/>
              <a:t>Name: . . . . . . . . . . . . . . . . . . . . . . . .</a:t>
            </a:r>
            <a:endParaRPr lang="en-GB" sz="1400" dirty="0"/>
          </a:p>
        </p:txBody>
      </p:sp>
      <p:sp>
        <p:nvSpPr>
          <p:cNvPr id="28" name="TextBox 27"/>
          <p:cNvSpPr txBox="1"/>
          <p:nvPr/>
        </p:nvSpPr>
        <p:spPr>
          <a:xfrm rot="5400000">
            <a:off x="7706586" y="5046905"/>
            <a:ext cx="218361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/>
              <a:t>. . . . . . . . . . . . . . . . . . . . . . . .</a:t>
            </a:r>
            <a:endParaRPr lang="en-GB" sz="1400" dirty="0"/>
          </a:p>
        </p:txBody>
      </p:sp>
      <p:sp>
        <p:nvSpPr>
          <p:cNvPr id="29" name="TextBox 28"/>
          <p:cNvSpPr txBox="1"/>
          <p:nvPr/>
        </p:nvSpPr>
        <p:spPr>
          <a:xfrm rot="5400000">
            <a:off x="4414049" y="4335630"/>
            <a:ext cx="189019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/>
              <a:t>Perimeter of shape A = </a:t>
            </a:r>
            <a:endParaRPr lang="en-GB" sz="1400" dirty="0"/>
          </a:p>
        </p:txBody>
      </p:sp>
      <p:sp>
        <p:nvSpPr>
          <p:cNvPr id="30" name="TextBox 29"/>
          <p:cNvSpPr txBox="1"/>
          <p:nvPr/>
        </p:nvSpPr>
        <p:spPr>
          <a:xfrm rot="5400000">
            <a:off x="4001524" y="4351504"/>
            <a:ext cx="189019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/>
              <a:t>Perimeter of shape B= </a:t>
            </a:r>
            <a:endParaRPr lang="en-GB" sz="1400" dirty="0"/>
          </a:p>
        </p:txBody>
      </p:sp>
      <p:sp>
        <p:nvSpPr>
          <p:cNvPr id="31" name="TextBox 30"/>
          <p:cNvSpPr txBox="1"/>
          <p:nvPr/>
        </p:nvSpPr>
        <p:spPr>
          <a:xfrm rot="5400000">
            <a:off x="3654728" y="4351395"/>
            <a:ext cx="184210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/>
              <a:t>Perimeter of shape C= </a:t>
            </a:r>
            <a:endParaRPr lang="en-GB" sz="1400" dirty="0"/>
          </a:p>
        </p:txBody>
      </p:sp>
      <p:sp>
        <p:nvSpPr>
          <p:cNvPr id="32" name="TextBox 31"/>
          <p:cNvSpPr txBox="1"/>
          <p:nvPr/>
        </p:nvSpPr>
        <p:spPr>
          <a:xfrm rot="5400000">
            <a:off x="827144" y="4365930"/>
            <a:ext cx="151118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/>
              <a:t>Area of shape D = </a:t>
            </a:r>
            <a:endParaRPr lang="en-GB" sz="1400" dirty="0"/>
          </a:p>
        </p:txBody>
      </p:sp>
      <p:sp>
        <p:nvSpPr>
          <p:cNvPr id="33" name="TextBox 32"/>
          <p:cNvSpPr txBox="1"/>
          <p:nvPr/>
        </p:nvSpPr>
        <p:spPr>
          <a:xfrm rot="5400000">
            <a:off x="410074" y="4354709"/>
            <a:ext cx="148874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/>
              <a:t>Area of shape </a:t>
            </a:r>
            <a:r>
              <a:rPr lang="en-GB" sz="1400" dirty="0" smtClean="0"/>
              <a:t> E= </a:t>
            </a:r>
            <a:endParaRPr lang="en-GB" sz="1400" dirty="0"/>
          </a:p>
        </p:txBody>
      </p:sp>
      <p:sp>
        <p:nvSpPr>
          <p:cNvPr id="34" name="TextBox 33"/>
          <p:cNvSpPr txBox="1"/>
          <p:nvPr/>
        </p:nvSpPr>
        <p:spPr>
          <a:xfrm rot="5400000">
            <a:off x="-36390" y="4351503"/>
            <a:ext cx="148232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/>
              <a:t>Area of shape </a:t>
            </a:r>
            <a:r>
              <a:rPr lang="en-GB" sz="1400" dirty="0" smtClean="0"/>
              <a:t> F= </a:t>
            </a: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3454236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TextBox 26"/>
          <p:cNvSpPr txBox="1"/>
          <p:nvPr/>
        </p:nvSpPr>
        <p:spPr>
          <a:xfrm rot="5400000">
            <a:off x="7425493" y="1559877"/>
            <a:ext cx="270619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/>
              <a:t>Name: . . . . . . . . . . . . . . . . . . . . . . . .</a:t>
            </a:r>
            <a:endParaRPr lang="en-GB" sz="1400" dirty="0"/>
          </a:p>
        </p:txBody>
      </p:sp>
      <p:sp>
        <p:nvSpPr>
          <p:cNvPr id="28" name="TextBox 27"/>
          <p:cNvSpPr txBox="1"/>
          <p:nvPr/>
        </p:nvSpPr>
        <p:spPr>
          <a:xfrm rot="5400000">
            <a:off x="7706586" y="5046905"/>
            <a:ext cx="218361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/>
              <a:t>. . . . . . . . . . . . . . . . . . . . . . . .</a:t>
            </a:r>
            <a:endParaRPr lang="en-GB" sz="1400" dirty="0"/>
          </a:p>
        </p:txBody>
      </p:sp>
      <p:pic>
        <p:nvPicPr>
          <p:cNvPr id="2" name="Picture 1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1330880" y="-1013107"/>
            <a:ext cx="6020934" cy="83043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4637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" y="392360"/>
            <a:ext cx="32053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Consumable Resources Needed:</a:t>
            </a:r>
            <a:endParaRPr lang="en-GB" dirty="0"/>
          </a:p>
        </p:txBody>
      </p:sp>
      <p:sp>
        <p:nvSpPr>
          <p:cNvPr id="3" name="TextBox 2"/>
          <p:cNvSpPr txBox="1"/>
          <p:nvPr/>
        </p:nvSpPr>
        <p:spPr>
          <a:xfrm>
            <a:off x="533400" y="3984608"/>
            <a:ext cx="652717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Re-usable Resources Needed:</a:t>
            </a:r>
          </a:p>
          <a:p>
            <a:r>
              <a:rPr lang="en-GB" dirty="0"/>
              <a:t>	</a:t>
            </a:r>
            <a:r>
              <a:rPr lang="en-GB" dirty="0" smtClean="0"/>
              <a:t>Video </a:t>
            </a:r>
            <a:r>
              <a:rPr lang="en-GB" dirty="0" smtClean="0"/>
              <a:t>camera</a:t>
            </a:r>
            <a:r>
              <a:rPr lang="en-GB" dirty="0" smtClean="0"/>
              <a:t>.</a:t>
            </a:r>
          </a:p>
          <a:p>
            <a:r>
              <a:rPr lang="en-GB" dirty="0"/>
              <a:t>	</a:t>
            </a:r>
            <a:r>
              <a:rPr lang="en-GB" dirty="0" smtClean="0"/>
              <a:t>Mini-whiteboards needed for rough work during card sort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1449428" y="4856204"/>
            <a:ext cx="70494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Each group of 3 needs Card Set A and (if needed to help them) Card Set B.</a:t>
            </a:r>
            <a:endParaRPr lang="en-GB" dirty="0"/>
          </a:p>
        </p:txBody>
      </p:sp>
      <p:sp>
        <p:nvSpPr>
          <p:cNvPr id="9" name="TextBox 8"/>
          <p:cNvSpPr txBox="1"/>
          <p:nvPr/>
        </p:nvSpPr>
        <p:spPr>
          <a:xfrm>
            <a:off x="1234810" y="772629"/>
            <a:ext cx="8374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err="1" smtClean="0"/>
              <a:t>Blu-tac</a:t>
            </a:r>
            <a:endParaRPr lang="en-GB" dirty="0"/>
          </a:p>
        </p:txBody>
      </p:sp>
      <p:sp>
        <p:nvSpPr>
          <p:cNvPr id="12" name="TextBox 11"/>
          <p:cNvSpPr txBox="1"/>
          <p:nvPr/>
        </p:nvSpPr>
        <p:spPr>
          <a:xfrm>
            <a:off x="1229550" y="1193051"/>
            <a:ext cx="50877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Each pair needs A3 pastel-coloured paper for poster.</a:t>
            </a:r>
            <a:endParaRPr lang="en-GB" dirty="0"/>
          </a:p>
        </p:txBody>
      </p:sp>
      <p:sp>
        <p:nvSpPr>
          <p:cNvPr id="13" name="TextBox 12"/>
          <p:cNvSpPr txBox="1"/>
          <p:nvPr/>
        </p:nvSpPr>
        <p:spPr>
          <a:xfrm>
            <a:off x="1192758" y="1723835"/>
            <a:ext cx="75255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Each student needs 1off A5 copy of ‘Perimeter &amp; Area’ worksheet </a:t>
            </a:r>
            <a:r>
              <a:rPr lang="en-GB" dirty="0" smtClean="0"/>
              <a:t>, together with possible A4 extension worksheet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65568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69438" y="1929041"/>
            <a:ext cx="8943933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Notes to start.</a:t>
            </a:r>
          </a:p>
          <a:p>
            <a:endParaRPr lang="en-GB" dirty="0"/>
          </a:p>
          <a:p>
            <a:endParaRPr lang="en-GB" dirty="0" smtClean="0"/>
          </a:p>
          <a:p>
            <a:r>
              <a:rPr lang="en-GB" dirty="0" smtClean="0"/>
              <a:t>Students must be pre-assigned </a:t>
            </a:r>
            <a:r>
              <a:rPr lang="en-GB" dirty="0" smtClean="0"/>
              <a:t>into teams of 3, though will begin work individually.</a:t>
            </a:r>
            <a:endParaRPr lang="en-GB" dirty="0" smtClean="0"/>
          </a:p>
          <a:p>
            <a:r>
              <a:rPr lang="en-GB" dirty="0" smtClean="0"/>
              <a:t>Card Set </a:t>
            </a:r>
            <a:r>
              <a:rPr lang="en-GB" dirty="0" smtClean="0"/>
              <a:t>A.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33059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0" y="68766"/>
            <a:ext cx="917238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dirty="0" smtClean="0"/>
              <a:t>Enlargements of Perimeters, Areas and Volumes</a:t>
            </a:r>
            <a:endParaRPr lang="en-GB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152636" y="884053"/>
            <a:ext cx="20104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smtClean="0"/>
              <a:t>On your own…</a:t>
            </a:r>
            <a:endParaRPr lang="en-GB" sz="2400" dirty="0"/>
          </a:p>
        </p:txBody>
      </p:sp>
      <p:sp>
        <p:nvSpPr>
          <p:cNvPr id="20" name="TextBox 19"/>
          <p:cNvSpPr txBox="1"/>
          <p:nvPr/>
        </p:nvSpPr>
        <p:spPr>
          <a:xfrm>
            <a:off x="490655" y="1488013"/>
            <a:ext cx="819107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Explain how you would describe ‘perimeter’ and ‘area’ to an 8 year old child that had never heard of them. You can use a diagram too if you wish.</a:t>
            </a:r>
            <a:endParaRPr lang="en-GB" sz="2400" dirty="0"/>
          </a:p>
        </p:txBody>
      </p:sp>
      <p:grpSp>
        <p:nvGrpSpPr>
          <p:cNvPr id="12" name="Group 11"/>
          <p:cNvGrpSpPr/>
          <p:nvPr/>
        </p:nvGrpSpPr>
        <p:grpSpPr>
          <a:xfrm>
            <a:off x="152636" y="2755299"/>
            <a:ext cx="6729406" cy="4102700"/>
            <a:chOff x="152636" y="2755299"/>
            <a:chExt cx="6729406" cy="4102700"/>
          </a:xfrm>
        </p:grpSpPr>
        <p:sp>
          <p:nvSpPr>
            <p:cNvPr id="22" name="TextBox 21"/>
            <p:cNvSpPr txBox="1"/>
            <p:nvPr/>
          </p:nvSpPr>
          <p:spPr>
            <a:xfrm>
              <a:off x="152636" y="2755299"/>
              <a:ext cx="672940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2400" dirty="0"/>
                <a:t>a</a:t>
              </a:r>
              <a:r>
                <a:rPr lang="en-GB" sz="2400" dirty="0" smtClean="0"/>
                <a:t>nd then complete the worksheet as fully as you can</a:t>
              </a:r>
              <a:endParaRPr lang="en-GB" sz="2400" dirty="0"/>
            </a:p>
          </p:txBody>
        </p:sp>
        <p:pic>
          <p:nvPicPr>
            <p:cNvPr id="2050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6200000">
              <a:off x="1355503" y="3627311"/>
              <a:ext cx="3692215" cy="276916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1261397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creen Clipping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88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1889" y="2167037"/>
            <a:ext cx="2762250" cy="3248025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498150" y="1457592"/>
            <a:ext cx="20497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Perimeter Problems</a:t>
            </a:r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2206149" y="68766"/>
            <a:ext cx="441229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dirty="0" smtClean="0"/>
              <a:t>What have you found?</a:t>
            </a:r>
            <a:endParaRPr lang="en-GB" sz="3600" dirty="0"/>
          </a:p>
        </p:txBody>
      </p:sp>
      <p:sp>
        <p:nvSpPr>
          <p:cNvPr id="7" name="TextBox 6"/>
          <p:cNvSpPr txBox="1"/>
          <p:nvPr/>
        </p:nvSpPr>
        <p:spPr>
          <a:xfrm>
            <a:off x="2984100" y="1936204"/>
            <a:ext cx="510171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smtClean="0"/>
              <a:t>What was the perimeter of the square?</a:t>
            </a:r>
            <a:endParaRPr lang="en-GB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2984100" y="2578850"/>
            <a:ext cx="53483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2"/>
            <a:r>
              <a:rPr lang="en-GB" sz="2400" dirty="0" smtClean="0"/>
              <a:t>“	“	“	    hexagon?</a:t>
            </a:r>
            <a:endParaRPr lang="en-GB" sz="2400" dirty="0"/>
          </a:p>
        </p:txBody>
      </p:sp>
      <p:sp>
        <p:nvSpPr>
          <p:cNvPr id="10" name="TextBox 9"/>
          <p:cNvSpPr txBox="1"/>
          <p:nvPr/>
        </p:nvSpPr>
        <p:spPr>
          <a:xfrm>
            <a:off x="2984101" y="3373890"/>
            <a:ext cx="584459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The perimeter (circumference) of the circle must be somewhere in the middle of these two. Between 3d and 4d.</a:t>
            </a:r>
            <a:endParaRPr lang="en-GB" sz="2400" dirty="0"/>
          </a:p>
        </p:txBody>
      </p:sp>
      <p:sp>
        <p:nvSpPr>
          <p:cNvPr id="11" name="TextBox 10"/>
          <p:cNvSpPr txBox="1"/>
          <p:nvPr/>
        </p:nvSpPr>
        <p:spPr>
          <a:xfrm>
            <a:off x="2994607" y="4614144"/>
            <a:ext cx="58445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What is it?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30204750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10" grpId="0"/>
      <p:bldP spid="1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creen Clipping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88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1500" y="2017493"/>
            <a:ext cx="2695575" cy="288607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765147" y="1098331"/>
            <a:ext cx="15549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Area Problems</a:t>
            </a:r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2206149" y="68766"/>
            <a:ext cx="441229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dirty="0" smtClean="0"/>
              <a:t>What have you found?</a:t>
            </a:r>
            <a:endParaRPr lang="en-GB" sz="3600" dirty="0"/>
          </a:p>
        </p:txBody>
      </p:sp>
      <p:sp>
        <p:nvSpPr>
          <p:cNvPr id="7" name="TextBox 6"/>
          <p:cNvSpPr txBox="1"/>
          <p:nvPr/>
        </p:nvSpPr>
        <p:spPr>
          <a:xfrm>
            <a:off x="240901" y="1282997"/>
            <a:ext cx="58445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What is the area of the large square?</a:t>
            </a:r>
            <a:endParaRPr lang="en-GB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240901" y="1900933"/>
            <a:ext cx="48662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2"/>
            <a:r>
              <a:rPr lang="en-GB" sz="2400" dirty="0" smtClean="0"/>
              <a:t>“	“	“ small square?</a:t>
            </a:r>
            <a:endParaRPr lang="en-GB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230394" y="2604948"/>
            <a:ext cx="599110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The area of the circle must be somewhere in the middle of these two. Between 2r</a:t>
            </a:r>
            <a:r>
              <a:rPr lang="en-GB" sz="2400" baseline="30000" dirty="0" smtClean="0"/>
              <a:t>2</a:t>
            </a:r>
            <a:r>
              <a:rPr lang="en-GB" sz="2400" dirty="0" smtClean="0"/>
              <a:t> and 4r</a:t>
            </a:r>
            <a:r>
              <a:rPr lang="en-GB" sz="2400" baseline="30000" dirty="0" smtClean="0"/>
              <a:t>2</a:t>
            </a:r>
            <a:r>
              <a:rPr lang="en-GB" sz="2400" dirty="0" smtClean="0"/>
              <a:t>.</a:t>
            </a:r>
            <a:endParaRPr lang="en-GB" sz="2400" dirty="0"/>
          </a:p>
        </p:txBody>
      </p:sp>
      <p:sp>
        <p:nvSpPr>
          <p:cNvPr id="10" name="TextBox 9"/>
          <p:cNvSpPr txBox="1"/>
          <p:nvPr/>
        </p:nvSpPr>
        <p:spPr>
          <a:xfrm>
            <a:off x="240901" y="3582837"/>
            <a:ext cx="58445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What is it?</a:t>
            </a:r>
            <a:endParaRPr lang="en-GB" sz="2400" dirty="0"/>
          </a:p>
        </p:txBody>
      </p:sp>
      <p:sp>
        <p:nvSpPr>
          <p:cNvPr id="11" name="TextBox 10"/>
          <p:cNvSpPr txBox="1"/>
          <p:nvPr/>
        </p:nvSpPr>
        <p:spPr>
          <a:xfrm>
            <a:off x="2206149" y="5610997"/>
            <a:ext cx="43373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Stick the worksheet in your book.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18282633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442629" y="68765"/>
            <a:ext cx="399192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dirty="0" smtClean="0"/>
              <a:t>Card Sorting Activity</a:t>
            </a:r>
            <a:endParaRPr lang="en-GB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152636" y="677525"/>
            <a:ext cx="473340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You will soon make a poster with a table like this and, after some calculations, place each of the cards into one of the 3 columns together with your detailed explanation. We’ll then record some video clips of the posters.</a:t>
            </a:r>
            <a:endParaRPr lang="en-GB" sz="2400" dirty="0"/>
          </a:p>
        </p:txBody>
      </p:sp>
      <p:grpSp>
        <p:nvGrpSpPr>
          <p:cNvPr id="24" name="Group 23"/>
          <p:cNvGrpSpPr/>
          <p:nvPr/>
        </p:nvGrpSpPr>
        <p:grpSpPr>
          <a:xfrm>
            <a:off x="168402" y="3353997"/>
            <a:ext cx="7609134" cy="3431232"/>
            <a:chOff x="168402" y="3353997"/>
            <a:chExt cx="7609134" cy="3431232"/>
          </a:xfrm>
        </p:grpSpPr>
        <p:sp>
          <p:nvSpPr>
            <p:cNvPr id="4" name="TextBox 3"/>
            <p:cNvSpPr txBox="1"/>
            <p:nvPr/>
          </p:nvSpPr>
          <p:spPr>
            <a:xfrm>
              <a:off x="168402" y="3353997"/>
              <a:ext cx="760913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2400" dirty="0" smtClean="0"/>
                <a:t>First, take it in turns selecting one of the four pairs of cards.</a:t>
              </a:r>
            </a:p>
          </p:txBody>
        </p:sp>
        <p:pic>
          <p:nvPicPr>
            <p:cNvPr id="3074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colorTemperature colorTemp="112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30110" y="3945170"/>
              <a:ext cx="2048496" cy="284005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6" name="TextBox 5"/>
            <p:cNvSpPr txBox="1"/>
            <p:nvPr/>
          </p:nvSpPr>
          <p:spPr>
            <a:xfrm>
              <a:off x="1347406" y="4034702"/>
              <a:ext cx="200882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2400" dirty="0" smtClean="0"/>
                <a:t>Rectangle pair</a:t>
              </a: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1627739" y="4657994"/>
              <a:ext cx="1728487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2400" dirty="0" smtClean="0"/>
                <a:t>Triangle pair</a:t>
              </a: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1733666" y="5382863"/>
              <a:ext cx="162256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2400" dirty="0" smtClean="0"/>
                <a:t>Cuboid pair</a:t>
              </a: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1924103" y="6134351"/>
              <a:ext cx="143212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2400" dirty="0" smtClean="0"/>
                <a:t>Circle pair</a:t>
              </a:r>
            </a:p>
          </p:txBody>
        </p:sp>
      </p:grpSp>
      <p:grpSp>
        <p:nvGrpSpPr>
          <p:cNvPr id="23" name="Group 22"/>
          <p:cNvGrpSpPr/>
          <p:nvPr/>
        </p:nvGrpSpPr>
        <p:grpSpPr>
          <a:xfrm>
            <a:off x="4886042" y="1034019"/>
            <a:ext cx="3379258" cy="2319978"/>
            <a:chOff x="4886042" y="1034019"/>
            <a:chExt cx="3379258" cy="2319978"/>
          </a:xfrm>
        </p:grpSpPr>
        <p:sp>
          <p:nvSpPr>
            <p:cNvPr id="5" name="Rectangle 4"/>
            <p:cNvSpPr/>
            <p:nvPr/>
          </p:nvSpPr>
          <p:spPr>
            <a:xfrm>
              <a:off x="4950374" y="1034020"/>
              <a:ext cx="3314926" cy="2319977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6206722" y="3046220"/>
              <a:ext cx="205857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400" dirty="0" smtClean="0"/>
                <a:t>Name 1; Name 2; Name 3</a:t>
              </a:r>
              <a:endParaRPr lang="en-GB" sz="1400" dirty="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4886042" y="1089720"/>
              <a:ext cx="112947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400" dirty="0" smtClean="0"/>
                <a:t>ALWAYS True</a:t>
              </a:r>
              <a:endParaRPr lang="en-GB" sz="1400" dirty="0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5896089" y="1086353"/>
              <a:ext cx="144616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400" dirty="0" smtClean="0"/>
                <a:t>SOMETIMES True</a:t>
              </a:r>
              <a:endParaRPr lang="en-GB" sz="1400" dirty="0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7224565" y="1085239"/>
              <a:ext cx="1040734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400" dirty="0" smtClean="0"/>
                <a:t>NEVER True</a:t>
              </a:r>
              <a:endParaRPr lang="en-GB" sz="1400" dirty="0"/>
            </a:p>
          </p:txBody>
        </p:sp>
        <p:cxnSp>
          <p:nvCxnSpPr>
            <p:cNvPr id="18" name="Straight Connector 17"/>
            <p:cNvCxnSpPr/>
            <p:nvPr/>
          </p:nvCxnSpPr>
          <p:spPr>
            <a:xfrm>
              <a:off x="5943387" y="1034020"/>
              <a:ext cx="0" cy="231997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>
              <a:off x="7214776" y="1034019"/>
              <a:ext cx="0" cy="231997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4950374" y="1393016"/>
              <a:ext cx="3314925" cy="448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312159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1520</TotalTime>
  <Words>929</Words>
  <Application>Microsoft Office PowerPoint</Application>
  <PresentationFormat>On-screen Show (4:3)</PresentationFormat>
  <Paragraphs>109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Standards Unit SS5: Evaluating Statements about Enlargements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Standards Unit N6: Developing Proportional Reasoning</dc:title>
  <dc:creator/>
  <cp:lastModifiedBy> </cp:lastModifiedBy>
  <cp:revision>167</cp:revision>
  <cp:lastPrinted>2012-05-09T16:19:45Z</cp:lastPrinted>
  <dcterms:created xsi:type="dcterms:W3CDTF">2006-08-16T00:00:00Z</dcterms:created>
  <dcterms:modified xsi:type="dcterms:W3CDTF">2012-05-09T16:34:11Z</dcterms:modified>
</cp:coreProperties>
</file>