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302" r:id="rId5"/>
    <p:sldId id="296" r:id="rId6"/>
    <p:sldId id="297" r:id="rId7"/>
    <p:sldId id="294" r:id="rId8"/>
    <p:sldId id="259" r:id="rId9"/>
    <p:sldId id="300" r:id="rId10"/>
    <p:sldId id="301" r:id="rId11"/>
    <p:sldId id="298" r:id="rId12"/>
    <p:sldId id="303" r:id="rId13"/>
    <p:sldId id="306" r:id="rId14"/>
    <p:sldId id="307" r:id="rId15"/>
    <p:sldId id="299" r:id="rId16"/>
    <p:sldId id="304" r:id="rId17"/>
    <p:sldId id="305" r:id="rId18"/>
    <p:sldId id="308" r:id="rId19"/>
    <p:sldId id="309" r:id="rId20"/>
    <p:sldId id="310" r:id="rId21"/>
    <p:sldId id="312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B3"/>
    <a:srgbClr val="FEBEC4"/>
    <a:srgbClr val="FFBE7D"/>
    <a:srgbClr val="9CF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Standards Unit SS3:</a:t>
            </a:r>
            <a:br>
              <a:rPr lang="en-GB" dirty="0" smtClean="0"/>
            </a:br>
            <a:r>
              <a:rPr lang="en-GB" dirty="0" smtClean="0"/>
              <a:t>Dissecting a Square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55" y="3886199"/>
            <a:ext cx="8666329" cy="281485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No cards in this activity.</a:t>
            </a:r>
          </a:p>
          <a:p>
            <a:r>
              <a:rPr lang="en-GB" sz="2800" dirty="0" smtClean="0"/>
              <a:t>Activity takes 1-2 hours.</a:t>
            </a:r>
          </a:p>
          <a:p>
            <a:r>
              <a:rPr lang="en-GB" sz="2800" dirty="0" smtClean="0"/>
              <a:t>Calculators needed to convert to %’s.</a:t>
            </a:r>
          </a:p>
          <a:p>
            <a:r>
              <a:rPr lang="en-GB" sz="2800" dirty="0" smtClean="0"/>
              <a:t>Must work in pairs.</a:t>
            </a:r>
          </a:p>
          <a:p>
            <a:r>
              <a:rPr lang="en-GB" sz="2800" dirty="0" smtClean="0"/>
              <a:t>Lower level learners just focus on rectangles, not triangles.</a:t>
            </a:r>
          </a:p>
          <a:p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16942" y="831671"/>
            <a:ext cx="625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Suitable for students at Levels 3</a:t>
            </a:r>
            <a:r>
              <a:rPr lang="en-GB" dirty="0"/>
              <a:t>,</a:t>
            </a:r>
            <a:r>
              <a:rPr lang="en-GB" dirty="0" smtClean="0"/>
              <a:t> 4, 5, 6 or even 7?</a:t>
            </a:r>
          </a:p>
          <a:p>
            <a:pPr algn="ctr"/>
            <a:r>
              <a:rPr lang="en-GB" dirty="0" smtClean="0"/>
              <a:t>Lots of additions / subtraction of simple (1/8, 1/16) etc. fractions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913" y="1379863"/>
            <a:ext cx="776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Primarily about fractions and percentages. Includes calculation of areas of rectangles, with extensions to triangles and </a:t>
            </a:r>
            <a:r>
              <a:rPr lang="en-GB" b="1" dirty="0" smtClean="0"/>
              <a:t>even circle areas.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40727" y="320634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10* activity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42017" y="355945"/>
            <a:ext cx="878773" cy="617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20790" y="171279"/>
            <a:ext cx="24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% conversions omitted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2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5953" y="47352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Lucky Shopping?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2924" y="3014430"/>
            <a:ext cx="876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decide to buy two pairs of trainers (they’re 15% off!) and go to the checkout.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7" y="1564966"/>
            <a:ext cx="2728541" cy="95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27" y="1508187"/>
            <a:ext cx="2900318" cy="101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38" y="1063057"/>
            <a:ext cx="1780606" cy="10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3573" y="4018194"/>
            <a:ext cx="5487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The person at the checkout says: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‘15% off each item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That will be 30% off the total price’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3573" y="5628884"/>
            <a:ext cx="516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Is that what you expected to pay?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7523" y="6166014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rgbClr val="7030A0"/>
                </a:solidFill>
              </a:rPr>
              <a:t>Discuss it with your partner</a:t>
            </a:r>
            <a:endParaRPr lang="en-GB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1" y="961697"/>
            <a:ext cx="3898771" cy="54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704" y="78884"/>
            <a:ext cx="781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Work with your partner to complete your worksheet</a:t>
            </a:r>
            <a:endParaRPr lang="en-GB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02622" y="1828800"/>
            <a:ext cx="1245474" cy="331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8096" y="151354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Draw any lines, or workings out on here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9385" y="6359987"/>
            <a:ext cx="313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Remember this question too!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351285" y="6318299"/>
            <a:ext cx="1248100" cy="226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1" y="961697"/>
            <a:ext cx="3898771" cy="54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704" y="78884"/>
            <a:ext cx="7810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Work with your partner to complete your worksheet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62508" y="2417197"/>
            <a:ext cx="78717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62508" y="2820063"/>
            <a:ext cx="78717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4" t="11205" r="28944" b="56069"/>
          <a:stretch/>
        </p:blipFill>
        <p:spPr bwMode="auto">
          <a:xfrm>
            <a:off x="2838363" y="1781298"/>
            <a:ext cx="3134927" cy="328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3462" y="78884"/>
            <a:ext cx="4965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have you calculated area C?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03691" y="694411"/>
            <a:ext cx="33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Is there only one way to do it?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6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3462" y="78884"/>
            <a:ext cx="5727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do you convert a fraction to a %?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5213" y="2470066"/>
                <a:ext cx="214353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GB" sz="2800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GB" sz="2800" i="1" dirty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13" y="2470066"/>
                <a:ext cx="2143536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5630" y="1180396"/>
                <a:ext cx="8372104" cy="703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Percentages:	  </a:t>
                </a:r>
                <a:r>
                  <a:rPr lang="en-GB" sz="2800" dirty="0" smtClean="0"/>
                  <a:t>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GB" sz="2800" dirty="0" smtClean="0"/>
                  <a:t>   </a:t>
                </a:r>
                <a:r>
                  <a:rPr lang="en-GB" sz="2400" dirty="0" smtClean="0"/>
                  <a:t>How many hundredths of the whole</a:t>
                </a:r>
                <a:r>
                  <a:rPr lang="en-GB" sz="2800" dirty="0" smtClean="0"/>
                  <a:t>?</a:t>
                </a:r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0" y="1180396"/>
                <a:ext cx="8372104" cy="703398"/>
              </a:xfrm>
              <a:prstGeom prst="rect">
                <a:avLst/>
              </a:prstGeom>
              <a:blipFill rotWithShape="1">
                <a:blip r:embed="rId3"/>
                <a:stretch>
                  <a:fillRect l="-1092" r="-509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93330" y="3560627"/>
                <a:ext cx="285732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GB" sz="2800" i="1" dirty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GB" sz="2800" i="1" dirty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330" y="3560627"/>
                <a:ext cx="2857321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7080" y="4634326"/>
                <a:ext cx="184499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GB" sz="280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800" b="0" i="1" dirty="0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en-GB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80" y="4634326"/>
                <a:ext cx="184499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48748" y="4787541"/>
                <a:ext cx="7569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GB" sz="4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48" y="4787541"/>
                <a:ext cx="75693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31168" y="2805766"/>
            <a:ext cx="1593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Example: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07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994"/>
            <a:ext cx="30480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1132" y="1579826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61132" y="2789130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2420" y="4164688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30888" y="4584678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3776" y="4230829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29022" y="3057503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0310" y="1764492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87467" y="5048486"/>
            <a:ext cx="784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Look at triangle    </a:t>
            </a:r>
            <a:r>
              <a:rPr lang="en-GB" sz="2400" dirty="0" err="1" smtClean="0"/>
              <a:t>ceg</a:t>
            </a:r>
            <a:r>
              <a:rPr lang="en-GB" sz="2400" dirty="0" smtClean="0"/>
              <a:t>.     Why is it half the area of the square?</a:t>
            </a:r>
          </a:p>
          <a:p>
            <a:r>
              <a:rPr lang="en-GB" sz="2400" dirty="0" smtClean="0"/>
              <a:t>That’s area F.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27884" y="267978"/>
            <a:ext cx="688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Label the points to make it easier to talk about things.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31842" y="729643"/>
            <a:ext cx="707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square     </a:t>
            </a:r>
            <a:r>
              <a:rPr lang="en-GB" sz="2400" dirty="0" err="1" smtClean="0"/>
              <a:t>aceg</a:t>
            </a:r>
            <a:r>
              <a:rPr lang="en-GB" sz="2400" dirty="0" smtClean="0"/>
              <a:t>    is a ¼ of the full square remember.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46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994"/>
            <a:ext cx="30480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1132" y="1579826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61132" y="2789130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2420" y="4164688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30888" y="4584678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3776" y="4230829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29022" y="3057503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0310" y="1764492"/>
            <a:ext cx="2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49817" y="584837"/>
            <a:ext cx="3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look at triangle    </a:t>
            </a:r>
            <a:r>
              <a:rPr lang="en-GB" sz="2400" dirty="0" err="1" smtClean="0"/>
              <a:t>bcg</a:t>
            </a:r>
            <a:r>
              <a:rPr lang="en-GB" sz="24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647" y="5107357"/>
            <a:ext cx="7849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Triangle   </a:t>
            </a:r>
            <a:r>
              <a:rPr lang="en-GB" sz="2400" dirty="0" err="1" smtClean="0"/>
              <a:t>bcg</a:t>
            </a:r>
            <a:r>
              <a:rPr lang="en-GB" sz="2400" dirty="0"/>
              <a:t> </a:t>
            </a:r>
            <a:r>
              <a:rPr lang="en-GB" sz="2400" dirty="0" smtClean="0"/>
              <a:t>    is what is left of the square (</a:t>
            </a:r>
            <a:r>
              <a:rPr lang="en-GB" sz="2400" dirty="0" err="1" smtClean="0"/>
              <a:t>aceg</a:t>
            </a:r>
            <a:r>
              <a:rPr lang="en-GB" sz="2400" dirty="0" smtClean="0"/>
              <a:t>), after 			taking away two other triangles.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Triangle </a:t>
            </a:r>
            <a:r>
              <a:rPr lang="en-GB" sz="2400" dirty="0" err="1" smtClean="0"/>
              <a:t>ceg</a:t>
            </a:r>
            <a:r>
              <a:rPr lang="en-GB" sz="2400" dirty="0" smtClean="0"/>
              <a:t>  (area F) we know is ½ of ¼ (1/8)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Triangle </a:t>
            </a:r>
            <a:r>
              <a:rPr lang="en-GB" sz="2400" dirty="0" err="1" smtClean="0"/>
              <a:t>abg</a:t>
            </a:r>
            <a:r>
              <a:rPr lang="en-GB" sz="2400" dirty="0" smtClean="0"/>
              <a:t> is just ¼ of the square (1/16).</a:t>
            </a:r>
          </a:p>
        </p:txBody>
      </p:sp>
    </p:spTree>
    <p:extLst>
      <p:ext uri="{BB962C8B-B14F-4D97-AF65-F5344CB8AC3E}">
        <p14:creationId xmlns:p14="http://schemas.microsoft.com/office/powerpoint/2010/main" val="35724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05106" y="1484416"/>
            <a:ext cx="6821041" cy="472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1916" y="185762"/>
            <a:ext cx="20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Full Answers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275117" y="2631991"/>
            <a:ext cx="22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t said it on the sheet!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1750" y="2573905"/>
                <a:ext cx="304891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50" y="2573905"/>
                <a:ext cx="304891" cy="438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80602" y="26082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25%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73142" y="3093141"/>
            <a:ext cx="14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 quarter of 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60400" y="3058805"/>
                <a:ext cx="389850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400" y="3058805"/>
                <a:ext cx="389850" cy="4392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66752" y="309314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6.25%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71167" y="3542416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three times B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8425" y="3508080"/>
                <a:ext cx="389850" cy="455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425" y="3508080"/>
                <a:ext cx="389850" cy="4551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64777" y="354241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18.75%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69192" y="3979816"/>
            <a:ext cx="15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rea B + area 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6450" y="3945480"/>
                <a:ext cx="389850" cy="455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50" y="3945480"/>
                <a:ext cx="389850" cy="4551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62802" y="397981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31.25%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55342" y="4357841"/>
                <a:ext cx="3073405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</a:t>
                </a:r>
                <a:r>
                  <a:rPr lang="en-GB" dirty="0" smtClean="0"/>
                  <a:t>rom previous slide,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−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GB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42" y="4357841"/>
                <a:ext cx="3073405" cy="485326"/>
              </a:xfrm>
              <a:prstGeom prst="rect">
                <a:avLst/>
              </a:prstGeom>
              <a:blipFill rotWithShape="1">
                <a:blip r:embed="rId7"/>
                <a:stretch>
                  <a:fillRect l="-158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42600" y="4382880"/>
                <a:ext cx="389850" cy="455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00" y="4382880"/>
                <a:ext cx="389850" cy="4551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48952" y="44172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6.25%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265242" y="4854616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alf of area 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11875" y="4820280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75" y="4820280"/>
                <a:ext cx="304891" cy="4392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58852" y="48546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12.5%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185602" y="6029413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100%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55698" y="60294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3226599" y="3093141"/>
            <a:ext cx="9117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24624" y="3542416"/>
            <a:ext cx="9117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226775" y="3979816"/>
            <a:ext cx="40765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210774" y="3979816"/>
            <a:ext cx="9117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239517" y="3979816"/>
            <a:ext cx="307340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212925" y="4417216"/>
            <a:ext cx="40765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196924" y="4417216"/>
            <a:ext cx="9117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225667" y="4417216"/>
            <a:ext cx="307340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222825" y="4866491"/>
            <a:ext cx="40765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206824" y="4866491"/>
            <a:ext cx="9117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235567" y="4866491"/>
            <a:ext cx="307340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339600" y="6087641"/>
            <a:ext cx="40765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264224" y="6087641"/>
            <a:ext cx="9117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009" y="170349"/>
            <a:ext cx="313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Your turn to dissect!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708116" y="2932040"/>
            <a:ext cx="3347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Squares don’t bleed or scream.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53" y="973778"/>
            <a:ext cx="2451701" cy="183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892"/>
          <a:stretch/>
        </p:blipFill>
        <p:spPr bwMode="auto">
          <a:xfrm>
            <a:off x="3321854" y="935542"/>
            <a:ext cx="2286000" cy="218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8314" y="4517722"/>
            <a:ext cx="378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Study the second worksheet…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70710" y="3895752"/>
            <a:ext cx="3097041" cy="23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936" y="170349"/>
            <a:ext cx="2884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Dissect the Square</a:t>
            </a:r>
            <a:endParaRPr lang="en-GB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2" t="22937" r="23614" b="41057"/>
          <a:stretch/>
        </p:blipFill>
        <p:spPr>
          <a:xfrm>
            <a:off x="4531928" y="1015332"/>
            <a:ext cx="2908390" cy="2892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809" y="1354225"/>
            <a:ext cx="3787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Divide the square into 7 or 8 </a:t>
            </a:r>
            <a:r>
              <a:rPr lang="en-GB" sz="2400" i="1" dirty="0" smtClean="0"/>
              <a:t>different shape pieces</a:t>
            </a:r>
            <a:r>
              <a:rPr lang="en-GB" sz="2400" dirty="0" smtClean="0"/>
              <a:t> by joining points on the grid with straight lines.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2015" y="1015332"/>
            <a:ext cx="0" cy="27735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98178" y="1043735"/>
            <a:ext cx="1664132" cy="2804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40138" y="1043735"/>
            <a:ext cx="0" cy="27735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9003" y="1043735"/>
            <a:ext cx="1111135" cy="27892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662010" y="1088740"/>
            <a:ext cx="2539227" cy="2694380"/>
            <a:chOff x="4662010" y="1088740"/>
            <a:chExt cx="2539227" cy="2694380"/>
          </a:xfrm>
        </p:grpSpPr>
        <p:sp>
          <p:nvSpPr>
            <p:cNvPr id="15" name="TextBox 14"/>
            <p:cNvSpPr txBox="1"/>
            <p:nvPr/>
          </p:nvSpPr>
          <p:spPr>
            <a:xfrm>
              <a:off x="4662010" y="203384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A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29003" y="160265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B</a:t>
              </a:r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2160" y="2168860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C</a:t>
              </a:r>
              <a:endParaRPr lang="en-GB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97225" y="1088740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D</a:t>
              </a:r>
              <a:endParaRPr lang="en-GB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2304" y="3198345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E</a:t>
              </a:r>
              <a:endParaRPr lang="en-GB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6195" y="2522166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F</a:t>
              </a:r>
              <a:endParaRPr lang="en-GB" sz="3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5809" y="3258580"/>
            <a:ext cx="284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Then label each area.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5757" y="4879563"/>
            <a:ext cx="671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Complete the rest of the worksheet by working out the fractions and % shaded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75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2360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Consumable Resources Needed: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984608"/>
            <a:ext cx="296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Re-usable Resources Needed: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38099" y="774395"/>
            <a:ext cx="424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student needs 1off A5 copy of Sheet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30755" y="1054391"/>
            <a:ext cx="732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There’s a slightly ‘easier version’ of this sheet if needed for some students (but no modelled answers yet produced for that sheet)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47999" y="1686795"/>
            <a:ext cx="424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student needs 1off A4 copy of Sheet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561" y="50889"/>
            <a:ext cx="3744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Some harder dissections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/>
          <a:stretch/>
        </p:blipFill>
        <p:spPr bwMode="auto">
          <a:xfrm>
            <a:off x="2346325" y="558139"/>
            <a:ext cx="4449763" cy="63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040" y="1793174"/>
            <a:ext cx="656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Ensure your names are on your worksheets.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96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25" y="407499"/>
            <a:ext cx="698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Could we calculate the fraction of these areas?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38039" r="50000" b="30980"/>
          <a:stretch/>
        </p:blipFill>
        <p:spPr bwMode="auto">
          <a:xfrm>
            <a:off x="1727886" y="1322716"/>
            <a:ext cx="2902079" cy="286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3" t="69019" r="2230" b="828"/>
          <a:stretch/>
        </p:blipFill>
        <p:spPr bwMode="auto">
          <a:xfrm>
            <a:off x="4928259" y="1322716"/>
            <a:ext cx="2676149" cy="27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" y="350039"/>
            <a:ext cx="4444370" cy="61611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33" y="350039"/>
            <a:ext cx="4444370" cy="6161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621" y="82027"/>
            <a:ext cx="25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name: ……………………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39255" y="82027"/>
            <a:ext cx="25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name: ……………………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679233" y="904916"/>
            <a:ext cx="1201305" cy="655870"/>
          </a:xfrm>
          <a:prstGeom prst="wedgeRoundRectCallout">
            <a:avLst>
              <a:gd name="adj1" fmla="val 53487"/>
              <a:gd name="adj2" fmla="val -8659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This just means cutting into pieces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968" y="904916"/>
            <a:ext cx="1201305" cy="655870"/>
          </a:xfrm>
          <a:prstGeom prst="wedgeRoundRectCallout">
            <a:avLst>
              <a:gd name="adj1" fmla="val 53487"/>
              <a:gd name="adj2" fmla="val -8659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This just means cutting into pieces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" y="350039"/>
            <a:ext cx="4444370" cy="61611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33" y="350039"/>
            <a:ext cx="4444370" cy="6161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621" y="82027"/>
            <a:ext cx="25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name: ……………………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39255" y="82027"/>
            <a:ext cx="25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name: ……………………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679233" y="904916"/>
            <a:ext cx="1201305" cy="655870"/>
          </a:xfrm>
          <a:prstGeom prst="wedgeRoundRectCallout">
            <a:avLst>
              <a:gd name="adj1" fmla="val 53487"/>
              <a:gd name="adj2" fmla="val -8659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This just means cutting into pieces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-12899" y="904916"/>
            <a:ext cx="1201305" cy="655870"/>
          </a:xfrm>
          <a:prstGeom prst="wedgeRoundRectCallout">
            <a:avLst>
              <a:gd name="adj1" fmla="val 53487"/>
              <a:gd name="adj2" fmla="val -8659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This just means cutting into pieces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183643" y="1072048"/>
            <a:ext cx="2230526" cy="1923400"/>
            <a:chOff x="1183643" y="1072048"/>
            <a:chExt cx="2230526" cy="192340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2" t="22937" r="23614" b="41057"/>
            <a:stretch/>
          </p:blipFill>
          <p:spPr>
            <a:xfrm>
              <a:off x="1183643" y="1072048"/>
              <a:ext cx="1933650" cy="19234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76413" y="1072048"/>
              <a:ext cx="0" cy="1875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76413" y="2200275"/>
              <a:ext cx="13001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50468" y="2019459"/>
              <a:ext cx="9334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0"/>
            </p:cNvCxnSpPr>
            <p:nvPr/>
          </p:nvCxnSpPr>
          <p:spPr>
            <a:xfrm>
              <a:off x="2150468" y="1072048"/>
              <a:ext cx="0" cy="1128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07680" y="2200275"/>
              <a:ext cx="0" cy="747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58352" y="137612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11519" y="145149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54319" y="183479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9085" y="238946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9241" y="239291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17293" y="191666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</a:t>
              </a:r>
              <a:endParaRPr lang="en-GB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836233" y="2101331"/>
              <a:ext cx="3680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877145" y="1043735"/>
            <a:ext cx="2230526" cy="1923400"/>
            <a:chOff x="1183643" y="1072048"/>
            <a:chExt cx="2230526" cy="1923400"/>
          </a:xfrm>
        </p:grpSpPr>
        <p:pic>
          <p:nvPicPr>
            <p:cNvPr id="51" name="Picture 5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2" t="22937" r="23614" b="41057"/>
            <a:stretch/>
          </p:blipFill>
          <p:spPr>
            <a:xfrm>
              <a:off x="1183643" y="1072048"/>
              <a:ext cx="1933650" cy="1923400"/>
            </a:xfrm>
            <a:prstGeom prst="rect">
              <a:avLst/>
            </a:prstGeom>
          </p:spPr>
        </p:pic>
        <p:cxnSp>
          <p:nvCxnSpPr>
            <p:cNvPr id="52" name="Straight Connector 51"/>
            <p:cNvCxnSpPr/>
            <p:nvPr/>
          </p:nvCxnSpPr>
          <p:spPr>
            <a:xfrm>
              <a:off x="1776413" y="1072048"/>
              <a:ext cx="0" cy="1875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776413" y="2200275"/>
              <a:ext cx="13001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50468" y="2019459"/>
              <a:ext cx="9334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0"/>
            </p:cNvCxnSpPr>
            <p:nvPr/>
          </p:nvCxnSpPr>
          <p:spPr>
            <a:xfrm>
              <a:off x="2150468" y="1072048"/>
              <a:ext cx="0" cy="1128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07680" y="2200275"/>
              <a:ext cx="0" cy="747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458352" y="137612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11519" y="145149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54319" y="183479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79085" y="238946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GB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49241" y="239291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17293" y="191666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</a:t>
              </a:r>
              <a:endParaRPr lang="en-GB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2836233" y="2101331"/>
              <a:ext cx="3680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086670" y="435927"/>
            <a:ext cx="1300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(Easier version)</a:t>
            </a:r>
            <a:endParaRPr lang="en-GB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740688" y="423805"/>
            <a:ext cx="1300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(Easier version)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80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" y="42489"/>
            <a:ext cx="8893623" cy="6663452"/>
            <a:chOff x="-2" y="42489"/>
            <a:chExt cx="8893623" cy="666345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23004" y="-771219"/>
              <a:ext cx="5785945" cy="843195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358055" y="1765738"/>
              <a:ext cx="3310759" cy="345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2" t="22937" r="23614" b="41057"/>
            <a:stretch/>
          </p:blipFill>
          <p:spPr>
            <a:xfrm>
              <a:off x="3341123" y="457193"/>
              <a:ext cx="2908390" cy="289297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2" t="22937" r="23614" b="41057"/>
            <a:stretch/>
          </p:blipFill>
          <p:spPr>
            <a:xfrm>
              <a:off x="3341122" y="3444759"/>
              <a:ext cx="2908390" cy="28929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5400000">
              <a:off x="4928764" y="4686119"/>
              <a:ext cx="2995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</a:rPr>
                <a:t>Spare grid, for workings out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7060907" y="1475093"/>
              <a:ext cx="32653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Dissector’s  name: ………….……</a:t>
              </a:r>
              <a:endParaRPr lang="en-GB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7066947" y="4881243"/>
              <a:ext cx="3249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Solver’s  name: ………….………..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09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35" y="0"/>
            <a:ext cx="4447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38" y="1929041"/>
            <a:ext cx="89957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Notes to start.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Students must be pre-assigned with a partner. Pair work.</a:t>
            </a:r>
          </a:p>
          <a:p>
            <a:endParaRPr lang="en-GB" dirty="0"/>
          </a:p>
          <a:p>
            <a:r>
              <a:rPr lang="en-GB" dirty="0" smtClean="0"/>
              <a:t>Best if </a:t>
            </a:r>
            <a:r>
              <a:rPr lang="en-GB" dirty="0" err="1" smtClean="0"/>
              <a:t>handouts</a:t>
            </a:r>
            <a:r>
              <a:rPr lang="en-GB" dirty="0" smtClean="0"/>
              <a:t> are pre-distributed too in plastic wallets. Worksheets taken out when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0827" y="47352"/>
            <a:ext cx="2482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 </a:t>
            </a:r>
            <a:r>
              <a:rPr lang="en-GB" sz="3600" dirty="0" err="1" smtClean="0"/>
              <a:t>roadsign</a:t>
            </a:r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888442" y="3386399"/>
            <a:ext cx="401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Is it pointing Left or Right?</a:t>
            </a:r>
            <a:endParaRPr lang="en-GB" sz="28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012065"/>
            <a:ext cx="3089144" cy="21092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9610" y="3860254"/>
            <a:ext cx="421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North, South, East or West?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7416" y="4547823"/>
            <a:ext cx="61432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Estimate what fraction is coloured white.</a:t>
            </a:r>
          </a:p>
          <a:p>
            <a:r>
              <a:rPr lang="en-GB" sz="2800" dirty="0" smtClean="0"/>
              <a:t>Take your time to be more accurate.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877922" y="5866907"/>
            <a:ext cx="699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could we measure what fraction is white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6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56" y="802570"/>
            <a:ext cx="3681544" cy="1828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2488" y="47352"/>
            <a:ext cx="6600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What fraction of the sign is white?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" y="5733834"/>
            <a:ext cx="819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rgbClr val="7030A0"/>
                </a:solidFill>
              </a:rPr>
              <a:t>Discuss with your partner what mistake has been made</a:t>
            </a:r>
            <a:endParaRPr lang="en-GB" sz="2800" i="1" dirty="0">
              <a:solidFill>
                <a:srgbClr val="7030A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8" y="2433149"/>
            <a:ext cx="3499772" cy="23896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48" y="2489597"/>
            <a:ext cx="3499772" cy="2333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890" y="5098896"/>
            <a:ext cx="8889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 year 6 student has tried to work it out, but made an error.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039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734</Words>
  <Application>Microsoft Office PowerPoint</Application>
  <PresentationFormat>On-screen Show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Standards Unit SS3: Dissecting a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Unit N6: Developing Proportional Reasoning</dc:title>
  <dc:creator/>
  <cp:lastModifiedBy> </cp:lastModifiedBy>
  <cp:revision>127</cp:revision>
  <cp:lastPrinted>2012-04-27T11:37:36Z</cp:lastPrinted>
  <dcterms:created xsi:type="dcterms:W3CDTF">2006-08-16T00:00:00Z</dcterms:created>
  <dcterms:modified xsi:type="dcterms:W3CDTF">2012-04-29T12:22:11Z</dcterms:modified>
</cp:coreProperties>
</file>