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95" r:id="rId5"/>
    <p:sldId id="305" r:id="rId6"/>
    <p:sldId id="296" r:id="rId7"/>
    <p:sldId id="303" r:id="rId8"/>
    <p:sldId id="297" r:id="rId9"/>
    <p:sldId id="298" r:id="rId10"/>
    <p:sldId id="300" r:id="rId11"/>
    <p:sldId id="301" r:id="rId12"/>
    <p:sldId id="302" r:id="rId13"/>
    <p:sldId id="299" r:id="rId14"/>
    <p:sldId id="30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3F00"/>
    <a:srgbClr val="993300"/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7" autoAdjust="0"/>
    <p:restoredTop sz="94598" autoAdjust="0"/>
  </p:normalViewPr>
  <p:slideViewPr>
    <p:cSldViewPr snapToGrid="0">
      <p:cViewPr>
        <p:scale>
          <a:sx n="90" d="100"/>
          <a:sy n="90" d="100"/>
        </p:scale>
        <p:origin x="-15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Standards Unit SS2:</a:t>
            </a:r>
            <a:br>
              <a:rPr lang="en-GB" dirty="0" smtClean="0"/>
            </a:br>
            <a:r>
              <a:rPr lang="en-GB" dirty="0" smtClean="0"/>
              <a:t>Understanding Perimeter and Area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&gt;30 </a:t>
            </a:r>
            <a:r>
              <a:rPr lang="en-GB" sz="2800" dirty="0" err="1" smtClean="0"/>
              <a:t>mins</a:t>
            </a:r>
            <a:r>
              <a:rPr lang="en-GB" sz="2800" dirty="0"/>
              <a:t>. Paired activity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Mini-whiteboards for final plenary, and possibly to collect info mid-session.</a:t>
            </a:r>
          </a:p>
          <a:p>
            <a:r>
              <a:rPr lang="en-US" sz="2800" dirty="0" smtClean="0"/>
              <a:t>Simply investigates the non-uniform dependency between area and perimeter</a:t>
            </a:r>
            <a:r>
              <a:rPr lang="en-GB" sz="2800" dirty="0" smtClean="0"/>
              <a:t>.</a:t>
            </a:r>
          </a:p>
          <a:p>
            <a:endParaRPr lang="en-GB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91641" y="613895"/>
            <a:ext cx="81675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Suitable for any students at Level 5 or 6. </a:t>
            </a:r>
          </a:p>
          <a:p>
            <a:pPr algn="ctr"/>
            <a:r>
              <a:rPr lang="en-GB" dirty="0" smtClean="0"/>
              <a:t>Much quicker with Level 7 or 8 students, but still worthwhile to introduce ‘max’ and ‘min’ concept. Or could easily go straight to ‘plenary’ task to do same investigations, but with </a:t>
            </a:r>
            <a:r>
              <a:rPr lang="en-GB" i="1" dirty="0" smtClean="0"/>
              <a:t>compound</a:t>
            </a:r>
            <a:r>
              <a:rPr lang="en-GB" dirty="0" smtClean="0"/>
              <a:t> rectangular shapes. In that case could also get students to input into Excel etc.</a:t>
            </a:r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1597" y="68765"/>
            <a:ext cx="2742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Pair Activity 2</a:t>
            </a:r>
            <a:endParaRPr lang="en-GB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220697" y="3478018"/>
            <a:ext cx="87498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Again, re-arrange the chocolate squares to make different shaped rectangles. </a:t>
            </a:r>
            <a:r>
              <a:rPr lang="en-GB" sz="2400" dirty="0" smtClean="0"/>
              <a:t>But this time the PERIMETER must remain the same.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20570" y="4862345"/>
            <a:ext cx="8739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Work out the AREA of each of your rectangles, and find which rectangle has the:</a:t>
            </a:r>
          </a:p>
          <a:p>
            <a:pPr marL="571500" indent="-571500">
              <a:buAutoNum type="romanLcParenR"/>
            </a:pPr>
            <a:r>
              <a:rPr lang="en-GB" sz="2400" dirty="0" smtClean="0"/>
              <a:t>largest area</a:t>
            </a:r>
          </a:p>
          <a:p>
            <a:pPr marL="571500" indent="-571500">
              <a:buAutoNum type="romanLcParenR"/>
            </a:pPr>
            <a:r>
              <a:rPr lang="en-GB" sz="2400" dirty="0"/>
              <a:t>s</a:t>
            </a:r>
            <a:r>
              <a:rPr lang="en-GB" sz="2400" dirty="0" smtClean="0"/>
              <a:t>mallest area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8275" y="2799406"/>
            <a:ext cx="1468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Perim</a:t>
            </a:r>
            <a:r>
              <a:rPr lang="en-GB" dirty="0" smtClean="0"/>
              <a:t> = 40cm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050264"/>
              </p:ext>
            </p:extLst>
          </p:nvPr>
        </p:nvGraphicFramePr>
        <p:xfrm>
          <a:off x="483682" y="957765"/>
          <a:ext cx="3808992" cy="151873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8316"/>
                <a:gridCol w="270052"/>
                <a:gridCol w="270052"/>
                <a:gridCol w="270052"/>
                <a:gridCol w="270052"/>
                <a:gridCol w="270052"/>
                <a:gridCol w="270052"/>
                <a:gridCol w="270052"/>
                <a:gridCol w="270052"/>
                <a:gridCol w="270052"/>
                <a:gridCol w="270052"/>
                <a:gridCol w="270052"/>
                <a:gridCol w="270052"/>
                <a:gridCol w="270052"/>
              </a:tblGrid>
              <a:tr h="253123"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</a:tr>
              <a:tr h="253123">
                <a:tc>
                  <a:txBody>
                    <a:bodyPr/>
                    <a:lstStyle/>
                    <a:p>
                      <a:endParaRPr lang="en-GB" sz="9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</a:tr>
              <a:tr h="253123"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</a:tr>
              <a:tr h="253123"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</a:tr>
              <a:tr h="253123"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</a:tr>
              <a:tr h="253123">
                <a:tc>
                  <a:txBody>
                    <a:bodyPr/>
                    <a:lstStyle/>
                    <a:p>
                      <a:endParaRPr lang="en-GB" sz="9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1871" marR="51871" marT="25936" marB="25936">
                    <a:solidFill>
                      <a:srgbClr val="7B3F00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6269" y="145615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60049" y="57327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14</a:t>
            </a:r>
            <a:endParaRPr lang="en-GB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7113181" y="0"/>
            <a:ext cx="2030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Use squared paper to draw the different rectangles.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97487" y="3136472"/>
            <a:ext cx="1475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Area = 40cm</a:t>
            </a:r>
            <a:r>
              <a:rPr lang="en-GB" baseline="30000" dirty="0" smtClean="0"/>
              <a:t>2</a:t>
            </a:r>
            <a:endParaRPr lang="en-GB" baseline="30000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37527"/>
              </p:ext>
            </p:extLst>
          </p:nvPr>
        </p:nvGraphicFramePr>
        <p:xfrm>
          <a:off x="4803517" y="936448"/>
          <a:ext cx="3553694" cy="182293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8864"/>
                <a:gridCol w="291872"/>
                <a:gridCol w="271178"/>
                <a:gridCol w="271178"/>
                <a:gridCol w="271178"/>
                <a:gridCol w="271178"/>
                <a:gridCol w="271178"/>
                <a:gridCol w="271178"/>
                <a:gridCol w="271178"/>
                <a:gridCol w="271178"/>
                <a:gridCol w="271178"/>
                <a:gridCol w="271178"/>
                <a:gridCol w="271178"/>
              </a:tblGrid>
              <a:tr h="260419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60419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60419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60419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60419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60419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60419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5903686" y="549443"/>
            <a:ext cx="2813133" cy="2946095"/>
            <a:chOff x="5903686" y="549443"/>
            <a:chExt cx="2813133" cy="2946095"/>
          </a:xfrm>
        </p:grpSpPr>
        <p:sp>
          <p:nvSpPr>
            <p:cNvPr id="20" name="TextBox 19"/>
            <p:cNvSpPr txBox="1"/>
            <p:nvPr/>
          </p:nvSpPr>
          <p:spPr>
            <a:xfrm>
              <a:off x="5903686" y="2800521"/>
              <a:ext cx="14688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Perim</a:t>
              </a:r>
              <a:r>
                <a:rPr lang="en-GB" dirty="0" smtClean="0"/>
                <a:t> = 40cm</a:t>
              </a:r>
              <a:endParaRPr lang="en-GB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945687" y="3126206"/>
              <a:ext cx="1363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Area = ? cm</a:t>
              </a:r>
              <a:r>
                <a:rPr lang="en-GB" baseline="30000" dirty="0" smtClean="0"/>
                <a:t>2</a:t>
              </a:r>
              <a:endParaRPr lang="en-GB" baseline="30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330877" y="549443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13</a:t>
              </a:r>
              <a:endParaRPr lang="en-GB" sz="28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349411" y="1576652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7</a:t>
              </a:r>
              <a:endParaRPr lang="en-GB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1378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72236" y="2377544"/>
            <a:ext cx="1948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/>
              <a:t>2(6+14)= 40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55395" y="2377545"/>
            <a:ext cx="1169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 × </a:t>
            </a:r>
            <a:r>
              <a:rPr lang="en-GB" sz="2400" dirty="0" smtClean="0"/>
              <a:t>14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38623" y="148152"/>
            <a:ext cx="2243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Perimeter (cm)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18030" y="5415318"/>
            <a:ext cx="8516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Could we make the area even larger, or smaller?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2391" y="141057"/>
            <a:ext cx="2275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Height × </a:t>
            </a:r>
            <a:r>
              <a:rPr lang="en-GB" sz="2400" dirty="0" smtClean="0"/>
              <a:t>Width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99760" y="2370449"/>
            <a:ext cx="679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/>
              <a:t>84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05378" y="141057"/>
            <a:ext cx="170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Area (cm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392731" y="2923365"/>
            <a:ext cx="1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/>
              <a:t>2(7+13)= 40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55395" y="2923366"/>
            <a:ext cx="1169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7</a:t>
            </a:r>
            <a:r>
              <a:rPr lang="en-GB" sz="2400" dirty="0" smtClean="0"/>
              <a:t> </a:t>
            </a:r>
            <a:r>
              <a:rPr lang="en-GB" sz="2400" dirty="0"/>
              <a:t>× </a:t>
            </a:r>
            <a:r>
              <a:rPr lang="en-GB" sz="2400" dirty="0" smtClean="0"/>
              <a:t>13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99760" y="2916270"/>
            <a:ext cx="679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/>
              <a:t>91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392731" y="3501085"/>
            <a:ext cx="1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2(8+12)= 40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155395" y="3501086"/>
            <a:ext cx="1169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8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× 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12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99760" y="3493990"/>
            <a:ext cx="679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96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392731" y="4068172"/>
            <a:ext cx="1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2(9+11)= 40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155395" y="4068173"/>
            <a:ext cx="1169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9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× 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11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199760" y="4061077"/>
            <a:ext cx="679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99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392731" y="4624626"/>
            <a:ext cx="1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2(10+10)= 40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55395" y="4624627"/>
            <a:ext cx="1169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10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× 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10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199760" y="4617531"/>
            <a:ext cx="679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100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65141" y="690435"/>
            <a:ext cx="1948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2(3+17)= 40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148300" y="690436"/>
            <a:ext cx="1169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× 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17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92665" y="683340"/>
            <a:ext cx="679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51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85636" y="1236256"/>
            <a:ext cx="1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2(4+16)= 40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148300" y="1236257"/>
            <a:ext cx="1169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4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× 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16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192665" y="1229161"/>
            <a:ext cx="679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64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385636" y="1813976"/>
            <a:ext cx="1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2(5+15)= 40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148300" y="1813977"/>
            <a:ext cx="1169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5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× 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15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92665" y="1806881"/>
            <a:ext cx="679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75</a:t>
            </a:r>
          </a:p>
        </p:txBody>
      </p:sp>
    </p:spTree>
    <p:extLst>
      <p:ext uri="{BB962C8B-B14F-4D97-AF65-F5344CB8AC3E}">
        <p14:creationId xmlns:p14="http://schemas.microsoft.com/office/powerpoint/2010/main" val="172463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9898" y="2354812"/>
            <a:ext cx="4104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See:</a:t>
            </a:r>
          </a:p>
          <a:p>
            <a:r>
              <a:rPr lang="en-GB" dirty="0" smtClean="0"/>
              <a:t>     SS2_PerimeterArea.xlxs	Tab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23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22205" y="255182"/>
            <a:ext cx="59836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Mini-Whiteboard Questions</a:t>
            </a:r>
            <a:endParaRPr lang="en-GB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54394" y="1247546"/>
            <a:ext cx="3941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Draw a rectangle with: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03898" y="1970602"/>
            <a:ext cx="3457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1. An area of 50cm</a:t>
            </a:r>
            <a:r>
              <a:rPr lang="en-GB" sz="3200" baseline="30000" dirty="0" smtClean="0"/>
              <a:t>2</a:t>
            </a:r>
            <a:endParaRPr lang="en-GB" sz="32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1003898" y="2608542"/>
            <a:ext cx="77693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  <a:r>
              <a:rPr lang="en-GB" sz="3200" dirty="0" smtClean="0"/>
              <a:t>. An area of 50cm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 and a perimeter of 45cm 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03898" y="3289384"/>
            <a:ext cx="41262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3. A perimeter of 40cm 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003898" y="3962043"/>
            <a:ext cx="77693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4</a:t>
            </a:r>
            <a:r>
              <a:rPr lang="en-GB" sz="3200" dirty="0" smtClean="0"/>
              <a:t>. A perimeter of 40cm and an area of 75cm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03683" y="5049750"/>
            <a:ext cx="7485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Extension investigation:   </a:t>
            </a:r>
          </a:p>
          <a:p>
            <a:r>
              <a:rPr lang="en-GB" sz="2000" dirty="0" smtClean="0"/>
              <a:t>Repeat previous investigations but allowing compound rectangles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9338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9" t="31773" r="5596" b="3207"/>
          <a:stretch/>
        </p:blipFill>
        <p:spPr bwMode="auto">
          <a:xfrm>
            <a:off x="467544" y="1916832"/>
            <a:ext cx="7895013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86" b="78870"/>
          <a:stretch/>
        </p:blipFill>
        <p:spPr bwMode="auto">
          <a:xfrm>
            <a:off x="467542" y="0"/>
            <a:ext cx="7922423" cy="1700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067945" y="2996952"/>
            <a:ext cx="2808312" cy="1404156"/>
          </a:xfrm>
          <a:prstGeom prst="rect">
            <a:avLst/>
          </a:prstGeom>
          <a:solidFill>
            <a:srgbClr val="F5E4D0"/>
          </a:solidFill>
          <a:ln>
            <a:solidFill>
              <a:srgbClr val="F5E4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220345" y="4509120"/>
            <a:ext cx="2808312" cy="972108"/>
          </a:xfrm>
          <a:prstGeom prst="rect">
            <a:avLst/>
          </a:prstGeom>
          <a:solidFill>
            <a:srgbClr val="F5E4D0"/>
          </a:solidFill>
          <a:ln>
            <a:solidFill>
              <a:srgbClr val="F5E4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995936" y="5481228"/>
            <a:ext cx="2808312" cy="1376772"/>
          </a:xfrm>
          <a:prstGeom prst="rect">
            <a:avLst/>
          </a:prstGeom>
          <a:solidFill>
            <a:srgbClr val="F5E4D0"/>
          </a:solidFill>
          <a:ln>
            <a:solidFill>
              <a:srgbClr val="F5E4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40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9236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84608"/>
            <a:ext cx="2960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</a:p>
          <a:p>
            <a:r>
              <a:rPr lang="en-GB" dirty="0"/>
              <a:t>	</a:t>
            </a:r>
            <a:r>
              <a:rPr lang="en-GB" dirty="0" smtClean="0"/>
              <a:t>Mini-whiteboards</a:t>
            </a:r>
          </a:p>
          <a:p>
            <a:r>
              <a:rPr lang="en-GB" dirty="0"/>
              <a:t>	</a:t>
            </a:r>
            <a:r>
              <a:rPr lang="en-GB" dirty="0" smtClean="0"/>
              <a:t>1 calculator / pair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234810" y="772629"/>
            <a:ext cx="4264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Several sheets of centimetre squared paper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229550" y="1193051"/>
            <a:ext cx="165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Pencil and ruler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38" y="1929041"/>
            <a:ext cx="8943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 to start.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58478" y="68765"/>
            <a:ext cx="4183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Perimeters</a:t>
            </a:r>
            <a:r>
              <a:rPr lang="en-GB" sz="3600" dirty="0"/>
              <a:t> </a:t>
            </a:r>
            <a:r>
              <a:rPr lang="en-GB" sz="3600" dirty="0" smtClean="0"/>
              <a:t>and Areas</a:t>
            </a:r>
            <a:endParaRPr lang="en-GB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93106" y="4399554"/>
            <a:ext cx="7884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is </a:t>
            </a:r>
            <a:r>
              <a:rPr lang="en-GB" sz="2800" i="1" dirty="0" smtClean="0"/>
              <a:t>meant</a:t>
            </a:r>
            <a:r>
              <a:rPr lang="en-GB" sz="2800" dirty="0" smtClean="0"/>
              <a:t> by the perimeter and area of the bar?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3106" y="3876334"/>
            <a:ext cx="8965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</a:t>
            </a:r>
            <a:r>
              <a:rPr lang="en-GB" sz="2800" dirty="0" smtClean="0"/>
              <a:t>hink of a square </a:t>
            </a:r>
            <a:r>
              <a:rPr lang="en-GB" sz="2800" dirty="0"/>
              <a:t>6 × </a:t>
            </a:r>
            <a:r>
              <a:rPr lang="en-GB" sz="2800" dirty="0" smtClean="0"/>
              <a:t>6 bar where each piece is 1cm by 1cm.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43" y="973924"/>
            <a:ext cx="4574320" cy="229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20633"/>
              </p:ext>
            </p:extLst>
          </p:nvPr>
        </p:nvGraphicFramePr>
        <p:xfrm>
          <a:off x="5707118" y="826327"/>
          <a:ext cx="2462733" cy="244197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45643"/>
                <a:gridCol w="403418"/>
                <a:gridCol w="403418"/>
                <a:gridCol w="403418"/>
                <a:gridCol w="403418"/>
                <a:gridCol w="403418"/>
              </a:tblGrid>
              <a:tr h="406995"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</a:tr>
              <a:tr h="406995"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</a:tr>
              <a:tr h="406995"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</a:tr>
              <a:tr h="406995"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</a:tr>
              <a:tr h="406995"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</a:tr>
              <a:tr h="406995"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83786" marR="83786" marT="41893" marB="41893">
                    <a:solidFill>
                      <a:srgbClr val="7B3F00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5344841" y="1788890"/>
            <a:ext cx="1846740" cy="1996063"/>
            <a:chOff x="5344841" y="1788890"/>
            <a:chExt cx="1846740" cy="1996063"/>
          </a:xfrm>
        </p:grpSpPr>
        <p:sp>
          <p:nvSpPr>
            <p:cNvPr id="5" name="TextBox 4"/>
            <p:cNvSpPr txBox="1"/>
            <p:nvPr/>
          </p:nvSpPr>
          <p:spPr>
            <a:xfrm>
              <a:off x="5344841" y="1788890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6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24173" y="3261733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6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93106" y="4928507"/>
            <a:ext cx="6293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What is its perimeter?	What is its area?</a:t>
            </a:r>
          </a:p>
        </p:txBody>
      </p:sp>
    </p:spTree>
    <p:extLst>
      <p:ext uri="{BB962C8B-B14F-4D97-AF65-F5344CB8AC3E}">
        <p14:creationId xmlns:p14="http://schemas.microsoft.com/office/powerpoint/2010/main" val="312613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81" y="563526"/>
            <a:ext cx="91455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In this lesson we will study area and perimeter in more detail.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9309" y="1630364"/>
            <a:ext cx="8956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If the area goes up, does the perimeter always increase too?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-15771" y="2282515"/>
            <a:ext cx="9310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If the perimeter of a shape increases, does the area go up too?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7519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1597" y="68765"/>
            <a:ext cx="2742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Pair Activity 1</a:t>
            </a:r>
            <a:endParaRPr lang="en-GB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220697" y="3456752"/>
            <a:ext cx="87498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Re-arrange the chocolate squares to make different shaped rectangles. </a:t>
            </a:r>
            <a:r>
              <a:rPr lang="en-GB" sz="2400" dirty="0" smtClean="0"/>
              <a:t>But always keep the same number of squares.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20570" y="4437025"/>
            <a:ext cx="8739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Work out the perimeter of each rectangle, and find which rectangle has the:</a:t>
            </a:r>
          </a:p>
          <a:p>
            <a:pPr marL="571500" indent="-571500">
              <a:buAutoNum type="romanLcParenR"/>
            </a:pPr>
            <a:r>
              <a:rPr lang="en-GB" sz="2400" dirty="0" smtClean="0"/>
              <a:t>largest perimeter</a:t>
            </a:r>
          </a:p>
          <a:p>
            <a:pPr marL="571500" indent="-571500">
              <a:buAutoNum type="romanLcParenR"/>
            </a:pPr>
            <a:r>
              <a:rPr lang="en-GB" sz="2400" dirty="0"/>
              <a:t>s</a:t>
            </a:r>
            <a:r>
              <a:rPr lang="en-GB" sz="2400" dirty="0" smtClean="0"/>
              <a:t>mallest perimeter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9576" y="139562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02666" y="23610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8140" y="2873837"/>
            <a:ext cx="1468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Perim</a:t>
            </a:r>
            <a:r>
              <a:rPr lang="en-GB" dirty="0" smtClean="0"/>
              <a:t> = 24cm</a:t>
            </a:r>
            <a:endParaRPr lang="en-GB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397793"/>
              </p:ext>
            </p:extLst>
          </p:nvPr>
        </p:nvGraphicFramePr>
        <p:xfrm>
          <a:off x="688140" y="879549"/>
          <a:ext cx="1568594" cy="155536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3844"/>
                <a:gridCol w="256950"/>
                <a:gridCol w="256950"/>
                <a:gridCol w="256950"/>
                <a:gridCol w="256950"/>
                <a:gridCol w="256950"/>
              </a:tblGrid>
              <a:tr h="259228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59228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59228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59228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59228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59228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4040"/>
              </p:ext>
            </p:extLst>
          </p:nvPr>
        </p:nvGraphicFramePr>
        <p:xfrm>
          <a:off x="3864250" y="1089827"/>
          <a:ext cx="2377072" cy="104167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8408"/>
                <a:gridCol w="261083"/>
                <a:gridCol w="261083"/>
                <a:gridCol w="261083"/>
                <a:gridCol w="261083"/>
                <a:gridCol w="261083"/>
                <a:gridCol w="261083"/>
                <a:gridCol w="261083"/>
                <a:gridCol w="261083"/>
              </a:tblGrid>
              <a:tr h="260419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60419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60419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  <a:tr h="260419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53366" marR="53366" marT="26683" marB="26683">
                    <a:solidFill>
                      <a:srgbClr val="7B3F00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18688" y="134943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4</a:t>
            </a:r>
            <a:endParaRPr lang="en-GB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4942549" y="210375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9</a:t>
            </a:r>
            <a:endParaRPr lang="en-GB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4537740" y="2841571"/>
            <a:ext cx="106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Perim</a:t>
            </a:r>
            <a:r>
              <a:rPr lang="en-GB" dirty="0" smtClean="0"/>
              <a:t> = ?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10081" y="6107932"/>
            <a:ext cx="5637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Which bar would you prefer?   Why?!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13181" y="0"/>
            <a:ext cx="2030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Use squared paper to draw the different rectangles.</a:t>
            </a:r>
          </a:p>
        </p:txBody>
      </p:sp>
    </p:spTree>
    <p:extLst>
      <p:ext uri="{BB962C8B-B14F-4D97-AF65-F5344CB8AC3E}">
        <p14:creationId xmlns:p14="http://schemas.microsoft.com/office/powerpoint/2010/main" val="142218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8075" y="1227209"/>
            <a:ext cx="7541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How many different shaped bars of chocolate did you find?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22246" y="2336579"/>
            <a:ext cx="3021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What were their sizes?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34457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23516" y="751048"/>
            <a:ext cx="1002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24cm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56005"/>
              </p:ext>
            </p:extLst>
          </p:nvPr>
        </p:nvGraphicFramePr>
        <p:xfrm>
          <a:off x="2070417" y="518019"/>
          <a:ext cx="902043" cy="89443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3228"/>
                <a:gridCol w="147763"/>
                <a:gridCol w="147763"/>
                <a:gridCol w="147763"/>
                <a:gridCol w="147763"/>
                <a:gridCol w="147763"/>
              </a:tblGrid>
              <a:tr h="149073"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073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073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073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073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073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334514"/>
              </p:ext>
            </p:extLst>
          </p:nvPr>
        </p:nvGraphicFramePr>
        <p:xfrm>
          <a:off x="1844108" y="1951043"/>
          <a:ext cx="1366973" cy="59903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5853"/>
                <a:gridCol w="150140"/>
                <a:gridCol w="150140"/>
                <a:gridCol w="150140"/>
                <a:gridCol w="150140"/>
                <a:gridCol w="150140"/>
                <a:gridCol w="150140"/>
                <a:gridCol w="150140"/>
                <a:gridCol w="150140"/>
              </a:tblGrid>
              <a:tr h="149758"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758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758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758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796211" y="751049"/>
            <a:ext cx="913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 × 6</a:t>
            </a:r>
            <a:endParaRPr lang="en-GB" sz="24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799749" y="2019914"/>
            <a:ext cx="913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4 </a:t>
            </a:r>
            <a:r>
              <a:rPr lang="en-GB" sz="2400" dirty="0"/>
              <a:t>× </a:t>
            </a:r>
            <a:r>
              <a:rPr lang="en-GB" sz="2400" dirty="0" smtClean="0"/>
              <a:t>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03287" y="3022954"/>
            <a:ext cx="1193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</a:t>
            </a:r>
            <a:r>
              <a:rPr lang="en-GB" sz="2400" dirty="0" smtClean="0"/>
              <a:t> </a:t>
            </a:r>
            <a:r>
              <a:rPr lang="en-GB" sz="2400" dirty="0"/>
              <a:t>× </a:t>
            </a:r>
            <a:r>
              <a:rPr lang="en-GB" sz="2400" dirty="0" smtClean="0"/>
              <a:t>12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96192" y="3930297"/>
            <a:ext cx="1193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 </a:t>
            </a:r>
            <a:r>
              <a:rPr lang="en-GB" sz="2400" dirty="0"/>
              <a:t>× </a:t>
            </a:r>
            <a:r>
              <a:rPr lang="en-GB" sz="2400" dirty="0" smtClean="0"/>
              <a:t>18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99730" y="4773842"/>
            <a:ext cx="1193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  <a:r>
              <a:rPr lang="en-GB" sz="2400" dirty="0" smtClean="0"/>
              <a:t> </a:t>
            </a:r>
            <a:r>
              <a:rPr lang="en-GB" sz="2400" dirty="0"/>
              <a:t>× </a:t>
            </a:r>
            <a:r>
              <a:rPr lang="en-GB" sz="2400" dirty="0" smtClean="0"/>
              <a:t>36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61229" y="127239"/>
            <a:ext cx="1481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Perimeter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16421" y="2019913"/>
            <a:ext cx="1094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26cm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19959" y="3022953"/>
            <a:ext cx="1090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30cm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23497" y="3930296"/>
            <a:ext cx="1002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40cm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6402" y="4773841"/>
            <a:ext cx="1211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74cm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877250"/>
              </p:ext>
            </p:extLst>
          </p:nvPr>
        </p:nvGraphicFramePr>
        <p:xfrm>
          <a:off x="1549922" y="3007248"/>
          <a:ext cx="1924236" cy="44927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2204"/>
                <a:gridCol w="146836"/>
                <a:gridCol w="146836"/>
                <a:gridCol w="146836"/>
                <a:gridCol w="146836"/>
                <a:gridCol w="146836"/>
                <a:gridCol w="146836"/>
                <a:gridCol w="146836"/>
                <a:gridCol w="146836"/>
                <a:gridCol w="146836"/>
                <a:gridCol w="146836"/>
                <a:gridCol w="146836"/>
                <a:gridCol w="146836"/>
              </a:tblGrid>
              <a:tr h="149758"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758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758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039187"/>
              </p:ext>
            </p:extLst>
          </p:nvPr>
        </p:nvGraphicFramePr>
        <p:xfrm>
          <a:off x="1138790" y="4011370"/>
          <a:ext cx="2808117" cy="29951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2369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  <a:gridCol w="146986"/>
              </a:tblGrid>
              <a:tr h="149758"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  <a:tr h="149758"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67190"/>
              </p:ext>
            </p:extLst>
          </p:nvPr>
        </p:nvGraphicFramePr>
        <p:xfrm>
          <a:off x="493738" y="5264164"/>
          <a:ext cx="5691556" cy="17729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1020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  <a:gridCol w="153626"/>
              </a:tblGrid>
              <a:tr h="177297"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993300"/>
                        </a:solidFill>
                      </a:endParaRPr>
                    </a:p>
                  </a:txBody>
                  <a:tcPr marL="30689" marR="30689" marT="15344" marB="15344">
                    <a:solidFill>
                      <a:srgbClr val="7B3F00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55178" y="5627978"/>
            <a:ext cx="85166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about if we could create rectangular bars but without being whole numbers of centimetres?</a:t>
            </a:r>
          </a:p>
          <a:p>
            <a:r>
              <a:rPr lang="en-GB" sz="2400" dirty="0" smtClean="0"/>
              <a:t>Could we make the perimeter even larger, or smaller?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36074" y="120144"/>
            <a:ext cx="2275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Height × </a:t>
            </a:r>
            <a:r>
              <a:rPr lang="en-GB" sz="2400" dirty="0" smtClean="0"/>
              <a:t>Length</a:t>
            </a:r>
          </a:p>
        </p:txBody>
      </p:sp>
    </p:spTree>
    <p:extLst>
      <p:ext uri="{BB962C8B-B14F-4D97-AF65-F5344CB8AC3E}">
        <p14:creationId xmlns:p14="http://schemas.microsoft.com/office/powerpoint/2010/main" val="79831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4962" y="2354812"/>
            <a:ext cx="4104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See:</a:t>
            </a:r>
          </a:p>
          <a:p>
            <a:r>
              <a:rPr lang="en-GB" dirty="0" smtClean="0"/>
              <a:t>     SS2_PerimeterArea.xlxs	Tab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40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2093</TotalTime>
  <Words>544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Standards Unit SS2: Understanding Perimeter and Area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194</cp:revision>
  <cp:lastPrinted>2012-05-09T10:05:25Z</cp:lastPrinted>
  <dcterms:created xsi:type="dcterms:W3CDTF">2006-08-16T00:00:00Z</dcterms:created>
  <dcterms:modified xsi:type="dcterms:W3CDTF">2012-12-13T00:36:08Z</dcterms:modified>
</cp:coreProperties>
</file>