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300" r:id="rId5"/>
    <p:sldId id="298" r:id="rId6"/>
    <p:sldId id="294" r:id="rId7"/>
    <p:sldId id="259" r:id="rId8"/>
    <p:sldId id="305" r:id="rId9"/>
    <p:sldId id="306" r:id="rId10"/>
    <p:sldId id="307" r:id="rId11"/>
    <p:sldId id="296" r:id="rId12"/>
    <p:sldId id="299" r:id="rId13"/>
    <p:sldId id="295" r:id="rId14"/>
    <p:sldId id="301" r:id="rId15"/>
    <p:sldId id="302" r:id="rId16"/>
    <p:sldId id="303" r:id="rId17"/>
    <p:sldId id="30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D777"/>
    <a:srgbClr val="FFBE7D"/>
    <a:srgbClr val="FAFFB3"/>
    <a:srgbClr val="FEBEC4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tm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tmp"/><Relationship Id="rId4" Type="http://schemas.openxmlformats.org/officeDocument/2006/relationships/image" Target="../media/image13.tm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tmp"/><Relationship Id="rId4" Type="http://schemas.openxmlformats.org/officeDocument/2006/relationships/image" Target="../media/image13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Standards Unit SS1:</a:t>
            </a:r>
            <a:br>
              <a:rPr lang="en-GB" dirty="0" smtClean="0"/>
            </a:br>
            <a:r>
              <a:rPr lang="en-GB" dirty="0" smtClean="0"/>
              <a:t>Classifying Shapes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1-2 hours.</a:t>
            </a:r>
          </a:p>
          <a:p>
            <a:r>
              <a:rPr lang="en-GB" sz="2800" dirty="0" smtClean="0"/>
              <a:t>Note: Each pair of students is only expected to classify the shape according to ONE  single grid. It is the group as a whole that uses the five different grids.</a:t>
            </a:r>
          </a:p>
          <a:p>
            <a:endParaRPr lang="en-GB" sz="2800" dirty="0"/>
          </a:p>
          <a:p>
            <a:r>
              <a:rPr lang="en-GB" sz="2800" dirty="0" smtClean="0"/>
              <a:t>Student exercise books needed.</a:t>
            </a:r>
          </a:p>
          <a:p>
            <a:endParaRPr lang="en-GB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694086" y="831671"/>
            <a:ext cx="3699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Suitable for students at) etc. fractions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0727" y="320634"/>
            <a:ext cx="1236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activity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0" y="1752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tik Regular" pitchFamily="2" charset="0"/>
              </a:rPr>
              <a:t>A shape has </a:t>
            </a:r>
            <a:r>
              <a:rPr lang="en-US" sz="24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tik Regular" pitchFamily="2" charset="0"/>
              </a:rPr>
              <a:t>reflective (or line) </a:t>
            </a:r>
            <a:r>
              <a:rPr lang="en-US" sz="24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tik Regular" pitchFamily="2" charset="0"/>
              </a:rPr>
              <a:t>symmetry when one half of it is the mirror image of the other half.</a:t>
            </a:r>
          </a:p>
        </p:txBody>
      </p:sp>
      <p:pic>
        <p:nvPicPr>
          <p:cNvPr id="6158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25" y="2705100"/>
            <a:ext cx="5895975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362646"/>
      </p:ext>
    </p:extLst>
  </p:cSld>
  <p:clrMapOvr>
    <a:masterClrMapping/>
  </p:clrMapOvr>
  <p:transition spd="slow" advTm="2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64681" y="52266"/>
            <a:ext cx="3991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Sorting Shapes Activity</a:t>
            </a:r>
            <a:endParaRPr lang="en-GB" sz="3200" dirty="0"/>
          </a:p>
        </p:txBody>
      </p:sp>
      <p:grpSp>
        <p:nvGrpSpPr>
          <p:cNvPr id="3" name="Group 2"/>
          <p:cNvGrpSpPr/>
          <p:nvPr/>
        </p:nvGrpSpPr>
        <p:grpSpPr>
          <a:xfrm>
            <a:off x="589891" y="839548"/>
            <a:ext cx="5870966" cy="1183092"/>
            <a:chOff x="589891" y="839548"/>
            <a:chExt cx="5870966" cy="1183092"/>
          </a:xfrm>
        </p:grpSpPr>
        <p:sp>
          <p:nvSpPr>
            <p:cNvPr id="17" name="TextBox 16"/>
            <p:cNvSpPr txBox="1"/>
            <p:nvPr/>
          </p:nvSpPr>
          <p:spPr>
            <a:xfrm>
              <a:off x="589891" y="1239658"/>
              <a:ext cx="5870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Quickly sort the </a:t>
              </a:r>
              <a:r>
                <a:rPr lang="en-GB" sz="2400" dirty="0" smtClean="0"/>
                <a:t> card shapes </a:t>
              </a:r>
              <a:r>
                <a:rPr lang="en-GB" sz="2400" dirty="0" smtClean="0"/>
                <a:t>into two groups.</a:t>
              </a:r>
              <a:endParaRPr lang="en-GB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11041" y="1653308"/>
              <a:ext cx="26151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You decide on the groups.</a:t>
              </a:r>
              <a:endParaRPr lang="en-GB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3641" y="839548"/>
              <a:ext cx="8297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Step 1.</a:t>
              </a:r>
              <a:endParaRPr lang="en-GB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87916" y="2200889"/>
            <a:ext cx="6004272" cy="1183092"/>
            <a:chOff x="587916" y="2310073"/>
            <a:chExt cx="6004272" cy="1183092"/>
          </a:xfrm>
        </p:grpSpPr>
        <p:sp>
          <p:nvSpPr>
            <p:cNvPr id="10" name="TextBox 9"/>
            <p:cNvSpPr txBox="1"/>
            <p:nvPr/>
          </p:nvSpPr>
          <p:spPr>
            <a:xfrm>
              <a:off x="587916" y="2710183"/>
              <a:ext cx="60042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Then</a:t>
              </a:r>
              <a:r>
                <a:rPr lang="en-GB" sz="2400" dirty="0" smtClean="0"/>
                <a:t> </a:t>
              </a:r>
              <a:r>
                <a:rPr lang="en-GB" sz="2400" dirty="0" smtClean="0"/>
                <a:t>sort each group into </a:t>
              </a:r>
              <a:r>
                <a:rPr lang="en-GB" sz="2400" i="1" dirty="0" smtClean="0"/>
                <a:t>another</a:t>
              </a:r>
              <a:r>
                <a:rPr lang="en-GB" sz="2400" dirty="0" smtClean="0"/>
                <a:t> two groups.</a:t>
              </a:r>
              <a:endParaRPr lang="en-GB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09066" y="3123833"/>
              <a:ext cx="3398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So you’ll have 4 groups altogether.</a:t>
              </a:r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11666" y="2310073"/>
              <a:ext cx="8297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Step 2.</a:t>
              </a:r>
              <a:endParaRPr lang="en-GB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2132" y="3559220"/>
            <a:ext cx="8271204" cy="1478435"/>
            <a:chOff x="572132" y="3559220"/>
            <a:chExt cx="8271204" cy="1478435"/>
          </a:xfrm>
        </p:grpSpPr>
        <p:grpSp>
          <p:nvGrpSpPr>
            <p:cNvPr id="5" name="Group 4"/>
            <p:cNvGrpSpPr/>
            <p:nvPr/>
          </p:nvGrpSpPr>
          <p:grpSpPr>
            <a:xfrm>
              <a:off x="572132" y="3559220"/>
              <a:ext cx="6906842" cy="1453143"/>
              <a:chOff x="570270" y="3709348"/>
              <a:chExt cx="7837460" cy="1453143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85941" y="4109458"/>
                <a:ext cx="782178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Write a description of each of your 4 groups on the 4 blank rectangular cards.</a:t>
                </a:r>
                <a:endParaRPr lang="en-GB" sz="24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09691" y="3709348"/>
                <a:ext cx="8297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Step 3.</a:t>
                </a:r>
                <a:endParaRPr lang="en-GB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70270" y="4793159"/>
                <a:ext cx="6103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Each do two cards. Describe </a:t>
                </a:r>
                <a:r>
                  <a:rPr lang="en-GB" dirty="0" smtClean="0"/>
                  <a:t>the groups </a:t>
                </a:r>
                <a:r>
                  <a:rPr lang="en-GB" u="sng" dirty="0" smtClean="0"/>
                  <a:t>very accurately</a:t>
                </a:r>
                <a:r>
                  <a:rPr lang="en-GB" dirty="0" smtClean="0"/>
                  <a:t>.</a:t>
                </a:r>
                <a:endParaRPr lang="en-GB" dirty="0"/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7370759" y="4124081"/>
              <a:ext cx="1472577" cy="913574"/>
              <a:chOff x="7370759" y="4124081"/>
              <a:chExt cx="1472577" cy="913574"/>
            </a:xfrm>
          </p:grpSpPr>
          <p:pic>
            <p:nvPicPr>
              <p:cNvPr id="24" name="Picture 23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05774" y="4394111"/>
                <a:ext cx="1337562" cy="643544"/>
              </a:xfrm>
              <a:prstGeom prst="rect">
                <a:avLst/>
              </a:prstGeom>
            </p:spPr>
          </p:pic>
          <p:pic>
            <p:nvPicPr>
              <p:cNvPr id="25" name="Picture 24" descr="Screen Clippi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60769" y="4304101"/>
                <a:ext cx="1343871" cy="649853"/>
              </a:xfrm>
              <a:prstGeom prst="rect">
                <a:avLst/>
              </a:prstGeom>
            </p:spPr>
          </p:pic>
          <p:pic>
            <p:nvPicPr>
              <p:cNvPr id="26" name="Picture 25" descr="Screen Clippi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15764" y="4214091"/>
                <a:ext cx="1343871" cy="649853"/>
              </a:xfrm>
              <a:prstGeom prst="rect">
                <a:avLst/>
              </a:prstGeom>
            </p:spPr>
          </p:pic>
          <p:pic>
            <p:nvPicPr>
              <p:cNvPr id="27" name="Picture 26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70759" y="4124081"/>
                <a:ext cx="1337562" cy="643544"/>
              </a:xfrm>
              <a:prstGeom prst="rect">
                <a:avLst/>
              </a:prstGeom>
            </p:spPr>
          </p:pic>
        </p:grpSp>
      </p:grpSp>
      <p:grpSp>
        <p:nvGrpSpPr>
          <p:cNvPr id="14" name="Group 13"/>
          <p:cNvGrpSpPr/>
          <p:nvPr/>
        </p:nvGrpSpPr>
        <p:grpSpPr>
          <a:xfrm>
            <a:off x="572092" y="5156123"/>
            <a:ext cx="8136229" cy="1701877"/>
            <a:chOff x="572092" y="5156123"/>
            <a:chExt cx="8136229" cy="1701877"/>
          </a:xfrm>
        </p:grpSpPr>
        <p:grpSp>
          <p:nvGrpSpPr>
            <p:cNvPr id="7" name="Group 6"/>
            <p:cNvGrpSpPr/>
            <p:nvPr/>
          </p:nvGrpSpPr>
          <p:grpSpPr>
            <a:xfrm>
              <a:off x="572092" y="5156123"/>
              <a:ext cx="6661222" cy="1511069"/>
              <a:chOff x="572092" y="5156123"/>
              <a:chExt cx="6661222" cy="1511069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572092" y="5556233"/>
                <a:ext cx="666122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Draw another </a:t>
                </a:r>
                <a:r>
                  <a:rPr lang="en-GB" sz="2400" i="1" dirty="0" smtClean="0"/>
                  <a:t>new</a:t>
                </a:r>
                <a:r>
                  <a:rPr lang="en-GB" sz="2400" dirty="0" smtClean="0"/>
                  <a:t> shape </a:t>
                </a:r>
                <a:r>
                  <a:rPr lang="en-GB" sz="2400" dirty="0" smtClean="0"/>
                  <a:t>to add to each of the 4 groups on the 4 other blank cards. </a:t>
                </a:r>
                <a:endParaRPr lang="en-GB" sz="24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95841" y="5156123"/>
                <a:ext cx="8297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Step 4.</a:t>
                </a:r>
                <a:endParaRPr lang="en-GB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91431" y="6297860"/>
                <a:ext cx="44195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Each do two cards and </a:t>
                </a:r>
                <a:r>
                  <a:rPr lang="en-GB" u="sng" dirty="0" smtClean="0"/>
                  <a:t>draw them accurately</a:t>
                </a:r>
                <a:r>
                  <a:rPr lang="en-GB" dirty="0" smtClean="0"/>
                  <a:t>.</a:t>
                </a:r>
                <a:endParaRPr lang="en-GB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497653" y="5662747"/>
              <a:ext cx="1210668" cy="1195253"/>
              <a:chOff x="7497653" y="5662747"/>
              <a:chExt cx="1210668" cy="1195253"/>
            </a:xfrm>
          </p:grpSpPr>
          <p:pic>
            <p:nvPicPr>
              <p:cNvPr id="28" name="Picture 27" descr="Screen Clippi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61933" y="5905303"/>
                <a:ext cx="946388" cy="952697"/>
              </a:xfrm>
              <a:prstGeom prst="rect">
                <a:avLst/>
              </a:prstGeom>
            </p:spPr>
          </p:pic>
          <p:pic>
            <p:nvPicPr>
              <p:cNvPr id="29" name="Picture 28" descr="Screen Clippi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59510" y="5846992"/>
                <a:ext cx="946388" cy="952697"/>
              </a:xfrm>
              <a:prstGeom prst="rect">
                <a:avLst/>
              </a:prstGeom>
            </p:spPr>
          </p:pic>
          <p:pic>
            <p:nvPicPr>
              <p:cNvPr id="30" name="Picture 29" descr="Screen Clippi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66346" y="5747738"/>
                <a:ext cx="946388" cy="952697"/>
              </a:xfrm>
              <a:prstGeom prst="rect">
                <a:avLst/>
              </a:prstGeom>
            </p:spPr>
          </p:pic>
          <p:pic>
            <p:nvPicPr>
              <p:cNvPr id="31" name="Picture 30" descr="Screen Clippi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97653" y="5662747"/>
                <a:ext cx="946388" cy="952697"/>
              </a:xfrm>
              <a:prstGeom prst="rect">
                <a:avLst/>
              </a:prstGeom>
            </p:spPr>
          </p:pic>
        </p:grpSp>
      </p:grpSp>
      <p:sp>
        <p:nvSpPr>
          <p:cNvPr id="32" name="TextBox 31"/>
          <p:cNvSpPr txBox="1"/>
          <p:nvPr/>
        </p:nvSpPr>
        <p:spPr>
          <a:xfrm>
            <a:off x="6931557" y="5530"/>
            <a:ext cx="2212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Record images of sorted groups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29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72554" y="62094"/>
            <a:ext cx="4455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Sorting Shapes Activity</a:t>
            </a:r>
            <a:endParaRPr lang="en-GB" sz="3600" dirty="0"/>
          </a:p>
        </p:txBody>
      </p:sp>
      <p:grpSp>
        <p:nvGrpSpPr>
          <p:cNvPr id="3" name="Group 2"/>
          <p:cNvGrpSpPr/>
          <p:nvPr/>
        </p:nvGrpSpPr>
        <p:grpSpPr>
          <a:xfrm>
            <a:off x="589891" y="784956"/>
            <a:ext cx="8090971" cy="2646879"/>
            <a:chOff x="589891" y="839548"/>
            <a:chExt cx="10148202" cy="2646879"/>
          </a:xfrm>
        </p:grpSpPr>
        <p:sp>
          <p:nvSpPr>
            <p:cNvPr id="17" name="TextBox 16"/>
            <p:cNvSpPr txBox="1"/>
            <p:nvPr/>
          </p:nvSpPr>
          <p:spPr>
            <a:xfrm>
              <a:off x="589891" y="1239658"/>
              <a:ext cx="10148202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Collect up the re-usable cards into neat pile and just place on top of plastic wallet</a:t>
              </a:r>
            </a:p>
            <a:p>
              <a:endParaRPr lang="en-GB" sz="2800" dirty="0"/>
            </a:p>
            <a:p>
              <a:r>
                <a:rPr lang="en-GB" sz="2800" dirty="0" smtClean="0"/>
                <a:t>Then glue </a:t>
              </a:r>
              <a:r>
                <a:rPr lang="en-GB" sz="2800" i="1" dirty="0" smtClean="0"/>
                <a:t>your</a:t>
              </a:r>
              <a:r>
                <a:rPr lang="en-GB" sz="2800" dirty="0" smtClean="0"/>
                <a:t> two ‘description’ cards, and </a:t>
              </a:r>
              <a:r>
                <a:rPr lang="en-GB" sz="2800" i="1" dirty="0" smtClean="0"/>
                <a:t>your</a:t>
              </a:r>
              <a:r>
                <a:rPr lang="en-GB" sz="2800" dirty="0" smtClean="0"/>
                <a:t> two ‘shape’ cards into your exercise book.</a:t>
              </a:r>
              <a:endParaRPr lang="en-GB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3641" y="839548"/>
              <a:ext cx="9016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Step 5.</a:t>
              </a:r>
              <a:endParaRPr lang="en-GB" sz="20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333767" y="3486427"/>
            <a:ext cx="2366320" cy="3228272"/>
            <a:chOff x="2333767" y="3486427"/>
            <a:chExt cx="2366320" cy="3228272"/>
          </a:xfrm>
        </p:grpSpPr>
        <p:sp>
          <p:nvSpPr>
            <p:cNvPr id="28" name="Rectangle 27"/>
            <p:cNvSpPr/>
            <p:nvPr/>
          </p:nvSpPr>
          <p:spPr>
            <a:xfrm>
              <a:off x="2333767" y="3486427"/>
              <a:ext cx="2366320" cy="322827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4" name="Picture 13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2554" y="3947322"/>
              <a:ext cx="1016934" cy="489280"/>
            </a:xfrm>
            <a:prstGeom prst="rect">
              <a:avLst/>
            </a:prstGeom>
          </p:spPr>
        </p:pic>
        <p:pic>
          <p:nvPicPr>
            <p:cNvPr id="15" name="Picture 14" descr="Screen Clippi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3525" y="3829799"/>
              <a:ext cx="719529" cy="724326"/>
            </a:xfrm>
            <a:prstGeom prst="rect">
              <a:avLst/>
            </a:prstGeom>
          </p:spPr>
        </p:pic>
        <p:pic>
          <p:nvPicPr>
            <p:cNvPr id="25" name="Picture 24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7757" y="4748208"/>
              <a:ext cx="1021731" cy="494076"/>
            </a:xfrm>
            <a:prstGeom prst="rect">
              <a:avLst/>
            </a:prstGeom>
          </p:spPr>
        </p:pic>
        <p:pic>
          <p:nvPicPr>
            <p:cNvPr id="26" name="Picture 25" descr="Screen Clippi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6927" y="4633083"/>
              <a:ext cx="729123" cy="724326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2681790" y="3533773"/>
              <a:ext cx="15712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Sorting Shapes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60965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62070" y="52266"/>
            <a:ext cx="4519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Sorting Shapes: Review</a:t>
            </a:r>
            <a:endParaRPr lang="en-GB" sz="3600" dirty="0"/>
          </a:p>
        </p:txBody>
      </p:sp>
      <p:sp>
        <p:nvSpPr>
          <p:cNvPr id="25" name="TextBox 24"/>
          <p:cNvSpPr txBox="1"/>
          <p:nvPr/>
        </p:nvSpPr>
        <p:spPr>
          <a:xfrm>
            <a:off x="589891" y="871523"/>
            <a:ext cx="5489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classifications have you used?</a:t>
            </a:r>
            <a:endParaRPr lang="en-GB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6931557" y="5530"/>
            <a:ext cx="2212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Develop formal language &amp; notations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29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161045" y="52266"/>
            <a:ext cx="4374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Adding Detailed Notes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848669" y="1868421"/>
            <a:ext cx="51179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Now add some extra notes to your work to describe it as accurately as possible.</a:t>
            </a:r>
          </a:p>
          <a:p>
            <a:endParaRPr lang="en-GB" sz="2400" dirty="0"/>
          </a:p>
          <a:p>
            <a:r>
              <a:rPr lang="en-GB" sz="2400" dirty="0" smtClean="0"/>
              <a:t>Do you have other good ideas for how you would have liked to have sorted your cards?</a:t>
            </a:r>
            <a:endParaRPr lang="en-GB" sz="24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480841" y="1292857"/>
            <a:ext cx="2366320" cy="3228272"/>
            <a:chOff x="2333767" y="3486427"/>
            <a:chExt cx="2366320" cy="3228272"/>
          </a:xfrm>
        </p:grpSpPr>
        <p:sp>
          <p:nvSpPr>
            <p:cNvPr id="22" name="Rectangle 21"/>
            <p:cNvSpPr/>
            <p:nvPr/>
          </p:nvSpPr>
          <p:spPr>
            <a:xfrm>
              <a:off x="2333767" y="3486427"/>
              <a:ext cx="2366320" cy="322827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3" name="Picture 22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2554" y="3947322"/>
              <a:ext cx="1016934" cy="489280"/>
            </a:xfrm>
            <a:prstGeom prst="rect">
              <a:avLst/>
            </a:prstGeom>
          </p:spPr>
        </p:pic>
        <p:pic>
          <p:nvPicPr>
            <p:cNvPr id="24" name="Picture 23" descr="Screen Clippi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3525" y="3829799"/>
              <a:ext cx="719529" cy="724326"/>
            </a:xfrm>
            <a:prstGeom prst="rect">
              <a:avLst/>
            </a:prstGeom>
          </p:spPr>
        </p:pic>
        <p:pic>
          <p:nvPicPr>
            <p:cNvPr id="25" name="Picture 24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7757" y="4748208"/>
              <a:ext cx="1021731" cy="494076"/>
            </a:xfrm>
            <a:prstGeom prst="rect">
              <a:avLst/>
            </a:prstGeom>
          </p:spPr>
        </p:pic>
        <p:pic>
          <p:nvPicPr>
            <p:cNvPr id="26" name="Picture 25" descr="Screen Clippi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6927" y="4633083"/>
              <a:ext cx="729123" cy="724326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2681790" y="3533773"/>
              <a:ext cx="15712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Sorting Shapes</a:t>
              </a:r>
              <a:endParaRPr lang="en-GB" dirty="0"/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 flipH="1">
            <a:off x="1883393" y="2554638"/>
            <a:ext cx="1965276" cy="1007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883393" y="3977298"/>
            <a:ext cx="1801504" cy="2843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37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184477" y="68475"/>
            <a:ext cx="2597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Another Sort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736979" y="754427"/>
            <a:ext cx="7765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Now re-sort the cards according to the table I give you.</a:t>
            </a:r>
            <a:endParaRPr lang="en-GB" sz="2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285541" y="1725692"/>
            <a:ext cx="8217013" cy="2304686"/>
            <a:chOff x="285541" y="1725692"/>
            <a:chExt cx="8217013" cy="2304686"/>
          </a:xfrm>
        </p:grpSpPr>
        <p:pic>
          <p:nvPicPr>
            <p:cNvPr id="2" name="Picture 1" descr="Screen Clippi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8468" y="2310744"/>
              <a:ext cx="1324086" cy="1715346"/>
            </a:xfrm>
            <a:prstGeom prst="rect">
              <a:avLst/>
            </a:prstGeom>
          </p:spPr>
        </p:pic>
        <p:pic>
          <p:nvPicPr>
            <p:cNvPr id="3" name="Picture 2" descr="Screen Clippi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1543" y="2309328"/>
              <a:ext cx="1147534" cy="1710869"/>
            </a:xfrm>
            <a:prstGeom prst="rect">
              <a:avLst/>
            </a:prstGeom>
          </p:spPr>
        </p:pic>
        <p:pic>
          <p:nvPicPr>
            <p:cNvPr id="4" name="Picture 3" descr="Screen Clippi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5020" y="2309328"/>
              <a:ext cx="1188961" cy="1716428"/>
            </a:xfrm>
            <a:prstGeom prst="rect">
              <a:avLst/>
            </a:prstGeom>
          </p:spPr>
        </p:pic>
        <p:pic>
          <p:nvPicPr>
            <p:cNvPr id="5" name="Picture 4" descr="Screen Clippi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1184" y="2310744"/>
              <a:ext cx="1214119" cy="1719634"/>
            </a:xfrm>
            <a:prstGeom prst="rect">
              <a:avLst/>
            </a:prstGeom>
          </p:spPr>
        </p:pic>
        <p:pic>
          <p:nvPicPr>
            <p:cNvPr id="6" name="Picture 5" descr="Screen Clippi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71" y="2306544"/>
              <a:ext cx="1244481" cy="1715121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85541" y="1725692"/>
              <a:ext cx="77655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You will be sorting your cards onto one of these grids.</a:t>
              </a:r>
              <a:endParaRPr lang="en-GB" sz="24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08371" y="4564427"/>
            <a:ext cx="77655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If you cannot find any shapes to fill a cell, it is very important that you </a:t>
            </a:r>
            <a:r>
              <a:rPr lang="en-GB" sz="2400" dirty="0" smtClean="0">
                <a:solidFill>
                  <a:srgbClr val="7030A0"/>
                </a:solidFill>
              </a:rPr>
              <a:t>write some detailed notes in your book describing that cells definition, and explaining why no shapes can fit that category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931557" y="5530"/>
            <a:ext cx="2212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Record images of sorted groups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75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161045" y="52266"/>
            <a:ext cx="4374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Adding Detailed Notes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259307" y="1131441"/>
            <a:ext cx="8707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Write down any further notes on things you have learnt whilst sorting these cards.</a:t>
            </a:r>
          </a:p>
          <a:p>
            <a:endParaRPr lang="en-GB" sz="2400" dirty="0"/>
          </a:p>
          <a:p>
            <a:r>
              <a:rPr lang="en-GB" sz="2400" dirty="0" smtClean="0"/>
              <a:t>After I have recorded an image of your completed work, neatly replace the cards in the plastic wallet.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3891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161045" y="52266"/>
            <a:ext cx="3899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Assessment Activity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259307" y="1131441"/>
            <a:ext cx="8707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Using your mini-whiteboards, show me:…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82291" y="1766668"/>
            <a:ext cx="7287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Q1. a quadrilateral with two lines of symmetry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82291" y="2215045"/>
            <a:ext cx="7287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Q2. a triangle with three lines of symmetry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82291" y="2663422"/>
            <a:ext cx="7287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Q3. a right-angled isosceles triangle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82291" y="3111799"/>
            <a:ext cx="7287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Q4. a triangle with one obtuse angle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82291" y="4008553"/>
            <a:ext cx="7287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Q6. a shape whose interior angles add up to 360</a:t>
            </a:r>
            <a:r>
              <a:rPr lang="en-GB" sz="2400" baseline="30000" dirty="0" smtClean="0"/>
              <a:t>o</a:t>
            </a:r>
            <a:endParaRPr lang="en-GB" sz="2400" baseline="30000" dirty="0"/>
          </a:p>
        </p:txBody>
      </p:sp>
      <p:sp>
        <p:nvSpPr>
          <p:cNvPr id="11" name="TextBox 10"/>
          <p:cNvSpPr txBox="1"/>
          <p:nvPr/>
        </p:nvSpPr>
        <p:spPr>
          <a:xfrm>
            <a:off x="582291" y="4456930"/>
            <a:ext cx="7287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Q7. a shape whose interior angles add up to 360</a:t>
            </a:r>
            <a:r>
              <a:rPr lang="en-GB" sz="2400" baseline="30000" dirty="0" smtClean="0"/>
              <a:t>o</a:t>
            </a:r>
            <a:endParaRPr lang="en-GB" sz="2400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582291" y="3560176"/>
            <a:ext cx="7287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Q5. a triangle with two obtuse angles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82291" y="4905307"/>
            <a:ext cx="7287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Q8. a trapezium with only one right angle</a:t>
            </a:r>
            <a:endParaRPr lang="en-GB" sz="2400" baseline="30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2291" y="5353684"/>
            <a:ext cx="7287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Q9. a quadrilateral with one reflex angle</a:t>
            </a:r>
            <a:endParaRPr lang="en-GB" sz="2400" baseline="30000" dirty="0"/>
          </a:p>
        </p:txBody>
      </p:sp>
      <p:sp>
        <p:nvSpPr>
          <p:cNvPr id="15" name="TextBox 14"/>
          <p:cNvSpPr txBox="1"/>
          <p:nvPr/>
        </p:nvSpPr>
        <p:spPr>
          <a:xfrm>
            <a:off x="582291" y="5802060"/>
            <a:ext cx="7287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Q10. make up your own question for the class to answer.</a:t>
            </a:r>
            <a:endParaRPr lang="en-GB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125758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9236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984608"/>
            <a:ext cx="4004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</a:p>
          <a:p>
            <a:r>
              <a:rPr lang="en-GB" dirty="0"/>
              <a:t>	</a:t>
            </a:r>
            <a:r>
              <a:rPr lang="en-GB" dirty="0" smtClean="0"/>
              <a:t>Still camera needed from start.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449428" y="4919268"/>
            <a:ext cx="368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pair needs 1off set of Card Set A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449428" y="5288600"/>
            <a:ext cx="668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pair needs just ONE of the re-usable ‘shape classification tables’.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47999" y="1057420"/>
            <a:ext cx="7641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Each pair needs 4 consumable ‘Our Group 1 was’ definition cards and 4 consumable ‘Group 1’s new shape’ cards. Eight blank cards in total for each pair placed in a separate wallet..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449428" y="4556907"/>
            <a:ext cx="2640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pair needs glue stick.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885" y="968108"/>
            <a:ext cx="2968832" cy="1413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Our Group 1 was: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885" y="2379295"/>
            <a:ext cx="2968832" cy="1413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Our Group 2 was: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885" y="3798399"/>
            <a:ext cx="2968832" cy="1413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Our Group 3 was: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885" y="5211564"/>
            <a:ext cx="2968832" cy="1413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Our Group 4 was: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73660" y="966133"/>
            <a:ext cx="2968832" cy="1413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Our Group 1 was: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73660" y="2377320"/>
            <a:ext cx="2968832" cy="1413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Our Group 2 was: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73660" y="3796424"/>
            <a:ext cx="2968832" cy="1413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Our Group 3 was: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73660" y="5209589"/>
            <a:ext cx="2968832" cy="1413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Our Group 4 was: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2492" y="966133"/>
            <a:ext cx="2968832" cy="1413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Our Group 1 was: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42492" y="2377320"/>
            <a:ext cx="2968832" cy="1413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Our Group 2 was: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42492" y="3796424"/>
            <a:ext cx="2968832" cy="1413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Our Group 3 was: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42492" y="5209589"/>
            <a:ext cx="2968832" cy="1413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tx1"/>
                </a:solidFill>
              </a:rPr>
              <a:t>Our Group 4 was: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8141" y="1027482"/>
            <a:ext cx="2826320" cy="12944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144916" y="1025507"/>
            <a:ext cx="2826320" cy="12944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113748" y="1027482"/>
            <a:ext cx="2826320" cy="12944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78141" y="2438669"/>
            <a:ext cx="2826320" cy="12944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144916" y="2436694"/>
            <a:ext cx="2826320" cy="12944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113748" y="2438669"/>
            <a:ext cx="2826320" cy="12944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78141" y="3859748"/>
            <a:ext cx="2826320" cy="12944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144916" y="3857773"/>
            <a:ext cx="2826320" cy="12944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113748" y="3859748"/>
            <a:ext cx="2826320" cy="12944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178141" y="5270938"/>
            <a:ext cx="2826320" cy="12944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3144916" y="5268963"/>
            <a:ext cx="2826320" cy="12944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6113748" y="5270938"/>
            <a:ext cx="2826320" cy="12944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2877390" y="197471"/>
            <a:ext cx="3361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Print onto </a:t>
            </a:r>
            <a:r>
              <a:rPr lang="en-GB" b="1" dirty="0" smtClean="0"/>
              <a:t>thin</a:t>
            </a:r>
            <a:r>
              <a:rPr lang="en-GB" dirty="0" smtClean="0"/>
              <a:t> pale-coloured card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1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1886" y="451262"/>
            <a:ext cx="1983180" cy="1983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Group 1’s new shape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27466" y="451262"/>
            <a:ext cx="1983180" cy="1983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Group 2’s new shape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663046" y="449282"/>
            <a:ext cx="1983180" cy="1983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Group 3’s new shape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798626" y="449282"/>
            <a:ext cx="1983180" cy="1983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Group 4’s new shape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01786" y="2539287"/>
            <a:ext cx="1983180" cy="1983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Group 1’s new shape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37366" y="2539287"/>
            <a:ext cx="1983180" cy="1983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Group 2’s new shape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672946" y="2537307"/>
            <a:ext cx="1983180" cy="1983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Group 3’s new shape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808526" y="2537307"/>
            <a:ext cx="1983180" cy="1983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Group 4’s new shape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9911" y="4658980"/>
            <a:ext cx="1983180" cy="1983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Group 1’s new shape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525491" y="4658980"/>
            <a:ext cx="1983180" cy="1983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Group 2’s new shape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61071" y="4657000"/>
            <a:ext cx="1983180" cy="1983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Group 3’s new shape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96651" y="4657000"/>
            <a:ext cx="1983180" cy="1983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Group 4’s new shape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77396" y="60991"/>
            <a:ext cx="5722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Print onto </a:t>
            </a:r>
            <a:r>
              <a:rPr lang="en-GB" b="1" dirty="0" smtClean="0"/>
              <a:t>thin</a:t>
            </a:r>
            <a:r>
              <a:rPr lang="en-GB" dirty="0" smtClean="0"/>
              <a:t> pale-coloured card (needs sticking in books)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12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986" y="3474102"/>
            <a:ext cx="2407147" cy="3118448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238" y="-1966"/>
            <a:ext cx="2086183" cy="3110309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773" y="-1966"/>
            <a:ext cx="2161496" cy="3120414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518" y="3474102"/>
            <a:ext cx="2207233" cy="3126244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05" y="408"/>
            <a:ext cx="2262430" cy="31180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21127524">
            <a:off x="2598449" y="1223884"/>
            <a:ext cx="43910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00B0F0"/>
                </a:solidFill>
              </a:rPr>
              <a:t>Easier classifications</a:t>
            </a:r>
            <a:endParaRPr lang="en-GB" sz="4000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127524">
            <a:off x="1970042" y="4832865"/>
            <a:ext cx="50465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00B0F0"/>
                </a:solidFill>
              </a:rPr>
              <a:t>Harder classifications</a:t>
            </a:r>
            <a:endParaRPr lang="en-GB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64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38" y="1929041"/>
            <a:ext cx="89439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Notes to start.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Students must be pre-assigned with a partner. Pair work.</a:t>
            </a:r>
          </a:p>
          <a:p>
            <a:r>
              <a:rPr lang="en-GB" dirty="0" smtClean="0"/>
              <a:t>Card Set A distributed immediately, along with </a:t>
            </a:r>
            <a:r>
              <a:rPr lang="en-GB" b="1" dirty="0" smtClean="0"/>
              <a:t>8</a:t>
            </a:r>
            <a:r>
              <a:rPr lang="en-GB" dirty="0" smtClean="0"/>
              <a:t> extra (blank) cards that </a:t>
            </a:r>
            <a:r>
              <a:rPr lang="en-GB" i="1" dirty="0" smtClean="0"/>
              <a:t>they will stick in their books</a:t>
            </a:r>
            <a:r>
              <a:rPr lang="en-GB" dirty="0"/>
              <a:t> </a:t>
            </a:r>
            <a:r>
              <a:rPr lang="en-GB" dirty="0" smtClean="0"/>
              <a:t>and glue.</a:t>
            </a:r>
          </a:p>
          <a:p>
            <a:endParaRPr lang="en-GB" dirty="0"/>
          </a:p>
          <a:p>
            <a:r>
              <a:rPr lang="en-GB" dirty="0" smtClean="0"/>
              <a:t>Mini-</a:t>
            </a:r>
            <a:r>
              <a:rPr lang="en-GB" dirty="0" err="1" smtClean="0"/>
              <a:t>whitebaords</a:t>
            </a:r>
            <a:r>
              <a:rPr lang="en-GB" dirty="0" smtClean="0"/>
              <a:t> will be needed by each student at the end of the lesson.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0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21110" y="62093"/>
            <a:ext cx="2951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Sorting Shapes</a:t>
            </a:r>
            <a:endParaRPr lang="en-GB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346459" y="947188"/>
            <a:ext cx="8360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Write this title </a:t>
            </a:r>
            <a:r>
              <a:rPr lang="en-GB" sz="2800" i="1" dirty="0" smtClean="0"/>
              <a:t>at the top of a new page </a:t>
            </a:r>
            <a:r>
              <a:rPr lang="en-GB" sz="2800" dirty="0" smtClean="0"/>
              <a:t>in your books.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486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3449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In the FRONT of your books, copy the title and then write down </a:t>
            </a:r>
            <a:r>
              <a:rPr lang="en-GB" sz="2000" i="1" dirty="0" smtClean="0">
                <a:solidFill>
                  <a:schemeClr val="tx1"/>
                </a:solidFill>
              </a:rPr>
              <a:t>all you can </a:t>
            </a:r>
            <a:r>
              <a:rPr lang="en-GB" sz="2000" dirty="0" smtClean="0">
                <a:solidFill>
                  <a:schemeClr val="tx1"/>
                </a:solidFill>
              </a:rPr>
              <a:t>about these 3 shapes?</a:t>
            </a:r>
            <a:endParaRPr lang="en-GB" sz="2000" dirty="0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806497" y="1495283"/>
            <a:ext cx="2975212" cy="2283299"/>
            <a:chOff x="806497" y="1495283"/>
            <a:chExt cx="2975212" cy="2283299"/>
          </a:xfrm>
          <a:solidFill>
            <a:srgbClr val="EDD777"/>
          </a:solidFill>
        </p:grpSpPr>
        <p:sp>
          <p:nvSpPr>
            <p:cNvPr id="3" name="Freeform 2"/>
            <p:cNvSpPr/>
            <p:nvPr/>
          </p:nvSpPr>
          <p:spPr>
            <a:xfrm>
              <a:off x="806497" y="1577170"/>
              <a:ext cx="2975212" cy="2129050"/>
            </a:xfrm>
            <a:custGeom>
              <a:avLst/>
              <a:gdLst>
                <a:gd name="connsiteX0" fmla="*/ 559558 w 3193576"/>
                <a:gd name="connsiteY0" fmla="*/ 0 h 2060812"/>
                <a:gd name="connsiteX1" fmla="*/ 1746914 w 3193576"/>
                <a:gd name="connsiteY1" fmla="*/ 0 h 2060812"/>
                <a:gd name="connsiteX2" fmla="*/ 1992573 w 3193576"/>
                <a:gd name="connsiteY2" fmla="*/ 736979 h 2060812"/>
                <a:gd name="connsiteX3" fmla="*/ 2838734 w 3193576"/>
                <a:gd name="connsiteY3" fmla="*/ 928048 h 2060812"/>
                <a:gd name="connsiteX4" fmla="*/ 3193576 w 3193576"/>
                <a:gd name="connsiteY4" fmla="*/ 2033516 h 2060812"/>
                <a:gd name="connsiteX5" fmla="*/ 682388 w 3193576"/>
                <a:gd name="connsiteY5" fmla="*/ 2060812 h 2060812"/>
                <a:gd name="connsiteX6" fmla="*/ 0 w 3193576"/>
                <a:gd name="connsiteY6" fmla="*/ 996287 h 2060812"/>
                <a:gd name="connsiteX7" fmla="*/ 559558 w 3193576"/>
                <a:gd name="connsiteY7" fmla="*/ 0 h 2060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93576" h="2060812">
                  <a:moveTo>
                    <a:pt x="559558" y="0"/>
                  </a:moveTo>
                  <a:lnTo>
                    <a:pt x="1746914" y="0"/>
                  </a:lnTo>
                  <a:lnTo>
                    <a:pt x="1992573" y="736979"/>
                  </a:lnTo>
                  <a:lnTo>
                    <a:pt x="2838734" y="928048"/>
                  </a:lnTo>
                  <a:lnTo>
                    <a:pt x="3193576" y="2033516"/>
                  </a:lnTo>
                  <a:lnTo>
                    <a:pt x="682388" y="2060812"/>
                  </a:lnTo>
                  <a:lnTo>
                    <a:pt x="0" y="996287"/>
                  </a:lnTo>
                  <a:lnTo>
                    <a:pt x="559558" y="0"/>
                  </a:ln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787570" y="1495283"/>
              <a:ext cx="245660" cy="163774"/>
              <a:chOff x="5204345" y="1612709"/>
              <a:chExt cx="245660" cy="163774"/>
            </a:xfrm>
            <a:grpFill/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5204345" y="1694596"/>
                <a:ext cx="245660" cy="81887"/>
              </a:xfrm>
              <a:prstGeom prst="line">
                <a:avLst/>
              </a:prstGeom>
              <a:grpFill/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 flipV="1">
                <a:off x="5204345" y="1612709"/>
                <a:ext cx="245660" cy="81887"/>
              </a:xfrm>
              <a:prstGeom prst="line">
                <a:avLst/>
              </a:prstGeom>
              <a:grpFill/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>
              <a:off x="2501770" y="3614808"/>
              <a:ext cx="245660" cy="163774"/>
              <a:chOff x="5204345" y="1612709"/>
              <a:chExt cx="245660" cy="163774"/>
            </a:xfrm>
            <a:grpFill/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5204345" y="1694596"/>
                <a:ext cx="245660" cy="81887"/>
              </a:xfrm>
              <a:prstGeom prst="line">
                <a:avLst/>
              </a:prstGeom>
              <a:grpFill/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V="1">
                <a:off x="5204345" y="1612709"/>
                <a:ext cx="245660" cy="81887"/>
              </a:xfrm>
              <a:prstGeom prst="line">
                <a:avLst/>
              </a:prstGeom>
              <a:grpFill/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TextBox 10"/>
          <p:cNvSpPr txBox="1"/>
          <p:nvPr/>
        </p:nvSpPr>
        <p:spPr>
          <a:xfrm>
            <a:off x="2660514" y="1398077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</a:rPr>
              <a:t>A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16939" y="1659057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</a:rPr>
              <a:t>B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23299" y="4872764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</a:rPr>
              <a:t>C</a:t>
            </a:r>
            <a:endParaRPr lang="en-GB" sz="3200" dirty="0">
              <a:solidFill>
                <a:srgbClr val="0070C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924550" y="1962150"/>
            <a:ext cx="2714625" cy="2209800"/>
            <a:chOff x="5924550" y="1962150"/>
            <a:chExt cx="2714625" cy="2209800"/>
          </a:xfrm>
        </p:grpSpPr>
        <p:sp>
          <p:nvSpPr>
            <p:cNvPr id="15" name="Freeform 14"/>
            <p:cNvSpPr/>
            <p:nvPr/>
          </p:nvSpPr>
          <p:spPr>
            <a:xfrm>
              <a:off x="5924550" y="1962150"/>
              <a:ext cx="2714625" cy="2209800"/>
            </a:xfrm>
            <a:custGeom>
              <a:avLst/>
              <a:gdLst>
                <a:gd name="connsiteX0" fmla="*/ 438150 w 2714625"/>
                <a:gd name="connsiteY0" fmla="*/ 0 h 2209800"/>
                <a:gd name="connsiteX1" fmla="*/ 0 w 2714625"/>
                <a:gd name="connsiteY1" fmla="*/ 1704975 h 2209800"/>
                <a:gd name="connsiteX2" fmla="*/ 1104900 w 2714625"/>
                <a:gd name="connsiteY2" fmla="*/ 2209800 h 2209800"/>
                <a:gd name="connsiteX3" fmla="*/ 2714625 w 2714625"/>
                <a:gd name="connsiteY3" fmla="*/ 1266825 h 2209800"/>
                <a:gd name="connsiteX4" fmla="*/ 438150 w 2714625"/>
                <a:gd name="connsiteY4" fmla="*/ 0 h 2209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14625" h="2209800">
                  <a:moveTo>
                    <a:pt x="438150" y="0"/>
                  </a:moveTo>
                  <a:lnTo>
                    <a:pt x="0" y="1704975"/>
                  </a:lnTo>
                  <a:lnTo>
                    <a:pt x="1104900" y="2209800"/>
                  </a:lnTo>
                  <a:lnTo>
                    <a:pt x="2714625" y="1266825"/>
                  </a:lnTo>
                  <a:lnTo>
                    <a:pt x="43815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6038849" y="2781300"/>
              <a:ext cx="238125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762874" y="3622911"/>
              <a:ext cx="119063" cy="181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ctagon 20"/>
          <p:cNvSpPr/>
          <p:nvPr/>
        </p:nvSpPr>
        <p:spPr>
          <a:xfrm>
            <a:off x="3500579" y="4414408"/>
            <a:ext cx="2142841" cy="2142841"/>
          </a:xfrm>
          <a:prstGeom prst="octago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0" y="-17511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</a:rPr>
              <a:t>Sorting Shapes</a:t>
            </a:r>
            <a:endParaRPr lang="en-GB" sz="44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0239" y="3778582"/>
            <a:ext cx="26171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Irregular heptagon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Two parallel sides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1 acute; 5 obtuse; 1 reflex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48410" y="891690"/>
            <a:ext cx="29860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Irregular Quadrilateral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Two opposite sides the same length</a:t>
            </a:r>
          </a:p>
          <a:p>
            <a:r>
              <a:rPr lang="en-GB" dirty="0">
                <a:solidFill>
                  <a:srgbClr val="0070C0"/>
                </a:solidFill>
              </a:rPr>
              <a:t>2</a:t>
            </a:r>
            <a:r>
              <a:rPr lang="en-GB" dirty="0" smtClean="0">
                <a:solidFill>
                  <a:srgbClr val="0070C0"/>
                </a:solidFill>
              </a:rPr>
              <a:t> acute; </a:t>
            </a:r>
            <a:r>
              <a:rPr lang="en-GB" dirty="0">
                <a:solidFill>
                  <a:srgbClr val="0070C0"/>
                </a:solidFill>
              </a:rPr>
              <a:t>2</a:t>
            </a:r>
            <a:r>
              <a:rPr lang="en-GB" dirty="0" smtClean="0">
                <a:solidFill>
                  <a:srgbClr val="0070C0"/>
                </a:solidFill>
              </a:rPr>
              <a:t> obtuse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43420" y="4414408"/>
            <a:ext cx="35270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solidFill>
                  <a:srgbClr val="0070C0"/>
                </a:solidFill>
              </a:rPr>
              <a:t>Appears to be </a:t>
            </a:r>
            <a:r>
              <a:rPr lang="en-GB" dirty="0" smtClean="0">
                <a:solidFill>
                  <a:srgbClr val="0070C0"/>
                </a:solidFill>
              </a:rPr>
              <a:t>a REGULAR octagon.</a:t>
            </a:r>
          </a:p>
          <a:p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These have: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All sides the same length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All angles the same size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4 lines of reflective symmetry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Order 8 rotational symmetry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9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152525"/>
            <a:ext cx="9144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</a:t>
            </a:r>
            <a:r>
              <a:rPr lang="en-US" sz="24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object</a:t>
            </a:r>
            <a:r>
              <a:rPr lang="en-US" sz="24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has Rotational Symmetry if there is a center point around which the object is turned a certain number of degrees and the object still looks the same.</a:t>
            </a:r>
          </a:p>
        </p:txBody>
      </p:sp>
      <p:pic>
        <p:nvPicPr>
          <p:cNvPr id="614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81350"/>
            <a:ext cx="12192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181350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181350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181350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181350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0" y="4433888"/>
            <a:ext cx="2286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003300"/>
                </a:solidFill>
              </a:rPr>
              <a:t>an equilateral triangle has 3 internal angles,3 lines of symmetry &amp; a rotational symmetry at order 3. </a:t>
            </a:r>
            <a:r>
              <a:rPr lang="en-US" sz="1400">
                <a:solidFill>
                  <a:srgbClr val="336699"/>
                </a:solidFill>
              </a:rPr>
              <a:t> </a:t>
            </a:r>
          </a:p>
        </p:txBody>
      </p:sp>
      <p:sp>
        <p:nvSpPr>
          <p:cNvPr id="6153" name="Rectangle 13"/>
          <p:cNvSpPr>
            <a:spLocks noChangeArrowheads="1"/>
          </p:cNvSpPr>
          <p:nvPr/>
        </p:nvSpPr>
        <p:spPr bwMode="auto">
          <a:xfrm>
            <a:off x="2133600" y="4400550"/>
            <a:ext cx="1828800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669900"/>
                </a:solidFill>
              </a:rPr>
              <a:t>a square has 4 internal angles, 4 lines of symmetry &amp; a rotational symmetry at order 4.</a:t>
            </a:r>
            <a:r>
              <a:rPr lang="en-US" sz="1400">
                <a:solidFill>
                  <a:srgbClr val="333399"/>
                </a:solidFill>
              </a:rPr>
              <a:t> </a:t>
            </a:r>
            <a:r>
              <a:rPr lang="en-US">
                <a:solidFill>
                  <a:srgbClr val="333399"/>
                </a:solidFill>
              </a:rPr>
              <a:t> </a:t>
            </a:r>
          </a:p>
          <a:p>
            <a:r>
              <a:rPr lang="en-US"/>
              <a:t> </a:t>
            </a:r>
          </a:p>
        </p:txBody>
      </p:sp>
      <p:sp>
        <p:nvSpPr>
          <p:cNvPr id="6154" name="Rectangle 14"/>
          <p:cNvSpPr>
            <a:spLocks noChangeArrowheads="1"/>
          </p:cNvSpPr>
          <p:nvPr/>
        </p:nvSpPr>
        <p:spPr bwMode="auto">
          <a:xfrm>
            <a:off x="3810000" y="4324350"/>
            <a:ext cx="2209800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003300"/>
                </a:solidFill>
              </a:rPr>
              <a:t>a regular pentagon has 5 internal angles,5 lines of symmetry &amp; a rotational symmetry at order 5.</a:t>
            </a:r>
            <a:r>
              <a:rPr lang="en-US">
                <a:solidFill>
                  <a:srgbClr val="003300"/>
                </a:solidFill>
              </a:rPr>
              <a:t> 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6155" name="Rectangle 15"/>
          <p:cNvSpPr>
            <a:spLocks noChangeArrowheads="1"/>
          </p:cNvSpPr>
          <p:nvPr/>
        </p:nvSpPr>
        <p:spPr bwMode="auto">
          <a:xfrm>
            <a:off x="5867400" y="4324350"/>
            <a:ext cx="1828800" cy="164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669900"/>
                </a:solidFill>
              </a:rPr>
              <a:t>a regular hexagon has 6 internal angles,6 lines of symmetry &amp; a rotational symmetry at order 6. </a:t>
            </a:r>
            <a:r>
              <a:rPr lang="en-US" sz="1400"/>
              <a:t> </a:t>
            </a:r>
          </a:p>
          <a:p>
            <a:r>
              <a:rPr lang="en-US"/>
              <a:t> </a:t>
            </a:r>
          </a:p>
        </p:txBody>
      </p:sp>
      <p:sp>
        <p:nvSpPr>
          <p:cNvPr id="6156" name="Rectangle 16"/>
          <p:cNvSpPr>
            <a:spLocks noChangeArrowheads="1"/>
          </p:cNvSpPr>
          <p:nvPr/>
        </p:nvSpPr>
        <p:spPr bwMode="auto">
          <a:xfrm>
            <a:off x="7458075" y="4324350"/>
            <a:ext cx="16859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003300"/>
                </a:solidFill>
              </a:rPr>
              <a:t>a regular octagon has 8 internal angles,8 lines of symmetry &amp; a rotational symmetry at order 8. </a:t>
            </a:r>
            <a:r>
              <a:rPr lang="en-US">
                <a:solidFill>
                  <a:srgbClr val="003300"/>
                </a:solidFill>
              </a:rPr>
              <a:t> </a:t>
            </a:r>
          </a:p>
          <a:p>
            <a:r>
              <a:rPr lang="en-US"/>
              <a:t> </a:t>
            </a:r>
          </a:p>
        </p:txBody>
      </p:sp>
      <p:sp>
        <p:nvSpPr>
          <p:cNvPr id="6159" name="Rectangle 19"/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5410200" cy="685800"/>
          </a:xfrm>
          <a:noFill/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70C0"/>
                </a:solidFill>
                <a:latin typeface="Batik Regular" pitchFamily="2" charset="0"/>
              </a:rPr>
              <a:t>Two Types of Symmetry</a:t>
            </a:r>
            <a:endParaRPr lang="en-US" sz="3200" dirty="0" smtClean="0">
              <a:solidFill>
                <a:srgbClr val="0070C0"/>
              </a:solidFill>
              <a:latin typeface="Batik Regul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722186"/>
      </p:ext>
    </p:extLst>
  </p:cSld>
  <p:clrMapOvr>
    <a:masterClrMapping/>
  </p:clrMapOvr>
  <p:transition spd="slow"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969</Words>
  <Application>Microsoft Office PowerPoint</Application>
  <PresentationFormat>On-screen Show (4:3)</PresentationFormat>
  <Paragraphs>129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Standards Unit SS1: Classifying Shapes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Two Types of Symmetry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145</cp:revision>
  <cp:lastPrinted>2012-05-09T10:05:25Z</cp:lastPrinted>
  <dcterms:created xsi:type="dcterms:W3CDTF">2006-08-16T00:00:00Z</dcterms:created>
  <dcterms:modified xsi:type="dcterms:W3CDTF">2012-12-16T15:57:47Z</dcterms:modified>
</cp:coreProperties>
</file>