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9" r:id="rId4"/>
    <p:sldId id="305" r:id="rId5"/>
    <p:sldId id="306" r:id="rId6"/>
    <p:sldId id="257" r:id="rId7"/>
    <p:sldId id="294" r:id="rId8"/>
    <p:sldId id="295" r:id="rId9"/>
    <p:sldId id="309" r:id="rId10"/>
    <p:sldId id="298" r:id="rId11"/>
    <p:sldId id="300" r:id="rId12"/>
    <p:sldId id="302" r:id="rId13"/>
    <p:sldId id="301" r:id="rId14"/>
    <p:sldId id="303" r:id="rId15"/>
    <p:sldId id="304" r:id="rId16"/>
    <p:sldId id="307" r:id="rId17"/>
    <p:sldId id="308" r:id="rId18"/>
    <p:sldId id="310" r:id="rId19"/>
    <p:sldId id="313" r:id="rId20"/>
    <p:sldId id="311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B3"/>
    <a:srgbClr val="FEBEC4"/>
    <a:srgbClr val="FFBE7D"/>
    <a:srgbClr val="9CF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598" autoAdjust="0"/>
  </p:normalViewPr>
  <p:slideViewPr>
    <p:cSldViewPr snapToGrid="0">
      <p:cViewPr>
        <p:scale>
          <a:sx n="80" d="100"/>
          <a:sy n="80" d="100"/>
        </p:scale>
        <p:origin x="-24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Standards Unit </a:t>
            </a:r>
            <a:r>
              <a:rPr lang="en-GB" dirty="0" smtClean="0"/>
              <a:t>N9</a:t>
            </a:r>
            <a:r>
              <a:rPr lang="en-GB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Evaluating Directed Number Statements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55" y="3886199"/>
            <a:ext cx="8666329" cy="281485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~1 hour.</a:t>
            </a:r>
            <a:endParaRPr lang="en-GB" sz="2800" dirty="0" smtClean="0"/>
          </a:p>
          <a:p>
            <a:r>
              <a:rPr lang="en-GB" sz="2800" dirty="0" err="1" smtClean="0"/>
              <a:t>Pairedactivity</a:t>
            </a:r>
            <a:r>
              <a:rPr lang="en-GB" sz="2800" dirty="0" smtClean="0"/>
              <a:t>.</a:t>
            </a:r>
          </a:p>
          <a:p>
            <a:r>
              <a:rPr lang="en-US" sz="2800" dirty="0" smtClean="0"/>
              <a:t>Camera</a:t>
            </a:r>
            <a:endParaRPr lang="en-US" sz="2800" dirty="0" smtClean="0"/>
          </a:p>
          <a:p>
            <a:r>
              <a:rPr lang="en-GB" sz="2800" dirty="0" smtClean="0"/>
              <a:t>This is an ALWAYS, SOMETIMES, NEVER card sort activity in which students create posters</a:t>
            </a:r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42850" y="721057"/>
            <a:ext cx="560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Suitable for students </a:t>
            </a:r>
            <a:r>
              <a:rPr lang="en-GB" dirty="0" smtClean="0"/>
              <a:t>from high Level </a:t>
            </a:r>
            <a:r>
              <a:rPr lang="en-GB" dirty="0"/>
              <a:t>4</a:t>
            </a:r>
            <a:r>
              <a:rPr lang="en-GB" dirty="0" smtClean="0"/>
              <a:t> to high 6 or even 7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35709" y="1098136"/>
            <a:ext cx="7629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[Simpler version excludes multiplication and divide cards, which are separate].</a:t>
            </a:r>
          </a:p>
          <a:p>
            <a:pPr algn="ctr"/>
            <a:r>
              <a:rPr lang="en-GB" dirty="0" smtClean="0"/>
              <a:t>Best if students have recently covered this topic, because it starts off quite hard.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72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3849" y="68765"/>
            <a:ext cx="3393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Card Sorting Task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05647" y="1026347"/>
            <a:ext cx="359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pairs, you will soon: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523" y="3443956"/>
            <a:ext cx="5114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Make </a:t>
            </a:r>
            <a:r>
              <a:rPr lang="en-GB" sz="2400" dirty="0"/>
              <a:t>a poster with the cards, explaining in detail </a:t>
            </a:r>
            <a:r>
              <a:rPr lang="en-GB" sz="2400" i="1" dirty="0"/>
              <a:t>why </a:t>
            </a:r>
            <a:r>
              <a:rPr lang="en-GB" sz="2400" dirty="0" smtClean="0"/>
              <a:t>each </a:t>
            </a:r>
            <a:r>
              <a:rPr lang="en-GB" sz="2400" dirty="0"/>
              <a:t>card is Always, Sometimes or Never </a:t>
            </a:r>
            <a:r>
              <a:rPr lang="en-GB" sz="2400" dirty="0" smtClean="0"/>
              <a:t>true.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05647" y="1684286"/>
            <a:ext cx="5637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Cut </a:t>
            </a:r>
            <a:r>
              <a:rPr lang="en-GB" sz="2400" dirty="0"/>
              <a:t>and sort the Statements into 3 piles.</a:t>
            </a:r>
          </a:p>
          <a:p>
            <a:r>
              <a:rPr lang="en-GB" sz="2400" dirty="0"/>
              <a:t>		Always true</a:t>
            </a:r>
          </a:p>
          <a:p>
            <a:r>
              <a:rPr lang="en-GB" sz="2400" dirty="0"/>
              <a:t>		Sometimes true</a:t>
            </a:r>
          </a:p>
          <a:p>
            <a:r>
              <a:rPr lang="en-GB" sz="2400" dirty="0"/>
              <a:t>		Never true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56" y="1026348"/>
            <a:ext cx="3576971" cy="48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6965" y="71342"/>
            <a:ext cx="508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Posters will look like this…</a:t>
            </a:r>
            <a:endParaRPr lang="en-GB" sz="3600" dirty="0"/>
          </a:p>
        </p:txBody>
      </p:sp>
      <p:pic>
        <p:nvPicPr>
          <p:cNvPr id="7" name="Picture 7" descr="Chesterfield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12" y="1204933"/>
            <a:ext cx="6908388" cy="37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9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59" y="71341"/>
            <a:ext cx="239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Important…</a:t>
            </a:r>
            <a:endParaRPr lang="en-GB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40" b="74665"/>
          <a:stretch/>
        </p:blipFill>
        <p:spPr>
          <a:xfrm>
            <a:off x="5968366" y="883843"/>
            <a:ext cx="2556683" cy="1728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117" y="1508165"/>
            <a:ext cx="546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Each card contains an </a:t>
            </a:r>
            <a:r>
              <a:rPr lang="en-GB" sz="2400" i="1" dirty="0" smtClean="0"/>
              <a:t>example</a:t>
            </a:r>
            <a:r>
              <a:rPr lang="en-GB" sz="2400" dirty="0" smtClean="0"/>
              <a:t> calculation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2117" y="2883723"/>
            <a:ext cx="8084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But you need to decide if the Statement is: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ALWAYS true		SOMETIMES true	NEVER true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2017" y="3962373"/>
            <a:ext cx="7029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Think of examples with large and small numbers.</a:t>
            </a:r>
          </a:p>
          <a:p>
            <a:r>
              <a:rPr lang="en-GB" sz="2400" dirty="0" smtClean="0"/>
              <a:t>Try to think of examples with decimals or fractions too.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59" y="71341"/>
            <a:ext cx="239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Important…</a:t>
            </a:r>
            <a:endParaRPr lang="en-GB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40" b="74665"/>
          <a:stretch/>
        </p:blipFill>
        <p:spPr>
          <a:xfrm>
            <a:off x="5968366" y="883843"/>
            <a:ext cx="2556683" cy="1728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117" y="1508165"/>
            <a:ext cx="5463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Each card contains an </a:t>
            </a:r>
            <a:r>
              <a:rPr lang="en-GB" sz="2400" i="1" dirty="0" smtClean="0"/>
              <a:t>example</a:t>
            </a:r>
            <a:r>
              <a:rPr lang="en-GB" sz="2400" dirty="0" smtClean="0"/>
              <a:t> calculation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38992" y="2883723"/>
            <a:ext cx="6306064" cy="923329"/>
            <a:chOff x="252117" y="2883723"/>
            <a:chExt cx="6306064" cy="923329"/>
          </a:xfrm>
        </p:grpSpPr>
        <p:sp>
          <p:nvSpPr>
            <p:cNvPr id="8" name="TextBox 7"/>
            <p:cNvSpPr txBox="1"/>
            <p:nvPr/>
          </p:nvSpPr>
          <p:spPr>
            <a:xfrm>
              <a:off x="252117" y="2883723"/>
              <a:ext cx="2527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If it’s ALWAYS true: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4537" y="3345387"/>
              <a:ext cx="55836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Give a </a:t>
              </a:r>
              <a:r>
                <a:rPr lang="en-GB" sz="2400" i="1" dirty="0" smtClean="0"/>
                <a:t>variety</a:t>
              </a:r>
              <a:r>
                <a:rPr lang="en-GB" sz="2400" dirty="0" smtClean="0"/>
                <a:t> of examples showing it’s true</a:t>
              </a:r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7017" y="3950498"/>
            <a:ext cx="7563822" cy="1292661"/>
            <a:chOff x="250142" y="4069248"/>
            <a:chExt cx="8748887" cy="1292661"/>
          </a:xfrm>
        </p:grpSpPr>
        <p:sp>
          <p:nvSpPr>
            <p:cNvPr id="10" name="TextBox 9"/>
            <p:cNvSpPr txBox="1"/>
            <p:nvPr/>
          </p:nvSpPr>
          <p:spPr>
            <a:xfrm>
              <a:off x="250142" y="4069248"/>
              <a:ext cx="3070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If it’s SOMETIMES true: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2563" y="4530912"/>
              <a:ext cx="8026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Give some examples showing when it’s true, and some when it’s not.</a:t>
              </a:r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2117" y="2179996"/>
            <a:ext cx="502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What I want to see on your posters is…</a:t>
            </a:r>
            <a:endParaRPr lang="en-GB" sz="2400" dirty="0">
              <a:solidFill>
                <a:srgbClr val="7030A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99417" y="5314148"/>
            <a:ext cx="7563822" cy="923329"/>
            <a:chOff x="250142" y="4069248"/>
            <a:chExt cx="8748887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250142" y="4069248"/>
              <a:ext cx="2746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If it’s NEVER true: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2563" y="4530912"/>
              <a:ext cx="8026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Explain why you are sure it CANNOT be true.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395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59" y="71341"/>
            <a:ext cx="2539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Let’s check…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62017" y="936174"/>
            <a:ext cx="348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What are you going to do?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2017" y="737494"/>
            <a:ext cx="8103880" cy="2432457"/>
            <a:chOff x="262017" y="737494"/>
            <a:chExt cx="8103880" cy="243245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412" y="737494"/>
              <a:ext cx="1788485" cy="243245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2017" y="1836719"/>
              <a:ext cx="49995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Step 1. Cut and sort Statements into:</a:t>
              </a:r>
            </a:p>
            <a:p>
              <a:r>
                <a:rPr lang="en-GB" sz="2400" dirty="0"/>
                <a:t>	</a:t>
              </a:r>
              <a:r>
                <a:rPr lang="en-GB" sz="2400" dirty="0" smtClean="0"/>
                <a:t>Always, Sometimes, Never true</a:t>
              </a:r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0042" y="2939119"/>
            <a:ext cx="8503949" cy="2174460"/>
            <a:chOff x="260042" y="2939119"/>
            <a:chExt cx="8503949" cy="21744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731" y="3533983"/>
              <a:ext cx="2896260" cy="1579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0042" y="2939119"/>
              <a:ext cx="4780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Step 2. Create poster explaining </a:t>
              </a:r>
              <a:r>
                <a:rPr lang="en-GB" sz="2400" i="1" dirty="0" smtClean="0"/>
                <a:t>why</a:t>
              </a:r>
              <a:r>
                <a:rPr lang="en-GB" sz="2400" dirty="0" smtClean="0"/>
                <a:t>.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4318" y="3482714"/>
            <a:ext cx="4896084" cy="632651"/>
            <a:chOff x="489318" y="3470839"/>
            <a:chExt cx="4896084" cy="632651"/>
          </a:xfrm>
        </p:grpSpPr>
        <p:sp>
          <p:nvSpPr>
            <p:cNvPr id="13" name="TextBox 12"/>
            <p:cNvSpPr txBox="1"/>
            <p:nvPr/>
          </p:nvSpPr>
          <p:spPr>
            <a:xfrm>
              <a:off x="489318" y="3470839"/>
              <a:ext cx="1944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ALWAYS true: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0778" y="3734158"/>
              <a:ext cx="4244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Give a </a:t>
              </a:r>
              <a:r>
                <a:rPr lang="en-GB" i="1" dirty="0" smtClean="0"/>
                <a:t>variety</a:t>
              </a:r>
              <a:r>
                <a:rPr lang="en-GB" dirty="0" smtClean="0"/>
                <a:t> of examples showing it’s true</a:t>
              </a:r>
              <a:endParaRPr lang="en-GB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4318" y="4167725"/>
            <a:ext cx="4121087" cy="643664"/>
            <a:chOff x="489318" y="4139115"/>
            <a:chExt cx="4121087" cy="643664"/>
          </a:xfrm>
        </p:grpSpPr>
        <p:sp>
          <p:nvSpPr>
            <p:cNvPr id="16" name="TextBox 15"/>
            <p:cNvSpPr txBox="1"/>
            <p:nvPr/>
          </p:nvSpPr>
          <p:spPr>
            <a:xfrm>
              <a:off x="489318" y="4139115"/>
              <a:ext cx="2350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SOMETIMES true: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0778" y="4413447"/>
              <a:ext cx="346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Give examples of true and false.</a:t>
              </a:r>
              <a:endParaRPr lang="en-GB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1211" y="4863748"/>
            <a:ext cx="3866169" cy="636372"/>
            <a:chOff x="516211" y="4851873"/>
            <a:chExt cx="3866169" cy="636372"/>
          </a:xfrm>
        </p:grpSpPr>
        <p:sp>
          <p:nvSpPr>
            <p:cNvPr id="19" name="TextBox 18"/>
            <p:cNvSpPr txBox="1"/>
            <p:nvPr/>
          </p:nvSpPr>
          <p:spPr>
            <a:xfrm>
              <a:off x="516211" y="4851873"/>
              <a:ext cx="182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NEVER true: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1163" y="5118913"/>
              <a:ext cx="324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Explain why it CANNOT be true.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49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59" y="71341"/>
            <a:ext cx="1703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PAUSE</a:t>
            </a:r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2117" y="807521"/>
            <a:ext cx="209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Progress check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025484" y="5999158"/>
            <a:ext cx="684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Cut and stick these worksheets onto your poster too.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267" y="1399308"/>
            <a:ext cx="5738893" cy="4127677"/>
            <a:chOff x="238267" y="1399308"/>
            <a:chExt cx="5738893" cy="4127677"/>
          </a:xfrm>
        </p:grpSpPr>
        <p:sp>
          <p:nvSpPr>
            <p:cNvPr id="25" name="TextBox 24"/>
            <p:cNvSpPr txBox="1"/>
            <p:nvPr/>
          </p:nvSpPr>
          <p:spPr>
            <a:xfrm>
              <a:off x="252117" y="1399308"/>
              <a:ext cx="320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Further tips to help you: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8267" y="1955458"/>
              <a:ext cx="5540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7030A0"/>
                  </a:solidFill>
                </a:rPr>
                <a:t>Tip #1:	 Complete these simple worksheets</a:t>
              </a:r>
            </a:p>
          </p:txBody>
        </p:sp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651" y="2459440"/>
              <a:ext cx="4283509" cy="306754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604551" y="2186290"/>
            <a:ext cx="1660675" cy="3669843"/>
            <a:chOff x="6604551" y="2186290"/>
            <a:chExt cx="1660675" cy="3669843"/>
          </a:xfrm>
        </p:grpSpPr>
        <p:pic>
          <p:nvPicPr>
            <p:cNvPr id="29" name="Picture 28" descr="Screen Clippi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551" y="2186290"/>
              <a:ext cx="1657894" cy="1158108"/>
            </a:xfrm>
            <a:prstGeom prst="rect">
              <a:avLst/>
            </a:prstGeom>
          </p:spPr>
        </p:pic>
        <p:pic>
          <p:nvPicPr>
            <p:cNvPr id="30" name="Picture 29" descr="Screen Clippi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551" y="3414159"/>
              <a:ext cx="1657894" cy="1158108"/>
            </a:xfrm>
            <a:prstGeom prst="rect">
              <a:avLst/>
            </a:prstGeom>
          </p:spPr>
        </p:pic>
        <p:pic>
          <p:nvPicPr>
            <p:cNvPr id="31" name="Picture 30" descr="Screen Clippi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706" y="4684590"/>
              <a:ext cx="1652520" cy="1171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3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859" y="71341"/>
            <a:ext cx="220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Continue…</a:t>
            </a:r>
            <a:endParaRPr lang="en-GB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60042" y="1308254"/>
            <a:ext cx="8503949" cy="2174460"/>
            <a:chOff x="260042" y="2939119"/>
            <a:chExt cx="8503949" cy="21744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731" y="3533983"/>
              <a:ext cx="2896260" cy="1579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0042" y="2939119"/>
              <a:ext cx="4780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Step 2. Create poster explaining </a:t>
              </a:r>
              <a:r>
                <a:rPr lang="en-GB" sz="2400" i="1" dirty="0" smtClean="0"/>
                <a:t>why</a:t>
              </a:r>
              <a:r>
                <a:rPr lang="en-GB" sz="2400" dirty="0" smtClean="0"/>
                <a:t>.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4318" y="1851849"/>
            <a:ext cx="4896084" cy="632651"/>
            <a:chOff x="489318" y="3470839"/>
            <a:chExt cx="4896084" cy="632651"/>
          </a:xfrm>
        </p:grpSpPr>
        <p:sp>
          <p:nvSpPr>
            <p:cNvPr id="13" name="TextBox 12"/>
            <p:cNvSpPr txBox="1"/>
            <p:nvPr/>
          </p:nvSpPr>
          <p:spPr>
            <a:xfrm>
              <a:off x="489318" y="3470839"/>
              <a:ext cx="1944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ALWAYS true: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0778" y="3734158"/>
              <a:ext cx="4244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Give a </a:t>
              </a:r>
              <a:r>
                <a:rPr lang="en-GB" i="1" dirty="0" smtClean="0"/>
                <a:t>variety</a:t>
              </a:r>
              <a:r>
                <a:rPr lang="en-GB" dirty="0" smtClean="0"/>
                <a:t> of examples showing it’s true</a:t>
              </a:r>
              <a:endParaRPr lang="en-GB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4318" y="2536860"/>
            <a:ext cx="4121087" cy="643664"/>
            <a:chOff x="489318" y="4139115"/>
            <a:chExt cx="4121087" cy="643664"/>
          </a:xfrm>
        </p:grpSpPr>
        <p:sp>
          <p:nvSpPr>
            <p:cNvPr id="16" name="TextBox 15"/>
            <p:cNvSpPr txBox="1"/>
            <p:nvPr/>
          </p:nvSpPr>
          <p:spPr>
            <a:xfrm>
              <a:off x="489318" y="4139115"/>
              <a:ext cx="2350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SOMETIMES true: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0778" y="4413447"/>
              <a:ext cx="346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Give examples of true and false.</a:t>
              </a:r>
              <a:endParaRPr lang="en-GB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1211" y="3232883"/>
            <a:ext cx="3866169" cy="636372"/>
            <a:chOff x="516211" y="4851873"/>
            <a:chExt cx="3866169" cy="636372"/>
          </a:xfrm>
        </p:grpSpPr>
        <p:sp>
          <p:nvSpPr>
            <p:cNvPr id="19" name="TextBox 18"/>
            <p:cNvSpPr txBox="1"/>
            <p:nvPr/>
          </p:nvSpPr>
          <p:spPr>
            <a:xfrm>
              <a:off x="516211" y="4851873"/>
              <a:ext cx="182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NEVER true: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1163" y="5118913"/>
              <a:ext cx="324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Explain why it CANNOT be true.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9290" y="71341"/>
            <a:ext cx="1703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PAUSE</a:t>
            </a:r>
            <a:r>
              <a:rPr lang="en-GB" sz="3600" dirty="0" smtClean="0"/>
              <a:t>…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52117" y="807521"/>
            <a:ext cx="209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Progress check</a:t>
            </a:r>
            <a:r>
              <a:rPr lang="en-GB" dirty="0" smtClean="0"/>
              <a:t>.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38267" y="1399308"/>
            <a:ext cx="8565293" cy="1017815"/>
            <a:chOff x="238267" y="1399308"/>
            <a:chExt cx="8565293" cy="1017815"/>
          </a:xfrm>
        </p:grpSpPr>
        <p:sp>
          <p:nvSpPr>
            <p:cNvPr id="25" name="TextBox 24"/>
            <p:cNvSpPr txBox="1"/>
            <p:nvPr/>
          </p:nvSpPr>
          <p:spPr>
            <a:xfrm>
              <a:off x="252117" y="1399308"/>
              <a:ext cx="1606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Further tip: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8267" y="1955458"/>
              <a:ext cx="856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7030A0"/>
                  </a:solidFill>
                </a:rPr>
                <a:t>Tip #2:	  If you’ve time, use a calculator to help check your answers.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19390" y="2699210"/>
            <a:ext cx="7677309" cy="1306572"/>
            <a:chOff x="1319390" y="2699210"/>
            <a:chExt cx="7677309" cy="1306572"/>
          </a:xfrm>
        </p:grpSpPr>
        <p:sp>
          <p:nvSpPr>
            <p:cNvPr id="3" name="TextBox 2"/>
            <p:cNvSpPr txBox="1"/>
            <p:nvPr/>
          </p:nvSpPr>
          <p:spPr>
            <a:xfrm>
              <a:off x="1319390" y="2943882"/>
              <a:ext cx="29438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/>
                <a:t>(-5) + (+7) =</a:t>
              </a:r>
              <a:endParaRPr lang="en-GB" sz="40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846542" y="2699210"/>
              <a:ext cx="4150157" cy="1306572"/>
              <a:chOff x="4846542" y="2699210"/>
              <a:chExt cx="4150157" cy="1306572"/>
            </a:xfrm>
          </p:grpSpPr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6542" y="3431477"/>
                <a:ext cx="680098" cy="574305"/>
              </a:xfrm>
              <a:prstGeom prst="rect">
                <a:avLst/>
              </a:prstGeom>
            </p:spPr>
          </p:pic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4099" y="2699210"/>
                <a:ext cx="664985" cy="559192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653411" y="2747973"/>
                <a:ext cx="25982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Subtraction button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53411" y="3487796"/>
                <a:ext cx="3343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Positive/Negative button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52117" y="5138052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Type in calculator as: </a:t>
            </a:r>
            <a:endParaRPr lang="en-GB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65" y="5527952"/>
            <a:ext cx="707399" cy="116327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65" y="5858070"/>
            <a:ext cx="723119" cy="55019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14" y="5865930"/>
            <a:ext cx="691679" cy="53447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52034" y="5834491"/>
            <a:ext cx="1413831" cy="597359"/>
            <a:chOff x="2052034" y="5834491"/>
            <a:chExt cx="1413831" cy="597359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186" y="5842351"/>
              <a:ext cx="691679" cy="534479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034" y="5834491"/>
              <a:ext cx="675959" cy="597359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3215027" y="4508606"/>
            <a:ext cx="294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-5 + +7 =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47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25319" y="88369"/>
            <a:ext cx="4284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Check that you have…</a:t>
            </a:r>
            <a:endParaRPr lang="en-GB" sz="3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60042" y="1308254"/>
            <a:ext cx="8503949" cy="2174460"/>
            <a:chOff x="260042" y="2939119"/>
            <a:chExt cx="8503949" cy="21744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731" y="3533983"/>
              <a:ext cx="2896260" cy="1579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0042" y="2939119"/>
              <a:ext cx="4958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Step 2. Created poster explaining </a:t>
              </a:r>
              <a:r>
                <a:rPr lang="en-GB" sz="2400" i="1" dirty="0" smtClean="0"/>
                <a:t>why</a:t>
              </a:r>
              <a:r>
                <a:rPr lang="en-GB" sz="2400" dirty="0" smtClean="0"/>
                <a:t>.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74318" y="1851849"/>
            <a:ext cx="4896084" cy="632651"/>
            <a:chOff x="489318" y="3470839"/>
            <a:chExt cx="4896084" cy="632651"/>
          </a:xfrm>
        </p:grpSpPr>
        <p:sp>
          <p:nvSpPr>
            <p:cNvPr id="13" name="TextBox 12"/>
            <p:cNvSpPr txBox="1"/>
            <p:nvPr/>
          </p:nvSpPr>
          <p:spPr>
            <a:xfrm>
              <a:off x="489318" y="3470839"/>
              <a:ext cx="1944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ALWAYS true: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0778" y="3734158"/>
              <a:ext cx="4244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Give a </a:t>
              </a:r>
              <a:r>
                <a:rPr lang="en-GB" i="1" dirty="0" smtClean="0"/>
                <a:t>variety</a:t>
              </a:r>
              <a:r>
                <a:rPr lang="en-GB" dirty="0" smtClean="0"/>
                <a:t> of examples showing it’s true</a:t>
              </a:r>
              <a:endParaRPr lang="en-GB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4318" y="2536860"/>
            <a:ext cx="4121087" cy="643664"/>
            <a:chOff x="489318" y="4139115"/>
            <a:chExt cx="4121087" cy="643664"/>
          </a:xfrm>
        </p:grpSpPr>
        <p:sp>
          <p:nvSpPr>
            <p:cNvPr id="16" name="TextBox 15"/>
            <p:cNvSpPr txBox="1"/>
            <p:nvPr/>
          </p:nvSpPr>
          <p:spPr>
            <a:xfrm>
              <a:off x="489318" y="4139115"/>
              <a:ext cx="2350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SOMETIMES true: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0778" y="4413447"/>
              <a:ext cx="346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Give examples of true and false.</a:t>
              </a:r>
              <a:endParaRPr lang="en-GB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1211" y="3232883"/>
            <a:ext cx="3866169" cy="636372"/>
            <a:chOff x="516211" y="4851873"/>
            <a:chExt cx="3866169" cy="636372"/>
          </a:xfrm>
        </p:grpSpPr>
        <p:sp>
          <p:nvSpPr>
            <p:cNvPr id="19" name="TextBox 18"/>
            <p:cNvSpPr txBox="1"/>
            <p:nvPr/>
          </p:nvSpPr>
          <p:spPr>
            <a:xfrm>
              <a:off x="516211" y="4851873"/>
              <a:ext cx="1829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If it’s NEVER true:</a:t>
              </a:r>
              <a:endParaRPr lang="en-GB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1163" y="5118913"/>
              <a:ext cx="324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 smtClean="0"/>
                <a:t>Explain why it CANNOT be true</a:t>
              </a:r>
              <a:r>
                <a:rPr lang="en-GB" dirty="0" smtClean="0"/>
                <a:t>.</a:t>
              </a:r>
              <a:endParaRPr lang="en-GB" sz="1400" dirty="0"/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511377" y="4488873"/>
            <a:ext cx="3277590" cy="1270659"/>
          </a:xfrm>
          <a:prstGeom prst="cloudCallout">
            <a:avLst>
              <a:gd name="adj1" fmla="val 27356"/>
              <a:gd name="adj2" fmla="val 4100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</a:rPr>
              <a:t>D</a:t>
            </a:r>
            <a:r>
              <a:rPr lang="en-GB" sz="2800" dirty="0" smtClean="0">
                <a:solidFill>
                  <a:srgbClr val="7030A0"/>
                </a:solidFill>
              </a:rPr>
              <a:t>one </a:t>
            </a:r>
            <a:r>
              <a:rPr lang="en-GB" sz="2800" dirty="0">
                <a:solidFill>
                  <a:srgbClr val="7030A0"/>
                </a:solidFill>
              </a:rPr>
              <a:t>this?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419404" y="4023754"/>
            <a:ext cx="3871356" cy="1270659"/>
          </a:xfrm>
          <a:prstGeom prst="cloudCallout">
            <a:avLst>
              <a:gd name="adj1" fmla="val 27171"/>
              <a:gd name="adj2" fmla="val 4193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G</a:t>
            </a:r>
            <a:r>
              <a:rPr lang="en-GB" sz="2400" dirty="0" smtClean="0">
                <a:solidFill>
                  <a:srgbClr val="7030A0"/>
                </a:solidFill>
              </a:rPr>
              <a:t>iven examples of </a:t>
            </a:r>
            <a:r>
              <a:rPr lang="en-GB" sz="2400" b="1" dirty="0" smtClean="0">
                <a:solidFill>
                  <a:srgbClr val="7030A0"/>
                </a:solidFill>
              </a:rPr>
              <a:t>large</a:t>
            </a:r>
            <a:r>
              <a:rPr lang="en-GB" sz="2400" dirty="0" smtClean="0">
                <a:solidFill>
                  <a:srgbClr val="7030A0"/>
                </a:solidFill>
              </a:rPr>
              <a:t> numbers?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4193262" y="5365665"/>
            <a:ext cx="4415076" cy="1270659"/>
          </a:xfrm>
          <a:prstGeom prst="cloudCallout">
            <a:avLst>
              <a:gd name="adj1" fmla="val 28864"/>
              <a:gd name="adj2" fmla="val 4193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</a:rPr>
              <a:t>G</a:t>
            </a:r>
            <a:r>
              <a:rPr lang="en-GB" sz="2400" dirty="0" smtClean="0">
                <a:solidFill>
                  <a:srgbClr val="7030A0"/>
                </a:solidFill>
              </a:rPr>
              <a:t>iven examples of very </a:t>
            </a:r>
            <a:r>
              <a:rPr lang="en-GB" sz="2400" b="1" dirty="0" smtClean="0">
                <a:solidFill>
                  <a:srgbClr val="7030A0"/>
                </a:solidFill>
              </a:rPr>
              <a:t>small</a:t>
            </a:r>
            <a:r>
              <a:rPr lang="en-GB" sz="2400" dirty="0" smtClean="0">
                <a:solidFill>
                  <a:srgbClr val="7030A0"/>
                </a:solidFill>
              </a:rPr>
              <a:t> numbers? </a:t>
            </a:r>
            <a:r>
              <a:rPr lang="en-GB" sz="1400" dirty="0" smtClean="0">
                <a:solidFill>
                  <a:srgbClr val="7030A0"/>
                </a:solidFill>
              </a:rPr>
              <a:t>(decimals, fractions, or even zero)</a:t>
            </a:r>
            <a:endParaRPr lang="en-GB" sz="1400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2150172" y="3869255"/>
            <a:ext cx="355522" cy="6922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919963" y="687198"/>
            <a:ext cx="7268913" cy="573555"/>
          </a:xfrm>
          <a:prstGeom prst="cloudCallout">
            <a:avLst>
              <a:gd name="adj1" fmla="val 27171"/>
              <a:gd name="adj2" fmla="val 4193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Written your names on your poster</a:t>
            </a:r>
          </a:p>
        </p:txBody>
      </p:sp>
    </p:spTree>
    <p:extLst>
      <p:ext uri="{BB962C8B-B14F-4D97-AF65-F5344CB8AC3E}">
        <p14:creationId xmlns:p14="http://schemas.microsoft.com/office/powerpoint/2010/main" val="533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3079" y="1761218"/>
            <a:ext cx="674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Quickly &amp; neatly clear up all equipment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7246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" y="455230"/>
            <a:ext cx="4393266" cy="597513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68" y="450655"/>
            <a:ext cx="4408130" cy="4509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058" y="40965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Easier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55498" y="40965"/>
            <a:ext cx="8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Harder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6201" y="98673"/>
            <a:ext cx="679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So, which Statements are ALWAYS true?</a:t>
            </a:r>
            <a:endParaRPr lang="en-GB" sz="3200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99" y="1429007"/>
            <a:ext cx="3552240" cy="48312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5307" y="926275"/>
            <a:ext cx="290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Addition &amp; Subtraction Cards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6201" y="98673"/>
            <a:ext cx="6795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So, which Statements are ALWAYS true?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497807" y="926275"/>
            <a:ext cx="306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Multiplication &amp; Division Cards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22" y="1448182"/>
            <a:ext cx="3448562" cy="35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" y="455230"/>
            <a:ext cx="4393266" cy="597513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26" y="455230"/>
            <a:ext cx="4393266" cy="5975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6246" y="46304"/>
            <a:ext cx="290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Addition &amp; Subtraction Cards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93222" y="34612"/>
            <a:ext cx="290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Addition &amp; Subtraction Cards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1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3686" y="1219447"/>
            <a:ext cx="5905500" cy="42291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5896" y="1267072"/>
            <a:ext cx="58769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4223" y="1233858"/>
            <a:ext cx="5876925" cy="41052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1998" y="1200521"/>
            <a:ext cx="58578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2360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Consumable Resources Needed: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984608"/>
            <a:ext cx="59077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Re-usable Resources Needed:</a:t>
            </a:r>
          </a:p>
          <a:p>
            <a:r>
              <a:rPr lang="en-GB" dirty="0"/>
              <a:t>	</a:t>
            </a:r>
            <a:r>
              <a:rPr lang="en-GB" dirty="0" smtClean="0"/>
              <a:t>Coloured marker pens to write posters.</a:t>
            </a:r>
          </a:p>
          <a:p>
            <a:r>
              <a:rPr lang="en-GB" dirty="0"/>
              <a:t>	</a:t>
            </a:r>
            <a:r>
              <a:rPr lang="en-GB" dirty="0" smtClean="0"/>
              <a:t>Camera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Mini-whiteboards </a:t>
            </a:r>
            <a:r>
              <a:rPr lang="en-GB" dirty="0" smtClean="0"/>
              <a:t>needed from start as a warm-up.</a:t>
            </a:r>
          </a:p>
          <a:p>
            <a:r>
              <a:rPr lang="en-GB" dirty="0"/>
              <a:t>	</a:t>
            </a:r>
            <a:r>
              <a:rPr lang="en-GB" dirty="0" smtClean="0"/>
              <a:t>Calculators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14024" y="816218"/>
            <a:ext cx="7525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pair needs	1 A4 copy of Statements    (on single pale-coloured paper)</a:t>
            </a:r>
          </a:p>
          <a:p>
            <a:r>
              <a:rPr lang="en-GB" dirty="0"/>
              <a:t>	</a:t>
            </a:r>
            <a:r>
              <a:rPr lang="en-GB" dirty="0" smtClean="0"/>
              <a:t>	Depending upon class, choose either ‘full’ set of cards (including multiplication &amp; division), or just restrict to addition &amp; subtraction. Two versions of Statements worksheet available for this purpose.</a:t>
            </a:r>
          </a:p>
          <a:p>
            <a:endParaRPr lang="en-GB" dirty="0"/>
          </a:p>
          <a:p>
            <a:r>
              <a:rPr lang="en-GB" dirty="0" smtClean="0"/>
              <a:t>		1 A4 copy of Addition/Subtraction grid, and/or Multiplication/Division grids to help support students when they struggle.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r>
              <a:rPr lang="en-GB" dirty="0"/>
              <a:t>	</a:t>
            </a:r>
            <a:r>
              <a:rPr lang="en-GB" dirty="0" smtClean="0"/>
              <a:t>	1 A3 or larger poster sheets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38" y="1929041"/>
            <a:ext cx="89439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to start.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Students must be pre-assigned into </a:t>
            </a:r>
            <a:r>
              <a:rPr lang="en-GB" dirty="0" smtClean="0"/>
              <a:t>pairs, </a:t>
            </a:r>
            <a:r>
              <a:rPr lang="en-GB" dirty="0" smtClean="0"/>
              <a:t>though will begin work individually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Mini-</a:t>
            </a:r>
            <a:r>
              <a:rPr lang="en-GB" dirty="0" err="1" smtClean="0"/>
              <a:t>whitebaords</a:t>
            </a:r>
            <a:r>
              <a:rPr lang="en-GB" dirty="0" smtClean="0"/>
              <a:t> distributed from the beginning.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Do not give out ‘grid’ worksheets until / unless needed.</a:t>
            </a:r>
          </a:p>
          <a:p>
            <a:r>
              <a:rPr lang="en-GB" dirty="0" smtClean="0"/>
              <a:t>DO not give out or mention calculators until near end. Better for checking/challenging/extending than initial thinking.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33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3849" y="68765"/>
            <a:ext cx="409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Number Calculations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0655" y="1026348"/>
            <a:ext cx="819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 mini-whiteboards…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2093" y="1582775"/>
            <a:ext cx="172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Show me: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3122" y="2107330"/>
            <a:ext cx="768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multiplication question that gives the answer 12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76660" y="2445282"/>
            <a:ext cx="768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division question that gives the answer 12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58932" y="2783234"/>
            <a:ext cx="671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addition question that gives the answer 0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51837" y="3121186"/>
            <a:ext cx="727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subtraction question that gives the answer -3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55375" y="3797090"/>
            <a:ext cx="727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addition question that gives the answer -12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8280" y="4472994"/>
            <a:ext cx="77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multiplication question that gives the answer -4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41185" y="5148898"/>
            <a:ext cx="77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subtraction question that gives the answer -4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34090" y="5824802"/>
            <a:ext cx="771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</a:t>
            </a:r>
            <a:r>
              <a:rPr lang="en-GB" sz="2000" dirty="0" smtClean="0"/>
              <a:t> simple division question that gives the answer -6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5913" y="3395340"/>
            <a:ext cx="500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c</a:t>
            </a:r>
            <a:r>
              <a:rPr lang="en-GB" sz="2000" i="1" dirty="0" smtClean="0"/>
              <a:t>an you show me a harder example?</a:t>
            </a:r>
            <a:endParaRPr lang="en-GB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5913" y="4092510"/>
            <a:ext cx="500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c</a:t>
            </a:r>
            <a:r>
              <a:rPr lang="en-GB" sz="2000" i="1" dirty="0" smtClean="0"/>
              <a:t>an you show me a harder example?</a:t>
            </a:r>
            <a:endParaRPr lang="en-GB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45913" y="4736515"/>
            <a:ext cx="500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c</a:t>
            </a:r>
            <a:r>
              <a:rPr lang="en-GB" sz="2000" i="1" dirty="0" smtClean="0"/>
              <a:t>an you show me a harder example?</a:t>
            </a:r>
            <a:endParaRPr lang="en-GB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91273" y="5423052"/>
            <a:ext cx="500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c</a:t>
            </a:r>
            <a:r>
              <a:rPr lang="en-GB" sz="2000" i="1" dirty="0" smtClean="0"/>
              <a:t>an you show me a harder example?</a:t>
            </a:r>
            <a:endParaRPr lang="en-GB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3545" y="6088321"/>
            <a:ext cx="5005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c</a:t>
            </a:r>
            <a:r>
              <a:rPr lang="en-GB" sz="2000" i="1" dirty="0" smtClean="0"/>
              <a:t>an you show me a harder example?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12613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0371" y="83217"/>
            <a:ext cx="584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Negative Number Calculations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04640" y="851166"/>
            <a:ext cx="38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(+5) + (-4) =</a:t>
            </a:r>
            <a:endParaRPr lang="en-GB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57487" y="1535119"/>
            <a:ext cx="81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Don’t work it out yet. What does this actually </a:t>
            </a:r>
            <a:r>
              <a:rPr lang="en-GB" sz="2800" i="1" dirty="0" smtClean="0"/>
              <a:t>say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0667" y="2181061"/>
            <a:ext cx="6407639" cy="1092606"/>
            <a:chOff x="550667" y="2181061"/>
            <a:chExt cx="6407639" cy="1092606"/>
          </a:xfrm>
        </p:grpSpPr>
        <p:sp>
          <p:nvSpPr>
            <p:cNvPr id="22" name="TextBox 21"/>
            <p:cNvSpPr txBox="1"/>
            <p:nvPr/>
          </p:nvSpPr>
          <p:spPr>
            <a:xfrm>
              <a:off x="550667" y="2181061"/>
              <a:ext cx="6407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7030A0"/>
                  </a:solidFill>
                </a:rPr>
                <a:t>Why are there brackets?</a:t>
              </a:r>
            </a:p>
            <a:p>
              <a:r>
                <a:rPr lang="en-GB" sz="2000" dirty="0"/>
                <a:t>	</a:t>
              </a:r>
              <a:r>
                <a:rPr lang="en-GB" sz="2000" dirty="0" smtClean="0"/>
                <a:t>Do we need them?</a:t>
              </a:r>
            </a:p>
            <a:p>
              <a:r>
                <a:rPr lang="en-GB" sz="2000" dirty="0"/>
                <a:t>	</a:t>
              </a:r>
              <a:r>
                <a:rPr lang="en-GB" sz="2000" dirty="0" smtClean="0"/>
                <a:t>Is it any different to</a:t>
              </a:r>
              <a:endParaRPr lang="en-GB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4405" y="2688892"/>
              <a:ext cx="2610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+5  +  -4 =</a:t>
              </a:r>
              <a:endParaRPr lang="en-GB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47010" y="3353602"/>
            <a:ext cx="5241693" cy="782319"/>
            <a:chOff x="1447010" y="3353602"/>
            <a:chExt cx="5241693" cy="782319"/>
          </a:xfrm>
        </p:grpSpPr>
        <p:sp>
          <p:nvSpPr>
            <p:cNvPr id="2" name="Rectangle 1"/>
            <p:cNvSpPr/>
            <p:nvPr/>
          </p:nvSpPr>
          <p:spPr>
            <a:xfrm>
              <a:off x="1447010" y="3353602"/>
              <a:ext cx="35474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7030A0"/>
                  </a:solidFill>
                </a:rPr>
                <a:t>Why are there some big spaces?</a:t>
              </a:r>
            </a:p>
            <a:p>
              <a:r>
                <a:rPr lang="en-GB" sz="2000" dirty="0" smtClean="0"/>
                <a:t>Is that any different to</a:t>
              </a:r>
              <a:endParaRPr lang="en-GB" sz="2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77920" y="3551146"/>
              <a:ext cx="2610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+5+-4 =</a:t>
              </a:r>
              <a:endParaRPr lang="en-GB" sz="3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45035" y="4218502"/>
            <a:ext cx="4467019" cy="794217"/>
            <a:chOff x="1445035" y="4218502"/>
            <a:chExt cx="4467019" cy="794217"/>
          </a:xfrm>
        </p:grpSpPr>
        <p:sp>
          <p:nvSpPr>
            <p:cNvPr id="25" name="Rectangle 24"/>
            <p:cNvSpPr/>
            <p:nvPr/>
          </p:nvSpPr>
          <p:spPr>
            <a:xfrm>
              <a:off x="1445035" y="4218502"/>
              <a:ext cx="38674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7030A0"/>
                  </a:solidFill>
                </a:rPr>
                <a:t>Why is there a ‘+’ at the beginning?</a:t>
              </a:r>
            </a:p>
            <a:p>
              <a:r>
                <a:rPr lang="en-GB" sz="2000" dirty="0" smtClean="0"/>
                <a:t>Is </a:t>
              </a:r>
              <a:r>
                <a:rPr lang="en-GB" sz="2000" i="1" dirty="0" smtClean="0"/>
                <a:t>that</a:t>
              </a:r>
              <a:r>
                <a:rPr lang="en-GB" sz="2000" dirty="0" smtClean="0"/>
                <a:t> any different to</a:t>
              </a:r>
              <a:endParaRPr lang="en-GB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01527" y="4427944"/>
              <a:ext cx="1610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5+-4 =</a:t>
              </a:r>
              <a:endParaRPr lang="en-GB" sz="3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22141" y="5098027"/>
            <a:ext cx="5224828" cy="801771"/>
            <a:chOff x="1422141" y="5098027"/>
            <a:chExt cx="5224828" cy="801771"/>
          </a:xfrm>
        </p:grpSpPr>
        <p:sp>
          <p:nvSpPr>
            <p:cNvPr id="27" name="TextBox 26"/>
            <p:cNvSpPr txBox="1"/>
            <p:nvPr/>
          </p:nvSpPr>
          <p:spPr>
            <a:xfrm>
              <a:off x="4329885" y="5315023"/>
              <a:ext cx="13053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5 - 4 =</a:t>
              </a:r>
              <a:endParaRPr lang="en-GB" sz="3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22141" y="5098027"/>
              <a:ext cx="52248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7030A0"/>
                  </a:solidFill>
                </a:rPr>
                <a:t>Why is there a ‘+’ and ‘-’ together in the middle?</a:t>
              </a:r>
            </a:p>
            <a:p>
              <a:r>
                <a:rPr lang="en-GB" sz="2000" dirty="0" smtClean="0"/>
                <a:t>Is </a:t>
              </a:r>
              <a:r>
                <a:rPr lang="en-GB" sz="2000" i="1" dirty="0" smtClean="0"/>
                <a:t>that</a:t>
              </a:r>
              <a:r>
                <a:rPr lang="en-GB" sz="2000" dirty="0" smtClean="0"/>
                <a:t> any different to</a:t>
              </a:r>
              <a:endParaRPr lang="en-GB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5956935"/>
            <a:ext cx="9230406" cy="728331"/>
            <a:chOff x="0" y="5956935"/>
            <a:chExt cx="9230406" cy="728331"/>
          </a:xfrm>
        </p:grpSpPr>
        <p:sp>
          <p:nvSpPr>
            <p:cNvPr id="3" name="TextBox 2"/>
            <p:cNvSpPr txBox="1"/>
            <p:nvPr/>
          </p:nvSpPr>
          <p:spPr>
            <a:xfrm>
              <a:off x="0" y="5956935"/>
              <a:ext cx="9230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7030A0"/>
                  </a:solidFill>
                </a:rPr>
                <a:t>Important: 5 + -4 has the same answer to 5 – 4, but a different meaning</a:t>
              </a:r>
              <a:r>
                <a:rPr lang="en-GB" dirty="0" smtClean="0"/>
                <a:t>.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0603" y="6285156"/>
              <a:ext cx="7820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Just like  10 – 5 has the same answer to 7 – 2, but has a different meaning</a:t>
              </a:r>
              <a:r>
                <a:rPr lang="en-GB" sz="1600" dirty="0" smtClean="0"/>
                <a:t>.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6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835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Standards Unit N9: Evaluating Directed Number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Unit N6: Developing Proportional Reasoning</dc:title>
  <dc:creator/>
  <cp:lastModifiedBy> </cp:lastModifiedBy>
  <cp:revision>186</cp:revision>
  <cp:lastPrinted>2012-05-09T10:05:25Z</cp:lastPrinted>
  <dcterms:created xsi:type="dcterms:W3CDTF">2006-08-16T00:00:00Z</dcterms:created>
  <dcterms:modified xsi:type="dcterms:W3CDTF">2012-05-15T14:50:19Z</dcterms:modified>
</cp:coreProperties>
</file>