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0" r:id="rId3"/>
    <p:sldId id="295" r:id="rId4"/>
    <p:sldId id="296" r:id="rId5"/>
    <p:sldId id="297" r:id="rId6"/>
    <p:sldId id="298" r:id="rId7"/>
    <p:sldId id="299" r:id="rId8"/>
    <p:sldId id="294" r:id="rId9"/>
    <p:sldId id="259" r:id="rId10"/>
    <p:sldId id="300" r:id="rId11"/>
    <p:sldId id="301" r:id="rId12"/>
    <p:sldId id="302" r:id="rId13"/>
    <p:sldId id="303" r:id="rId14"/>
    <p:sldId id="304" r:id="rId15"/>
    <p:sldId id="305" r:id="rId16"/>
    <p:sldId id="309" r:id="rId17"/>
    <p:sldId id="306" r:id="rId18"/>
    <p:sldId id="308" r:id="rId19"/>
    <p:sldId id="30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FB3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306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Standards Unit </a:t>
            </a:r>
            <a:r>
              <a:rPr lang="en-GB" dirty="0" smtClean="0"/>
              <a:t>N8: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Using Directed Numbers in Context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200"/>
            <a:ext cx="8666329" cy="1980210"/>
          </a:xfrm>
        </p:spPr>
        <p:txBody>
          <a:bodyPr>
            <a:normAutofit fontScale="77500" lnSpcReduction="20000"/>
          </a:bodyPr>
          <a:lstStyle/>
          <a:p>
            <a:r>
              <a:rPr lang="en-GB" sz="2800" dirty="0" smtClean="0"/>
              <a:t>No specific background knowledg</a:t>
            </a:r>
            <a:r>
              <a:rPr lang="en-GB" sz="2800" dirty="0" smtClean="0"/>
              <a:t>e required.</a:t>
            </a:r>
          </a:p>
          <a:p>
            <a:r>
              <a:rPr lang="en-GB" sz="2800" dirty="0" smtClean="0"/>
              <a:t>Do not use proper version of card – since many are written on, </a:t>
            </a:r>
            <a:r>
              <a:rPr lang="en-GB" sz="2800" dirty="0" smtClean="0"/>
              <a:t>and there are not too many, better to have students cut paper ‘cards’ themselves, write on, and discard.</a:t>
            </a:r>
          </a:p>
          <a:p>
            <a:r>
              <a:rPr lang="en-GB" sz="2800" dirty="0" smtClean="0"/>
              <a:t>Capture student patterns and work by taking photos of their arrangements.</a:t>
            </a:r>
            <a:endParaRPr lang="en-GB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783627" y="831671"/>
            <a:ext cx="5835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Suitable for students at </a:t>
            </a:r>
            <a:r>
              <a:rPr lang="en-GB" dirty="0" smtClean="0"/>
              <a:t>Levels 4 to low 5.</a:t>
            </a:r>
          </a:p>
          <a:p>
            <a:pPr algn="ctr"/>
            <a:r>
              <a:rPr lang="en-GB" dirty="0" smtClean="0"/>
              <a:t>A ‘light’ introduction. Insufficiently demanding for ‘top’ sets.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79197" y="256367"/>
            <a:ext cx="1537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In Pairs</a:t>
            </a:r>
            <a:endParaRPr lang="en-GB" sz="3600" dirty="0"/>
          </a:p>
        </p:txBody>
      </p:sp>
      <p:sp>
        <p:nvSpPr>
          <p:cNvPr id="3" name="Rectangle 2"/>
          <p:cNvSpPr/>
          <p:nvPr/>
        </p:nvSpPr>
        <p:spPr>
          <a:xfrm>
            <a:off x="728257" y="1224465"/>
            <a:ext cx="76574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/>
              <a:t>First, quickly </a:t>
            </a:r>
            <a:r>
              <a:rPr lang="en-GB" sz="2800" dirty="0"/>
              <a:t>cut out the </a:t>
            </a:r>
            <a:r>
              <a:rPr lang="en-GB" sz="2800" dirty="0" smtClean="0"/>
              <a:t>cards from the worksheet.</a:t>
            </a:r>
            <a:endParaRPr lang="en-GB" sz="28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403" y="1951630"/>
            <a:ext cx="2463215" cy="3585287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063" y="1951630"/>
            <a:ext cx="2565279" cy="352097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56084" y="5866058"/>
            <a:ext cx="6901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 smtClean="0">
                <a:solidFill>
                  <a:srgbClr val="7030A0"/>
                </a:solidFill>
              </a:rPr>
              <a:t>Can you guess what I will be asking you to do?</a:t>
            </a:r>
            <a:endParaRPr lang="en-GB" sz="2800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0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0337" r="51457" b="59587"/>
          <a:stretch/>
        </p:blipFill>
        <p:spPr>
          <a:xfrm>
            <a:off x="6708452" y="4420297"/>
            <a:ext cx="1569095" cy="890740"/>
          </a:xfrm>
          <a:prstGeom prst="rect">
            <a:avLst/>
          </a:prstGeom>
        </p:spPr>
      </p:pic>
      <p:pic>
        <p:nvPicPr>
          <p:cNvPr id="27" name="Picture 26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773" r="50945" b="20190"/>
          <a:stretch/>
        </p:blipFill>
        <p:spPr>
          <a:xfrm>
            <a:off x="6929627" y="2699954"/>
            <a:ext cx="1585689" cy="888956"/>
          </a:xfrm>
          <a:prstGeom prst="rect">
            <a:avLst/>
          </a:prstGeom>
        </p:spPr>
      </p:pic>
      <p:pic>
        <p:nvPicPr>
          <p:cNvPr id="23" name="Picture 22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00" t="50000" b="24708"/>
          <a:stretch/>
        </p:blipFill>
        <p:spPr>
          <a:xfrm>
            <a:off x="293685" y="5054233"/>
            <a:ext cx="1558679" cy="1143032"/>
          </a:xfrm>
          <a:prstGeom prst="rect">
            <a:avLst/>
          </a:prstGeom>
        </p:spPr>
      </p:pic>
      <p:pic>
        <p:nvPicPr>
          <p:cNvPr id="25" name="Picture 24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83" r="49265" b="49103"/>
          <a:stretch/>
        </p:blipFill>
        <p:spPr>
          <a:xfrm>
            <a:off x="927820" y="3611109"/>
            <a:ext cx="1575284" cy="1184672"/>
          </a:xfrm>
          <a:prstGeom prst="rect">
            <a:avLst/>
          </a:prstGeom>
        </p:spPr>
      </p:pic>
      <p:pic>
        <p:nvPicPr>
          <p:cNvPr id="24" name="Picture 2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00" t="74235"/>
          <a:stretch/>
        </p:blipFill>
        <p:spPr>
          <a:xfrm>
            <a:off x="466769" y="1917978"/>
            <a:ext cx="1558679" cy="116440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679197" y="256367"/>
            <a:ext cx="15374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In Pairs</a:t>
            </a:r>
            <a:endParaRPr lang="en-GB" sz="3600" dirty="0"/>
          </a:p>
        </p:txBody>
      </p:sp>
      <p:sp>
        <p:nvSpPr>
          <p:cNvPr id="3" name="Rectangle 2"/>
          <p:cNvSpPr/>
          <p:nvPr/>
        </p:nvSpPr>
        <p:spPr>
          <a:xfrm>
            <a:off x="0" y="1117588"/>
            <a:ext cx="90658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/>
              <a:t>Arrange the City cards beside the Temperature Change cards.</a:t>
            </a:r>
            <a:endParaRPr lang="en-GB" sz="28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222" b="74130"/>
          <a:stretch/>
        </p:blipFill>
        <p:spPr>
          <a:xfrm>
            <a:off x="285940" y="2063529"/>
            <a:ext cx="1502920" cy="1114514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03" t="20031" b="59376"/>
          <a:stretch/>
        </p:blipFill>
        <p:spPr>
          <a:xfrm>
            <a:off x="6287653" y="2927870"/>
            <a:ext cx="1593524" cy="871269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r="49222" b="25000"/>
          <a:stretch/>
        </p:blipFill>
        <p:spPr>
          <a:xfrm>
            <a:off x="321565" y="3534189"/>
            <a:ext cx="1502920" cy="1077022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076" r="49222"/>
          <a:stretch/>
        </p:blipFill>
        <p:spPr>
          <a:xfrm>
            <a:off x="176360" y="4865667"/>
            <a:ext cx="1502920" cy="1116814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03" t="59725" b="20036"/>
          <a:stretch/>
        </p:blipFill>
        <p:spPr>
          <a:xfrm>
            <a:off x="6548910" y="4072700"/>
            <a:ext cx="1593524" cy="85625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6769" y="1623559"/>
            <a:ext cx="121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‘City’ cards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77515" y="1623559"/>
            <a:ext cx="2815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‘Temperature Change’ cards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445407" y="3795720"/>
            <a:ext cx="3332107" cy="2266478"/>
            <a:chOff x="2445408" y="3534189"/>
            <a:chExt cx="3332107" cy="2266478"/>
          </a:xfrm>
        </p:grpSpPr>
        <p:sp>
          <p:nvSpPr>
            <p:cNvPr id="13" name="TextBox 12"/>
            <p:cNvSpPr txBox="1"/>
            <p:nvPr/>
          </p:nvSpPr>
          <p:spPr>
            <a:xfrm>
              <a:off x="2445408" y="4600338"/>
              <a:ext cx="333210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solidFill>
                    <a:srgbClr val="0070C0"/>
                  </a:solidFill>
                </a:rPr>
                <a:t>You can then write in the correct temperature at Anchorage</a:t>
              </a:r>
              <a:endParaRPr lang="en-GB" sz="2400" dirty="0">
                <a:solidFill>
                  <a:srgbClr val="0070C0"/>
                </a:solidFill>
              </a:endParaRP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 flipV="1">
              <a:off x="2648197" y="3534189"/>
              <a:ext cx="700646" cy="1069947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763353" y="6114138"/>
            <a:ext cx="74640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i="1" dirty="0" smtClean="0"/>
              <a:t>Work out all the missing temperatures in this way</a:t>
            </a:r>
            <a:r>
              <a:rPr lang="en-GB" sz="2800" dirty="0" smtClean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5297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785 -0.01757 C -0.09219 -0.01803 -0.09653 -0.01827 -0.10087 -0.01919 C -0.10486 -0.02012 -0.1125 -0.02266 -0.1125 -0.02266 C -0.13195 -0.02197 -0.15191 -0.02497 -0.17101 -0.01919 C -0.19011 -0.01341 -0.20677 0.00255 -0.22552 0.00833 C -0.26355 0.04279 -0.25764 0.02914 -0.32552 0.02914 " pathEditMode="relative" ptsTypes="fffff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8386 0.02822 C 0.0941 0.03076 0.10122 0.04117 0.11129 0.04556 C 0.11997 0.05343 0.12465 0.06129 0.12813 0.07493 C 0.12847 0.0858 0.1283 0.0969 0.12934 0.10777 C 0.12952 0.10985 0.13125 0.11101 0.13195 0.11286 C 0.13559 0.12234 0.1375 0.12072 0.14497 0.12512 C 0.15208 0.12928 0.15521 0.13367 0.1632 0.13367 " pathEditMode="relative" ptsTypes="ffffffA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743 0.04741 C 0.0849 0.04787 0.09271 0.04741 0.10035 0.0488 C 0.10417 0.04949 0.10747 0.0525 0.11111 0.05435 C 0.11406 0.05574 0.11927 0.0599 0.11927 0.06013 C 0.12257 0.06522 0.12934 0.06892 0.13542 0.07077 C 0.14288 0.07586 0.14983 0.07886 0.15833 0.08187 C 0.22066 0.08094 0.23108 0.08303 0.27309 0.07632 C 0.28594 0.07701 0.29219 0.07678 0.30278 0.08025 C 0.31285 0.08719 0.32535 0.0858 0.33646 0.0902 C 0.39219 0.08927 0.44288 0.08811 0.49722 0.0858 C 0.49844 0.08557 0.50504 0.08418 0.50677 0.08303 C 0.51702 0.07609 0.50486 0.08118 0.51493 0.07771 C 0.52188 0.07054 0.53142 0.06614 0.53785 0.05851 C 0.54132 0.05412 0.54583 0.04325 0.54583 0.04348 C 0.5474 0.03747 0.54983 0.02544 0.54983 0.02567 C 0.54879 0.00046 0.55122 -0.01411 0.53785 -0.0333 C 0.53333 -0.03978 0.53212 -0.04487 0.5257 -0.04995 C 0.52309 -0.05735 0.52517 -0.05296 0.51875 -0.06244 C 0.51667 -0.06545 0.51077 -0.07054 0.51077 -0.0703 C 0.5092 -0.07516 0.51059 -0.07377 0.50799 -0.07585 " pathEditMode="relative" rAng="0" ptsTypes="fffffffffffffffffff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81" y="-40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2903" y="251477"/>
            <a:ext cx="5107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Final Temperature Missing</a:t>
            </a:r>
            <a:endParaRPr lang="en-GB" sz="3600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4892"/>
          <a:stretch/>
        </p:blipFill>
        <p:spPr>
          <a:xfrm>
            <a:off x="414605" y="1460665"/>
            <a:ext cx="7165715" cy="2838203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7608" y="696063"/>
            <a:ext cx="1077050" cy="607504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842764" y="4921724"/>
            <a:ext cx="6846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>
                <a:solidFill>
                  <a:srgbClr val="7030A0"/>
                </a:solidFill>
              </a:rPr>
              <a:t>This shows how to ADD a positive number to a negative number</a:t>
            </a:r>
            <a:endParaRPr lang="en-GB" sz="2000" i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6914" y="5425826"/>
            <a:ext cx="4674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do you think is the answer to    -5 + (+7) 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142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92903" y="251477"/>
            <a:ext cx="5682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Starting Temperature Missing</a:t>
            </a:r>
            <a:endParaRPr lang="en-GB" sz="36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54" b="49394"/>
          <a:stretch/>
        </p:blipFill>
        <p:spPr>
          <a:xfrm>
            <a:off x="118433" y="1267691"/>
            <a:ext cx="7101003" cy="281742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5838" y="4719849"/>
            <a:ext cx="7700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>
                <a:solidFill>
                  <a:srgbClr val="7030A0"/>
                </a:solidFill>
              </a:rPr>
              <a:t>This shows how to SUBTRACT a negative number from a positive number</a:t>
            </a:r>
            <a:endParaRPr lang="en-GB" sz="2000" i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6914" y="5354576"/>
            <a:ext cx="4674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do you think is the answer to    +3 </a:t>
            </a:r>
            <a:r>
              <a:rPr lang="en-GB" dirty="0"/>
              <a:t>-</a:t>
            </a:r>
            <a:r>
              <a:rPr lang="en-GB" dirty="0" smtClean="0"/>
              <a:t> (-7)  ?</a:t>
            </a:r>
            <a:endParaRPr lang="en-GB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7608" y="696063"/>
            <a:ext cx="1077050" cy="607504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3047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6028" y="251477"/>
            <a:ext cx="60686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Change in Temperature Missing</a:t>
            </a:r>
            <a:endParaRPr lang="en-GB" sz="3600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86" b="24957"/>
          <a:stretch/>
        </p:blipFill>
        <p:spPr>
          <a:xfrm>
            <a:off x="161501" y="1234536"/>
            <a:ext cx="6848513" cy="269619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79626" y="4921724"/>
            <a:ext cx="7700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>
                <a:solidFill>
                  <a:srgbClr val="7030A0"/>
                </a:solidFill>
              </a:rPr>
              <a:t>This shows how to SUBTRACT a positive number from a negative number</a:t>
            </a:r>
            <a:endParaRPr lang="en-GB" sz="2000" i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6914" y="5425826"/>
            <a:ext cx="4674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do you think is the answer to    -</a:t>
            </a:r>
            <a:r>
              <a:rPr lang="en-GB" dirty="0"/>
              <a:t>8</a:t>
            </a:r>
            <a:r>
              <a:rPr lang="en-GB" dirty="0" smtClean="0"/>
              <a:t> - (+3)  ?</a:t>
            </a:r>
            <a:endParaRPr lang="en-GB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7608" y="696063"/>
            <a:ext cx="1077050" cy="607504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3047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2932" y="251477"/>
            <a:ext cx="6384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Combining Temperature Changes</a:t>
            </a:r>
            <a:endParaRPr lang="en-GB" sz="36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044" b="-1"/>
          <a:stretch/>
        </p:blipFill>
        <p:spPr>
          <a:xfrm>
            <a:off x="329875" y="1115784"/>
            <a:ext cx="6878676" cy="270807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05416" y="4703258"/>
            <a:ext cx="75800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i="1" dirty="0" smtClean="0">
                <a:solidFill>
                  <a:srgbClr val="7030A0"/>
                </a:solidFill>
              </a:rPr>
              <a:t>This shows how to ADD a negative number to another negative number</a:t>
            </a:r>
            <a:endParaRPr lang="en-GB" sz="2000" i="1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36914" y="5342701"/>
            <a:ext cx="4746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What do you think is the answer to    -2 + (-12)  ?</a:t>
            </a:r>
            <a:endParaRPr lang="en-GB" dirty="0"/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7608" y="696063"/>
            <a:ext cx="1077050" cy="6075044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3047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00" t="50000" b="24708"/>
          <a:stretch/>
        </p:blipFill>
        <p:spPr>
          <a:xfrm>
            <a:off x="2352908" y="1909469"/>
            <a:ext cx="2204290" cy="1616480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0337" r="51457" b="59587"/>
          <a:stretch/>
        </p:blipFill>
        <p:spPr>
          <a:xfrm>
            <a:off x="2321750" y="3834045"/>
            <a:ext cx="2219816" cy="1260140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265" b="74515"/>
          <a:stretch/>
        </p:blipFill>
        <p:spPr>
          <a:xfrm>
            <a:off x="83993" y="1903309"/>
            <a:ext cx="2227772" cy="162880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00" t="74235"/>
          <a:stretch/>
        </p:blipFill>
        <p:spPr>
          <a:xfrm>
            <a:off x="6867255" y="1894357"/>
            <a:ext cx="2204290" cy="1646705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83" r="49265" b="49103"/>
          <a:stretch/>
        </p:blipFill>
        <p:spPr>
          <a:xfrm>
            <a:off x="4598341" y="1880026"/>
            <a:ext cx="2227772" cy="1675367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773" r="50945" b="20190"/>
          <a:stretch/>
        </p:blipFill>
        <p:spPr>
          <a:xfrm>
            <a:off x="4707015" y="3835308"/>
            <a:ext cx="2243291" cy="1257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7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3545" y="256015"/>
            <a:ext cx="76765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Where else are negative numbers used?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389414" y="1370156"/>
            <a:ext cx="25835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Bank accounts</a:t>
            </a:r>
            <a:endParaRPr lang="en-GB" sz="3200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74576" y="3455719"/>
            <a:ext cx="3800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410217" y="3455719"/>
            <a:ext cx="3087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837714" y="327105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£0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837714" y="1612465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£400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7877327" y="2441759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£200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546291" y="2216134"/>
            <a:ext cx="1315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Pay in £150.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44316" y="2570409"/>
            <a:ext cx="2116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Pay in another £100.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2881716" y="2900934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Spend  £200.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2891616" y="3219584"/>
            <a:ext cx="2151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Spend another £200.</a:t>
            </a:r>
            <a:endParaRPr lang="en-GB" dirty="0"/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7018317" y="2811091"/>
            <a:ext cx="0" cy="644628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921335" y="2400800"/>
            <a:ext cx="0" cy="459962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800603" y="2400800"/>
            <a:ext cx="0" cy="840783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687235" y="3203975"/>
            <a:ext cx="0" cy="840783"/>
          </a:xfrm>
          <a:prstGeom prst="straightConnector1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7406258" y="1472540"/>
            <a:ext cx="322614" cy="1983179"/>
            <a:chOff x="7406258" y="1472540"/>
            <a:chExt cx="322614" cy="1983179"/>
          </a:xfrm>
        </p:grpSpPr>
        <p:cxnSp>
          <p:nvCxnSpPr>
            <p:cNvPr id="5" name="Straight Arrow Connector 4"/>
            <p:cNvCxnSpPr/>
            <p:nvPr/>
          </p:nvCxnSpPr>
          <p:spPr>
            <a:xfrm flipH="1" flipV="1">
              <a:off x="7552706" y="1472540"/>
              <a:ext cx="11876" cy="1983179"/>
            </a:xfrm>
            <a:prstGeom prst="straightConnector1">
              <a:avLst/>
            </a:prstGeom>
            <a:ln w="254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420113" y="3041072"/>
              <a:ext cx="3087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420113" y="2626425"/>
              <a:ext cx="3087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7418133" y="2211778"/>
              <a:ext cx="3087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7420113" y="1797131"/>
              <a:ext cx="3087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7406258" y="3455719"/>
              <a:ext cx="3087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7404278" y="3133405"/>
            <a:ext cx="310739" cy="1983179"/>
            <a:chOff x="7404278" y="3133405"/>
            <a:chExt cx="310739" cy="1983179"/>
          </a:xfrm>
        </p:grpSpPr>
        <p:cxnSp>
          <p:nvCxnSpPr>
            <p:cNvPr id="30" name="Straight Connector 29"/>
            <p:cNvCxnSpPr/>
            <p:nvPr/>
          </p:nvCxnSpPr>
          <p:spPr>
            <a:xfrm>
              <a:off x="7406258" y="4699660"/>
              <a:ext cx="3087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406258" y="4285013"/>
              <a:ext cx="3087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404278" y="3870366"/>
              <a:ext cx="30875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 flipV="1">
              <a:off x="7562602" y="3133405"/>
              <a:ext cx="11876" cy="1983179"/>
            </a:xfrm>
            <a:prstGeom prst="straightConnector1">
              <a:avLst/>
            </a:prstGeom>
            <a:ln w="25400"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/>
          <p:cNvSpPr txBox="1"/>
          <p:nvPr/>
        </p:nvSpPr>
        <p:spPr>
          <a:xfrm>
            <a:off x="7835739" y="4100328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-£200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834132" y="4514994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-£400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5666" y="4044758"/>
            <a:ext cx="7469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How much money do you have in your bank account now?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36984" y="4518391"/>
            <a:ext cx="40177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What does this actually mean?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0634" y="4967666"/>
            <a:ext cx="76308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So why don’t you hear people say they have negative £150?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2630" y="5418726"/>
            <a:ext cx="8038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With money, we say ‘overdrawn’ rather than ‘negative’, but it means the same thing!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81622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  <p:bldP spid="19" grpId="0"/>
      <p:bldP spid="20" grpId="0"/>
      <p:bldP spid="21" grpId="0"/>
      <p:bldP spid="39" grpId="0"/>
      <p:bldP spid="40" grpId="0"/>
      <p:bldP spid="41" grpId="0"/>
      <p:bldP spid="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5" t="22379" r="44851" b="55242"/>
          <a:stretch/>
        </p:blipFill>
        <p:spPr>
          <a:xfrm>
            <a:off x="2766952" y="2067602"/>
            <a:ext cx="3313214" cy="691855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087"/>
          <a:stretch/>
        </p:blipFill>
        <p:spPr>
          <a:xfrm>
            <a:off x="150614" y="2909455"/>
            <a:ext cx="8545890" cy="14165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53545" y="256015"/>
            <a:ext cx="68584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Where else are negative numbers used?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1580976" y="1304031"/>
            <a:ext cx="5035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What could this actually mean?...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04224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500" y="120143"/>
            <a:ext cx="9048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Why do Negative numbers sometimes </a:t>
            </a:r>
            <a:r>
              <a:rPr lang="en-GB" sz="3200" i="1" dirty="0" smtClean="0"/>
              <a:t>seem</a:t>
            </a:r>
            <a:r>
              <a:rPr lang="en-GB" sz="3200" dirty="0" smtClean="0"/>
              <a:t> difficult?</a:t>
            </a:r>
            <a:endParaRPr lang="en-GB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06798" y="922176"/>
            <a:ext cx="893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Unfortunately, we use the ‘minus’ sign to mean two different things: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</a:t>
            </a:r>
            <a:r>
              <a:rPr lang="en-GB" sz="2400" i="1" dirty="0" smtClean="0"/>
              <a:t>subtraction</a:t>
            </a:r>
            <a:r>
              <a:rPr lang="en-GB" sz="2400" dirty="0" smtClean="0"/>
              <a:t>       e.g.      6 – 3   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</a:t>
            </a:r>
            <a:r>
              <a:rPr lang="en-GB" sz="2400" i="1" dirty="0" smtClean="0"/>
              <a:t>negative</a:t>
            </a:r>
            <a:r>
              <a:rPr lang="en-GB" sz="2400" dirty="0" smtClean="0"/>
              <a:t>	 e.g.       -7</a:t>
            </a:r>
          </a:p>
          <a:p>
            <a:endParaRPr lang="en-GB" sz="2400" dirty="0"/>
          </a:p>
          <a:p>
            <a:r>
              <a:rPr lang="en-GB" sz="2400" dirty="0" smtClean="0"/>
              <a:t>It will help you a great deal if you never say ‘minus’. </a:t>
            </a:r>
          </a:p>
          <a:p>
            <a:r>
              <a:rPr lang="en-GB" sz="2400" dirty="0" smtClean="0"/>
              <a:t>Say either ‘subtract’, or ‘negative’, and you will get more answers right.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23159" y="4294371"/>
            <a:ext cx="1187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-7 + 5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63058" y="3638659"/>
            <a:ext cx="7992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</a:rPr>
              <a:t>Try reading these out loud, but do not say ‘minus’. </a:t>
            </a:r>
            <a:r>
              <a:rPr lang="en-GB" sz="2800" dirty="0" smtClean="0">
                <a:solidFill>
                  <a:schemeClr val="accent1"/>
                </a:solidFill>
                <a:sym typeface="Wingdings" pitchFamily="2" charset="2"/>
              </a:rPr>
              <a:t></a:t>
            </a:r>
            <a:endParaRPr lang="en-GB" sz="2800" dirty="0">
              <a:solidFill>
                <a:schemeClr val="accent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36868" y="4311646"/>
            <a:ext cx="1187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3</a:t>
            </a:r>
            <a:r>
              <a:rPr lang="en-GB" sz="3200" dirty="0" smtClean="0"/>
              <a:t> + -4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6159335" y="4311646"/>
            <a:ext cx="1187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</a:t>
            </a:r>
            <a:r>
              <a:rPr lang="en-GB" sz="3200" dirty="0"/>
              <a:t>8</a:t>
            </a:r>
            <a:r>
              <a:rPr lang="en-GB" sz="3200" dirty="0" smtClean="0"/>
              <a:t> - 5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1114308" y="4933646"/>
            <a:ext cx="14270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-10 + 2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3534893" y="4950921"/>
            <a:ext cx="1187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</a:t>
            </a:r>
            <a:r>
              <a:rPr lang="en-GB" sz="3200" dirty="0"/>
              <a:t>1</a:t>
            </a:r>
            <a:r>
              <a:rPr lang="en-GB" sz="3200" dirty="0" smtClean="0"/>
              <a:t> </a:t>
            </a:r>
            <a:r>
              <a:rPr lang="en-GB" sz="3200" dirty="0"/>
              <a:t>-</a:t>
            </a:r>
            <a:r>
              <a:rPr lang="en-GB" sz="3200" dirty="0" smtClean="0"/>
              <a:t> 5</a:t>
            </a:r>
            <a:endParaRPr lang="en-GB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6133610" y="4950921"/>
            <a:ext cx="11875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-4 - -5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6023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41911" y="2421194"/>
            <a:ext cx="6218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 re-usable, A4 ‘City temperature cards’ (for whole class activity)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339936" y="2894219"/>
            <a:ext cx="7250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Single consumable A4 worksheet per group (pair). Contains both card types.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341911" y="1704708"/>
            <a:ext cx="2770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Students will work in PAIRS.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349836" y="3367244"/>
            <a:ext cx="65828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Use camera to take photos of card arrangements. This will also motivate students to arrange them methodically, rather than discard once missing numbers calculated once,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09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2382" y="1467332"/>
            <a:ext cx="3315331" cy="32547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0" dirty="0" smtClean="0"/>
              <a:t>London</a:t>
            </a:r>
          </a:p>
          <a:p>
            <a:pPr algn="ctr"/>
            <a:endParaRPr lang="en-GB" sz="1050" dirty="0" smtClean="0"/>
          </a:p>
          <a:p>
            <a:pPr algn="ctr"/>
            <a:r>
              <a:rPr lang="en-GB" sz="11500" dirty="0" smtClean="0"/>
              <a:t>13</a:t>
            </a:r>
            <a:r>
              <a:rPr lang="en-GB" sz="11500" baseline="30000" dirty="0" smtClean="0"/>
              <a:t>o</a:t>
            </a:r>
            <a:r>
              <a:rPr lang="en-GB" sz="11500" dirty="0" smtClean="0"/>
              <a:t>C</a:t>
            </a:r>
            <a:endParaRPr lang="en-GB" sz="11500" dirty="0"/>
          </a:p>
        </p:txBody>
      </p:sp>
    </p:spTree>
    <p:extLst>
      <p:ext uri="{BB962C8B-B14F-4D97-AF65-F5344CB8AC3E}">
        <p14:creationId xmlns:p14="http://schemas.microsoft.com/office/powerpoint/2010/main" val="345149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59092" y="1467332"/>
            <a:ext cx="3701912" cy="32547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0" dirty="0" smtClean="0"/>
              <a:t>Moscow</a:t>
            </a:r>
          </a:p>
          <a:p>
            <a:pPr algn="ctr"/>
            <a:endParaRPr lang="en-GB" sz="1050" dirty="0" smtClean="0"/>
          </a:p>
          <a:p>
            <a:pPr algn="ctr"/>
            <a:r>
              <a:rPr lang="en-GB" sz="11500" dirty="0" smtClean="0"/>
              <a:t>-</a:t>
            </a:r>
            <a:r>
              <a:rPr lang="en-GB" sz="11500" dirty="0"/>
              <a:t>8</a:t>
            </a:r>
            <a:r>
              <a:rPr lang="en-GB" sz="11500" baseline="30000" dirty="0" smtClean="0"/>
              <a:t>o</a:t>
            </a:r>
            <a:r>
              <a:rPr lang="en-GB" sz="11500" dirty="0" smtClean="0"/>
              <a:t>C</a:t>
            </a:r>
            <a:endParaRPr lang="en-GB" sz="11500" dirty="0"/>
          </a:p>
        </p:txBody>
      </p:sp>
    </p:spTree>
    <p:extLst>
      <p:ext uri="{BB962C8B-B14F-4D97-AF65-F5344CB8AC3E}">
        <p14:creationId xmlns:p14="http://schemas.microsoft.com/office/powerpoint/2010/main" val="215472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1576" y="1467332"/>
            <a:ext cx="4056944" cy="32547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0" dirty="0" smtClean="0"/>
              <a:t>Montreal</a:t>
            </a:r>
          </a:p>
          <a:p>
            <a:pPr algn="ctr"/>
            <a:endParaRPr lang="en-GB" sz="1050" dirty="0" smtClean="0"/>
          </a:p>
          <a:p>
            <a:pPr algn="ctr"/>
            <a:r>
              <a:rPr lang="en-GB" sz="11500" dirty="0" smtClean="0"/>
              <a:t>-11</a:t>
            </a:r>
            <a:r>
              <a:rPr lang="en-GB" sz="11500" baseline="30000" dirty="0" smtClean="0"/>
              <a:t>o</a:t>
            </a:r>
            <a:r>
              <a:rPr lang="en-GB" sz="11500" dirty="0" smtClean="0"/>
              <a:t>C</a:t>
            </a:r>
            <a:endParaRPr lang="en-GB" sz="11500" dirty="0"/>
          </a:p>
        </p:txBody>
      </p:sp>
    </p:spTree>
    <p:extLst>
      <p:ext uri="{BB962C8B-B14F-4D97-AF65-F5344CB8AC3E}">
        <p14:creationId xmlns:p14="http://schemas.microsoft.com/office/powerpoint/2010/main" val="215472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98068" y="1467332"/>
            <a:ext cx="3223959" cy="32547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8000" dirty="0" smtClean="0"/>
              <a:t>Madrid</a:t>
            </a:r>
          </a:p>
          <a:p>
            <a:pPr algn="ctr"/>
            <a:endParaRPr lang="en-GB" sz="1050" dirty="0" smtClean="0"/>
          </a:p>
          <a:p>
            <a:pPr algn="ctr"/>
            <a:r>
              <a:rPr lang="en-GB" sz="11500" dirty="0" smtClean="0"/>
              <a:t>20</a:t>
            </a:r>
            <a:r>
              <a:rPr lang="en-GB" sz="11500" baseline="30000" dirty="0" smtClean="0"/>
              <a:t>o</a:t>
            </a:r>
            <a:r>
              <a:rPr lang="en-GB" sz="11500" dirty="0" smtClean="0"/>
              <a:t>C</a:t>
            </a:r>
            <a:endParaRPr lang="en-GB" sz="11500" dirty="0"/>
          </a:p>
        </p:txBody>
      </p:sp>
    </p:spTree>
    <p:extLst>
      <p:ext uri="{BB962C8B-B14F-4D97-AF65-F5344CB8AC3E}">
        <p14:creationId xmlns:p14="http://schemas.microsoft.com/office/powerpoint/2010/main" val="215472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3361"/>
            <a:ext cx="4391025" cy="6391275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759" y="287952"/>
            <a:ext cx="4572967" cy="6276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81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0941" y="2402006"/>
            <a:ext cx="749134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Notes to start.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4 students given the A4 ‘City temperature’ cards, and invited to stand at front.</a:t>
            </a:r>
          </a:p>
          <a:p>
            <a:endParaRPr lang="en-GB" dirty="0"/>
          </a:p>
          <a:p>
            <a:r>
              <a:rPr lang="en-GB" dirty="0" smtClean="0"/>
              <a:t>Pairs of students pre-arranged.</a:t>
            </a:r>
          </a:p>
          <a:p>
            <a:r>
              <a:rPr lang="en-GB" dirty="0" smtClean="0"/>
              <a:t>Probably better if more-able students work with less-able.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05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76936" y="257837"/>
            <a:ext cx="70584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City Line Up in Order of Temperature</a:t>
            </a:r>
            <a:endParaRPr lang="en-GB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2877164" y="904168"/>
            <a:ext cx="28203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Coldest to Hottest</a:t>
            </a:r>
            <a:endParaRPr lang="en-GB" sz="2800" dirty="0"/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089" y="543663"/>
            <a:ext cx="1077050" cy="6075044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83" y="1853391"/>
            <a:ext cx="7111086" cy="345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86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</TotalTime>
  <Words>555</Words>
  <Application>Microsoft Office PowerPoint</Application>
  <PresentationFormat>On-screen Show (4:3)</PresentationFormat>
  <Paragraphs>83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Standards Unit N8: Using Directed Numbers in Context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 </cp:lastModifiedBy>
  <cp:revision>96</cp:revision>
  <cp:lastPrinted>2012-04-27T11:37:36Z</cp:lastPrinted>
  <dcterms:created xsi:type="dcterms:W3CDTF">2006-08-16T00:00:00Z</dcterms:created>
  <dcterms:modified xsi:type="dcterms:W3CDTF">2012-04-27T22:43:34Z</dcterms:modified>
</cp:coreProperties>
</file>