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300" r:id="rId4"/>
    <p:sldId id="299" r:id="rId5"/>
    <p:sldId id="302" r:id="rId6"/>
    <p:sldId id="298" r:id="rId7"/>
    <p:sldId id="303" r:id="rId8"/>
    <p:sldId id="257" r:id="rId9"/>
    <p:sldId id="294" r:id="rId10"/>
    <p:sldId id="295" r:id="rId11"/>
    <p:sldId id="304" r:id="rId12"/>
    <p:sldId id="301" r:id="rId13"/>
    <p:sldId id="305" r:id="rId14"/>
    <p:sldId id="306" r:id="rId15"/>
    <p:sldId id="307" r:id="rId16"/>
    <p:sldId id="308" r:id="rId17"/>
    <p:sldId id="309" r:id="rId18"/>
    <p:sldId id="310" r:id="rId19"/>
    <p:sldId id="313" r:id="rId20"/>
    <p:sldId id="311" r:id="rId21"/>
    <p:sldId id="312" r:id="rId22"/>
    <p:sldId id="314" r:id="rId23"/>
    <p:sldId id="315" r:id="rId24"/>
    <p:sldId id="316" r:id="rId25"/>
    <p:sldId id="317" r:id="rId26"/>
    <p:sldId id="318" r:id="rId27"/>
    <p:sldId id="31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3CF"/>
    <a:srgbClr val="FAFFB3"/>
    <a:srgbClr val="FEBEC4"/>
    <a:srgbClr val="FFBE7D"/>
    <a:srgbClr val="9CF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7" autoAdjust="0"/>
    <p:restoredTop sz="94598" autoAdjust="0"/>
  </p:normalViewPr>
  <p:slideViewPr>
    <p:cSldViewPr snapToGrid="0">
      <p:cViewPr>
        <p:scale>
          <a:sx n="60" d="100"/>
          <a:sy n="60" d="100"/>
        </p:scale>
        <p:origin x="-816" y="-10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tmp"/><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image" Target="../media/image4.tmp"/></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image" Target="../media/image4.tmp"/></Relationships>
</file>

<file path=ppt/slides/_rels/slide1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1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1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Standards Unit N7:</a:t>
            </a:r>
            <a:br>
              <a:rPr lang="en-GB" dirty="0" smtClean="0"/>
            </a:br>
            <a:r>
              <a:rPr lang="en-GB" dirty="0" smtClean="0"/>
              <a:t>Using Percentages to Increase Quantities</a:t>
            </a:r>
            <a:endParaRPr lang="en-GB" dirty="0"/>
          </a:p>
        </p:txBody>
      </p:sp>
      <p:sp>
        <p:nvSpPr>
          <p:cNvPr id="3" name="Subtitle 2"/>
          <p:cNvSpPr>
            <a:spLocks noGrp="1"/>
          </p:cNvSpPr>
          <p:nvPr>
            <p:ph type="subTitle" idx="1"/>
          </p:nvPr>
        </p:nvSpPr>
        <p:spPr>
          <a:xfrm>
            <a:off x="272955" y="3886199"/>
            <a:ext cx="8666329" cy="2814851"/>
          </a:xfrm>
        </p:spPr>
        <p:txBody>
          <a:bodyPr>
            <a:normAutofit fontScale="85000" lnSpcReduction="20000"/>
          </a:bodyPr>
          <a:lstStyle/>
          <a:p>
            <a:r>
              <a:rPr lang="en-GB" sz="2800" dirty="0" smtClean="0"/>
              <a:t>1 -2 hours depending upon exactly which sets of cards are used.</a:t>
            </a:r>
          </a:p>
          <a:p>
            <a:r>
              <a:rPr lang="en-GB" sz="2800" dirty="0" smtClean="0"/>
              <a:t>Groups of 3 activity. Important here to have mixed ability teams, because do not want to differentiate task if at all possible.</a:t>
            </a:r>
          </a:p>
          <a:p>
            <a:r>
              <a:rPr lang="en-US" sz="2800" dirty="0" smtClean="0"/>
              <a:t>Camera.</a:t>
            </a:r>
          </a:p>
          <a:p>
            <a:r>
              <a:rPr lang="en-US" sz="2800" dirty="0" smtClean="0"/>
              <a:t>Intended to expose </a:t>
            </a:r>
            <a:r>
              <a:rPr lang="en-US" sz="2800" dirty="0" err="1" smtClean="0"/>
              <a:t>mis</a:t>
            </a:r>
            <a:r>
              <a:rPr lang="en-US" sz="2800" dirty="0" smtClean="0"/>
              <a:t>-conceptions, and thus develop improved intuitions rather than merely methodically following a process.</a:t>
            </a:r>
          </a:p>
          <a:p>
            <a:r>
              <a:rPr lang="en-US" sz="2800" dirty="0" smtClean="0"/>
              <a:t>This activity can, with good effect, be repeated a short while later by getting all students to use the ‘Harder’ set of Money cards</a:t>
            </a:r>
            <a:r>
              <a:rPr lang="en-GB" sz="2800" dirty="0" smtClean="0"/>
              <a:t>.</a:t>
            </a:r>
          </a:p>
          <a:p>
            <a:endParaRPr lang="en-GB" sz="2800" dirty="0" smtClean="0"/>
          </a:p>
        </p:txBody>
      </p:sp>
      <p:sp>
        <p:nvSpPr>
          <p:cNvPr id="4" name="TextBox 3"/>
          <p:cNvSpPr txBox="1"/>
          <p:nvPr/>
        </p:nvSpPr>
        <p:spPr>
          <a:xfrm>
            <a:off x="537573" y="182357"/>
            <a:ext cx="7865448" cy="1754326"/>
          </a:xfrm>
          <a:prstGeom prst="rect">
            <a:avLst/>
          </a:prstGeom>
          <a:noFill/>
        </p:spPr>
        <p:txBody>
          <a:bodyPr wrap="square" rtlCol="0">
            <a:spAutoFit/>
          </a:bodyPr>
          <a:lstStyle/>
          <a:p>
            <a:pPr algn="ctr"/>
            <a:r>
              <a:rPr lang="en-GB" dirty="0" smtClean="0"/>
              <a:t>Suitable for students around Level 5 and 6</a:t>
            </a:r>
          </a:p>
          <a:p>
            <a:pPr algn="ctr"/>
            <a:endParaRPr lang="en-GB" dirty="0"/>
          </a:p>
          <a:p>
            <a:pPr algn="ctr"/>
            <a:r>
              <a:rPr lang="en-GB" dirty="0" smtClean="0"/>
              <a:t>Excellent, challenging task</a:t>
            </a:r>
            <a:r>
              <a:rPr lang="en-GB" smtClean="0"/>
              <a:t>.  A discovery aspect too.</a:t>
            </a:r>
            <a:endParaRPr lang="en-GB" dirty="0" smtClean="0"/>
          </a:p>
          <a:p>
            <a:pPr algn="ctr"/>
            <a:r>
              <a:rPr lang="en-GB" dirty="0" smtClean="0"/>
              <a:t>I would say best a week or three after percentage multipliers have been mentioned? Or at least, after some work on calculating % changes from a spider diagram. Otherwise possibly ‘too much’ learning in one activity??</a:t>
            </a:r>
          </a:p>
        </p:txBody>
      </p:sp>
    </p:spTree>
    <p:extLst>
      <p:ext uri="{BB962C8B-B14F-4D97-AF65-F5344CB8AC3E}">
        <p14:creationId xmlns:p14="http://schemas.microsoft.com/office/powerpoint/2010/main" val="333722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71903" y="90178"/>
            <a:ext cx="2279791" cy="830997"/>
          </a:xfrm>
          <a:prstGeom prst="rect">
            <a:avLst/>
          </a:prstGeom>
          <a:noFill/>
        </p:spPr>
        <p:txBody>
          <a:bodyPr wrap="none" rtlCol="0">
            <a:spAutoFit/>
          </a:bodyPr>
          <a:lstStyle/>
          <a:p>
            <a:r>
              <a:rPr lang="en-GB" sz="4800" dirty="0" smtClean="0">
                <a:solidFill>
                  <a:srgbClr val="FF0000"/>
                </a:solidFill>
              </a:rPr>
              <a:t>Sale On!</a:t>
            </a:r>
            <a:endParaRPr lang="en-GB" sz="4800" dirty="0">
              <a:solidFill>
                <a:srgbClr val="FF0000"/>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74" y="4909097"/>
            <a:ext cx="8085052" cy="1775483"/>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158" y="122773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407" y="1227734"/>
            <a:ext cx="2192157" cy="147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315" y="3006049"/>
            <a:ext cx="2010755" cy="11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294" y="2333101"/>
            <a:ext cx="1670381" cy="164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24" y="1070725"/>
            <a:ext cx="1901135" cy="190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4470" y="4354345"/>
            <a:ext cx="6294865" cy="523220"/>
          </a:xfrm>
          <a:prstGeom prst="rect">
            <a:avLst/>
          </a:prstGeom>
          <a:noFill/>
        </p:spPr>
        <p:txBody>
          <a:bodyPr wrap="none" rtlCol="0">
            <a:spAutoFit/>
          </a:bodyPr>
          <a:lstStyle/>
          <a:p>
            <a:r>
              <a:rPr lang="en-GB" sz="2800" dirty="0" smtClean="0">
                <a:solidFill>
                  <a:schemeClr val="accent1">
                    <a:lumMod val="75000"/>
                  </a:schemeClr>
                </a:solidFill>
              </a:rPr>
              <a:t>On your own, in your books, answer this…</a:t>
            </a:r>
            <a:endParaRPr lang="en-GB" sz="2800" dirty="0">
              <a:solidFill>
                <a:schemeClr val="accent1">
                  <a:lumMod val="75000"/>
                </a:schemeClr>
              </a:solidFill>
            </a:endParaRPr>
          </a:p>
        </p:txBody>
      </p:sp>
    </p:spTree>
    <p:extLst>
      <p:ext uri="{BB962C8B-B14F-4D97-AF65-F5344CB8AC3E}">
        <p14:creationId xmlns:p14="http://schemas.microsoft.com/office/powerpoint/2010/main" val="31261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313" y="667393"/>
            <a:ext cx="5785945" cy="584775"/>
          </a:xfrm>
          <a:prstGeom prst="rect">
            <a:avLst/>
          </a:prstGeom>
          <a:noFill/>
        </p:spPr>
        <p:txBody>
          <a:bodyPr wrap="square" rtlCol="0">
            <a:spAutoFit/>
          </a:bodyPr>
          <a:lstStyle/>
          <a:p>
            <a:r>
              <a:rPr lang="en-GB" sz="3200" dirty="0" smtClean="0"/>
              <a:t>Card Sorting Activity: Groups of 3</a:t>
            </a:r>
            <a:endParaRPr lang="en-GB" sz="3200" dirty="0"/>
          </a:p>
        </p:txBody>
      </p:sp>
      <p:sp>
        <p:nvSpPr>
          <p:cNvPr id="3" name="TextBox 2"/>
          <p:cNvSpPr txBox="1"/>
          <p:nvPr/>
        </p:nvSpPr>
        <p:spPr>
          <a:xfrm>
            <a:off x="229877" y="144186"/>
            <a:ext cx="7035580" cy="523220"/>
          </a:xfrm>
          <a:prstGeom prst="rect">
            <a:avLst/>
          </a:prstGeom>
          <a:noFill/>
        </p:spPr>
        <p:txBody>
          <a:bodyPr wrap="none" rtlCol="0">
            <a:spAutoFit/>
          </a:bodyPr>
          <a:lstStyle/>
          <a:p>
            <a:r>
              <a:rPr lang="en-GB" sz="2800" dirty="0" smtClean="0">
                <a:solidFill>
                  <a:schemeClr val="accent1">
                    <a:lumMod val="75000"/>
                  </a:schemeClr>
                </a:solidFill>
              </a:rPr>
              <a:t>We’ll return to your book work later, but now…</a:t>
            </a:r>
            <a:endParaRPr lang="en-GB" sz="2800" dirty="0">
              <a:solidFill>
                <a:schemeClr val="accent1">
                  <a:lumMod val="75000"/>
                </a:schemeClr>
              </a:solidFill>
            </a:endParaRPr>
          </a:p>
        </p:txBody>
      </p:sp>
      <p:sp>
        <p:nvSpPr>
          <p:cNvPr id="4" name="TextBox 3"/>
          <p:cNvSpPr txBox="1"/>
          <p:nvPr/>
        </p:nvSpPr>
        <p:spPr>
          <a:xfrm>
            <a:off x="666448" y="3963167"/>
            <a:ext cx="7627154" cy="461665"/>
          </a:xfrm>
          <a:prstGeom prst="rect">
            <a:avLst/>
          </a:prstGeom>
          <a:noFill/>
        </p:spPr>
        <p:txBody>
          <a:bodyPr wrap="square" rtlCol="0">
            <a:spAutoFit/>
          </a:bodyPr>
          <a:lstStyle/>
          <a:p>
            <a:pPr marL="342900" indent="-342900">
              <a:buFont typeface="Arial" pitchFamily="34" charset="0"/>
              <a:buChar char="•"/>
            </a:pPr>
            <a:r>
              <a:rPr lang="en-GB" sz="2400" dirty="0" smtClean="0"/>
              <a:t>You will need </a:t>
            </a:r>
            <a:r>
              <a:rPr lang="en-GB" sz="2400" i="1" dirty="0" smtClean="0"/>
              <a:t>lots </a:t>
            </a:r>
            <a:r>
              <a:rPr lang="en-GB" sz="2400" dirty="0" smtClean="0"/>
              <a:t>of clear space on a table</a:t>
            </a:r>
            <a:endParaRPr lang="en-GB" sz="2400" dirty="0"/>
          </a:p>
        </p:txBody>
      </p:sp>
      <p:sp>
        <p:nvSpPr>
          <p:cNvPr id="5" name="TextBox 4"/>
          <p:cNvSpPr txBox="1"/>
          <p:nvPr/>
        </p:nvSpPr>
        <p:spPr>
          <a:xfrm>
            <a:off x="661188" y="4588540"/>
            <a:ext cx="7627154" cy="830997"/>
          </a:xfrm>
          <a:prstGeom prst="rect">
            <a:avLst/>
          </a:prstGeom>
          <a:noFill/>
        </p:spPr>
        <p:txBody>
          <a:bodyPr wrap="square" rtlCol="0">
            <a:spAutoFit/>
          </a:bodyPr>
          <a:lstStyle/>
          <a:p>
            <a:pPr marL="342900" indent="-342900">
              <a:buFont typeface="Arial" pitchFamily="34" charset="0"/>
              <a:buChar char="•"/>
            </a:pPr>
            <a:r>
              <a:rPr lang="en-GB" sz="2400" dirty="0" smtClean="0"/>
              <a:t>You all need to be round the same side of the table to see the cards properly</a:t>
            </a:r>
            <a:endParaRPr lang="en-GB" sz="2400" dirty="0"/>
          </a:p>
        </p:txBody>
      </p:sp>
      <p:grpSp>
        <p:nvGrpSpPr>
          <p:cNvPr id="12" name="Group 11"/>
          <p:cNvGrpSpPr/>
          <p:nvPr/>
        </p:nvGrpSpPr>
        <p:grpSpPr>
          <a:xfrm>
            <a:off x="1592312" y="1671427"/>
            <a:ext cx="4895190" cy="2015806"/>
            <a:chOff x="1592312" y="1671427"/>
            <a:chExt cx="4895190" cy="2015806"/>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312" y="17794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288" b="52970"/>
            <a:stretch/>
          </p:blipFill>
          <p:spPr bwMode="auto">
            <a:xfrm>
              <a:off x="4485285" y="1671427"/>
              <a:ext cx="2002217" cy="201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6676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3000"/>
                            </p:stCondLst>
                            <p:childTnLst>
                              <p:par>
                                <p:cTn id="11" presetID="10"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childTnLst>
                                </p:cTn>
                              </p:par>
                            </p:childTnLst>
                          </p:cTn>
                        </p:par>
                        <p:par>
                          <p:cTn id="14" fill="hold">
                            <p:stCondLst>
                              <p:cond delay="7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2313" y="667393"/>
            <a:ext cx="5785945" cy="584775"/>
          </a:xfrm>
          <a:prstGeom prst="rect">
            <a:avLst/>
          </a:prstGeom>
          <a:noFill/>
        </p:spPr>
        <p:txBody>
          <a:bodyPr wrap="square" rtlCol="0">
            <a:spAutoFit/>
          </a:bodyPr>
          <a:lstStyle/>
          <a:p>
            <a:r>
              <a:rPr lang="en-GB" sz="3200" dirty="0" smtClean="0"/>
              <a:t>Card Sorting Activity: Groups of 3</a:t>
            </a:r>
            <a:endParaRPr lang="en-GB" sz="3200" dirty="0"/>
          </a:p>
        </p:txBody>
      </p:sp>
      <p:sp>
        <p:nvSpPr>
          <p:cNvPr id="3" name="TextBox 2"/>
          <p:cNvSpPr txBox="1"/>
          <p:nvPr/>
        </p:nvSpPr>
        <p:spPr>
          <a:xfrm>
            <a:off x="229877" y="144186"/>
            <a:ext cx="7035580" cy="523220"/>
          </a:xfrm>
          <a:prstGeom prst="rect">
            <a:avLst/>
          </a:prstGeom>
          <a:noFill/>
        </p:spPr>
        <p:txBody>
          <a:bodyPr wrap="none" rtlCol="0">
            <a:spAutoFit/>
          </a:bodyPr>
          <a:lstStyle/>
          <a:p>
            <a:r>
              <a:rPr lang="en-GB" sz="2800" dirty="0" smtClean="0">
                <a:solidFill>
                  <a:schemeClr val="accent1">
                    <a:lumMod val="75000"/>
                  </a:schemeClr>
                </a:solidFill>
              </a:rPr>
              <a:t>We’ll return to your book work later, but now…</a:t>
            </a:r>
            <a:endParaRPr lang="en-GB" sz="2800" dirty="0">
              <a:solidFill>
                <a:schemeClr val="accent1">
                  <a:lumMod val="75000"/>
                </a:schemeClr>
              </a:solidFill>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50000" r="48988"/>
          <a:stretch/>
        </p:blipFill>
        <p:spPr>
          <a:xfrm>
            <a:off x="2423199" y="4500479"/>
            <a:ext cx="1209196" cy="1519826"/>
          </a:xfrm>
          <a:prstGeom prst="rect">
            <a:avLst/>
          </a:prstGeom>
        </p:spPr>
      </p:pic>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r="48988" b="49716"/>
          <a:stretch/>
        </p:blipFill>
        <p:spPr>
          <a:xfrm>
            <a:off x="2423200" y="1620076"/>
            <a:ext cx="1209196" cy="1528467"/>
          </a:xfrm>
          <a:prstGeom prst="rect">
            <a:avLst/>
          </a:prstGeom>
        </p:spPr>
      </p:pic>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49761" b="49716"/>
          <a:stretch/>
        </p:blipFill>
        <p:spPr>
          <a:xfrm>
            <a:off x="5341460" y="1620076"/>
            <a:ext cx="1190870" cy="1528467"/>
          </a:xfrm>
          <a:prstGeom prst="rect">
            <a:avLst/>
          </a:prstGeom>
        </p:spPr>
      </p:pic>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49569" t="50000"/>
          <a:stretch/>
        </p:blipFill>
        <p:spPr>
          <a:xfrm>
            <a:off x="5331489" y="4500478"/>
            <a:ext cx="1195441" cy="1519827"/>
          </a:xfrm>
          <a:prstGeom prst="rect">
            <a:avLst/>
          </a:prstGeom>
        </p:spPr>
      </p:pic>
      <p:sp>
        <p:nvSpPr>
          <p:cNvPr id="7" name="TextBox 6"/>
          <p:cNvSpPr txBox="1"/>
          <p:nvPr/>
        </p:nvSpPr>
        <p:spPr>
          <a:xfrm>
            <a:off x="308687" y="1846391"/>
            <a:ext cx="1972041" cy="2677656"/>
          </a:xfrm>
          <a:prstGeom prst="rect">
            <a:avLst/>
          </a:prstGeom>
          <a:noFill/>
        </p:spPr>
        <p:txBody>
          <a:bodyPr wrap="square" rtlCol="0">
            <a:spAutoFit/>
          </a:bodyPr>
          <a:lstStyle/>
          <a:p>
            <a:r>
              <a:rPr lang="en-GB" sz="2400" b="1" dirty="0" smtClean="0">
                <a:solidFill>
                  <a:schemeClr val="accent2">
                    <a:lumMod val="75000"/>
                  </a:schemeClr>
                </a:solidFill>
              </a:rPr>
              <a:t>Step 1</a:t>
            </a:r>
            <a:r>
              <a:rPr lang="en-GB" sz="2400" dirty="0" smtClean="0">
                <a:solidFill>
                  <a:schemeClr val="accent2">
                    <a:lumMod val="75000"/>
                  </a:schemeClr>
                </a:solidFill>
              </a:rPr>
              <a:t>: </a:t>
            </a:r>
          </a:p>
          <a:p>
            <a:r>
              <a:rPr lang="en-GB" sz="2400" dirty="0" smtClean="0">
                <a:solidFill>
                  <a:schemeClr val="accent2">
                    <a:lumMod val="75000"/>
                  </a:schemeClr>
                </a:solidFill>
              </a:rPr>
              <a:t>Put the ‘money’ cards in increasing order, in a clockwise direction</a:t>
            </a:r>
            <a:endParaRPr lang="en-GB" sz="2400" dirty="0">
              <a:solidFill>
                <a:schemeClr val="accent2">
                  <a:lumMod val="75000"/>
                </a:schemeClr>
              </a:solidFill>
            </a:endParaRPr>
          </a:p>
        </p:txBody>
      </p:sp>
      <p:sp>
        <p:nvSpPr>
          <p:cNvPr id="13" name="TextBox 12"/>
          <p:cNvSpPr txBox="1"/>
          <p:nvPr/>
        </p:nvSpPr>
        <p:spPr>
          <a:xfrm>
            <a:off x="6861885" y="1846391"/>
            <a:ext cx="1972041" cy="2308324"/>
          </a:xfrm>
          <a:prstGeom prst="rect">
            <a:avLst/>
          </a:prstGeom>
          <a:noFill/>
        </p:spPr>
        <p:txBody>
          <a:bodyPr wrap="square" rtlCol="0">
            <a:spAutoFit/>
          </a:bodyPr>
          <a:lstStyle/>
          <a:p>
            <a:r>
              <a:rPr lang="en-GB" sz="2400" b="1" dirty="0" smtClean="0">
                <a:solidFill>
                  <a:schemeClr val="accent2">
                    <a:lumMod val="75000"/>
                  </a:schemeClr>
                </a:solidFill>
              </a:rPr>
              <a:t>Step 2</a:t>
            </a:r>
            <a:r>
              <a:rPr lang="en-GB" sz="2400" dirty="0" smtClean="0">
                <a:solidFill>
                  <a:schemeClr val="accent2">
                    <a:lumMod val="75000"/>
                  </a:schemeClr>
                </a:solidFill>
              </a:rPr>
              <a:t>: </a:t>
            </a:r>
          </a:p>
          <a:p>
            <a:r>
              <a:rPr lang="en-GB" sz="2400" dirty="0" smtClean="0">
                <a:solidFill>
                  <a:schemeClr val="accent2">
                    <a:lumMod val="75000"/>
                  </a:schemeClr>
                </a:solidFill>
              </a:rPr>
              <a:t>Place the other cards in the correct positions in between</a:t>
            </a:r>
            <a:endParaRPr lang="en-GB" sz="2400" dirty="0">
              <a:solidFill>
                <a:schemeClr val="accent2">
                  <a:lumMod val="75000"/>
                </a:schemeClr>
              </a:solidFill>
            </a:endParaRPr>
          </a:p>
        </p:txBody>
      </p:sp>
      <p:pic>
        <p:nvPicPr>
          <p:cNvPr id="14" name="Picture 13"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rot="19333897">
            <a:off x="3920989" y="3486299"/>
            <a:ext cx="1023488" cy="541340"/>
          </a:xfrm>
          <a:prstGeom prst="rect">
            <a:avLst/>
          </a:prstGeom>
        </p:spPr>
      </p:pic>
      <p:pic>
        <p:nvPicPr>
          <p:cNvPr id="15" name="Picture 14"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3968625" y="2384309"/>
            <a:ext cx="1009276" cy="508030"/>
          </a:xfrm>
          <a:prstGeom prst="rect">
            <a:avLst/>
          </a:prstGeom>
        </p:spPr>
      </p:pic>
      <p:pic>
        <p:nvPicPr>
          <p:cNvPr id="16" name="Picture 15"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16200000">
            <a:off x="5425149" y="3509537"/>
            <a:ext cx="1023491" cy="494865"/>
          </a:xfrm>
          <a:prstGeom prst="rect">
            <a:avLst/>
          </a:prstGeom>
        </p:spPr>
      </p:pic>
      <p:pic>
        <p:nvPicPr>
          <p:cNvPr id="17" name="Picture 16"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3968625" y="1801039"/>
            <a:ext cx="1009275" cy="537799"/>
          </a:xfrm>
          <a:prstGeom prst="rect">
            <a:avLst/>
          </a:prstGeom>
        </p:spPr>
      </p:pic>
      <p:pic>
        <p:nvPicPr>
          <p:cNvPr id="18" name="Picture 17"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49720" r="49465" b="32955"/>
          <a:stretch/>
        </p:blipFill>
        <p:spPr>
          <a:xfrm rot="16200000">
            <a:off x="2363972" y="3525929"/>
            <a:ext cx="1018975" cy="511833"/>
          </a:xfrm>
          <a:prstGeom prst="rect">
            <a:avLst/>
          </a:prstGeom>
        </p:spPr>
      </p:pic>
      <p:pic>
        <p:nvPicPr>
          <p:cNvPr id="19" name="Picture 18"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20" t="32955" b="49598"/>
          <a:stretch/>
        </p:blipFill>
        <p:spPr>
          <a:xfrm>
            <a:off x="3968625" y="4661584"/>
            <a:ext cx="1019887" cy="515426"/>
          </a:xfrm>
          <a:prstGeom prst="rect">
            <a:avLst/>
          </a:prstGeom>
        </p:spPr>
      </p:pic>
      <p:pic>
        <p:nvPicPr>
          <p:cNvPr id="20" name="Picture 19"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20" t="65757" b="16808"/>
          <a:stretch/>
        </p:blipFill>
        <p:spPr>
          <a:xfrm rot="2380519">
            <a:off x="3762961" y="3702892"/>
            <a:ext cx="1019885" cy="515085"/>
          </a:xfrm>
          <a:prstGeom prst="rect">
            <a:avLst/>
          </a:prstGeom>
        </p:spPr>
      </p:pic>
      <p:pic>
        <p:nvPicPr>
          <p:cNvPr id="21" name="Picture 20"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65757" r="50086" b="16808"/>
          <a:stretch/>
        </p:blipFill>
        <p:spPr>
          <a:xfrm>
            <a:off x="3982058" y="5260392"/>
            <a:ext cx="1006454" cy="515086"/>
          </a:xfrm>
          <a:prstGeom prst="rect">
            <a:avLst/>
          </a:prstGeom>
        </p:spPr>
      </p:pic>
      <p:sp>
        <p:nvSpPr>
          <p:cNvPr id="22" name="TextBox 21"/>
          <p:cNvSpPr txBox="1"/>
          <p:nvPr/>
        </p:nvSpPr>
        <p:spPr>
          <a:xfrm>
            <a:off x="787392" y="6020305"/>
            <a:ext cx="8356608" cy="830997"/>
          </a:xfrm>
          <a:prstGeom prst="rect">
            <a:avLst/>
          </a:prstGeom>
          <a:noFill/>
        </p:spPr>
        <p:txBody>
          <a:bodyPr wrap="square" rtlCol="0">
            <a:spAutoFit/>
          </a:bodyPr>
          <a:lstStyle/>
          <a:p>
            <a:r>
              <a:rPr lang="en-GB" sz="2400" b="1" dirty="0" smtClean="0">
                <a:solidFill>
                  <a:schemeClr val="accent2">
                    <a:lumMod val="75000"/>
                  </a:schemeClr>
                </a:solidFill>
              </a:rPr>
              <a:t>Step 3</a:t>
            </a:r>
            <a:r>
              <a:rPr lang="en-GB" sz="2400" dirty="0" smtClean="0">
                <a:solidFill>
                  <a:schemeClr val="accent2">
                    <a:lumMod val="75000"/>
                  </a:schemeClr>
                </a:solidFill>
              </a:rPr>
              <a:t>: </a:t>
            </a:r>
          </a:p>
          <a:p>
            <a:r>
              <a:rPr lang="en-GB" sz="2400" dirty="0" smtClean="0">
                <a:solidFill>
                  <a:schemeClr val="accent2">
                    <a:lumMod val="75000"/>
                  </a:schemeClr>
                </a:solidFill>
              </a:rPr>
              <a:t>Use a calculator to check that each card is correctly placed</a:t>
            </a:r>
            <a:endParaRPr lang="en-GB" sz="2400" dirty="0">
              <a:solidFill>
                <a:schemeClr val="accent2">
                  <a:lumMod val="75000"/>
                </a:schemeClr>
              </a:solidFill>
            </a:endParaRPr>
          </a:p>
        </p:txBody>
      </p:sp>
    </p:spTree>
    <p:extLst>
      <p:ext uri="{BB962C8B-B14F-4D97-AF65-F5344CB8AC3E}">
        <p14:creationId xmlns:p14="http://schemas.microsoft.com/office/powerpoint/2010/main" val="5776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3000"/>
                            </p:stCondLst>
                            <p:childTnLst>
                              <p:par>
                                <p:cTn id="16" presetID="10"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par>
                          <p:cTn id="27" fill="hold">
                            <p:stCondLst>
                              <p:cond delay="1500"/>
                            </p:stCondLst>
                            <p:childTnLst>
                              <p:par>
                                <p:cTn id="28" presetID="10" presetClass="entr" presetSubtype="0" fill="hold" nodeType="after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6500"/>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7000"/>
                            </p:stCondLst>
                            <p:childTnLst>
                              <p:par>
                                <p:cTn id="52" presetID="10"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875" y="119390"/>
            <a:ext cx="5186854" cy="584775"/>
          </a:xfrm>
          <a:prstGeom prst="rect">
            <a:avLst/>
          </a:prstGeom>
          <a:noFill/>
        </p:spPr>
        <p:txBody>
          <a:bodyPr wrap="square" rtlCol="0">
            <a:spAutoFit/>
          </a:bodyPr>
          <a:lstStyle/>
          <a:p>
            <a:r>
              <a:rPr lang="en-GB" sz="3200" dirty="0" smtClean="0">
                <a:solidFill>
                  <a:schemeClr val="accent1">
                    <a:lumMod val="75000"/>
                  </a:schemeClr>
                </a:solidFill>
              </a:rPr>
              <a:t>Before you start…</a:t>
            </a:r>
            <a:endParaRPr lang="en-GB" sz="3200" dirty="0">
              <a:solidFill>
                <a:schemeClr val="accent1">
                  <a:lumMod val="75000"/>
                </a:schemeClr>
              </a:solidFill>
            </a:endParaRPr>
          </a:p>
        </p:txBody>
      </p:sp>
      <p:sp>
        <p:nvSpPr>
          <p:cNvPr id="23" name="TextBox 22"/>
          <p:cNvSpPr txBox="1"/>
          <p:nvPr/>
        </p:nvSpPr>
        <p:spPr>
          <a:xfrm>
            <a:off x="378372" y="943316"/>
            <a:ext cx="8371489" cy="523220"/>
          </a:xfrm>
          <a:prstGeom prst="rect">
            <a:avLst/>
          </a:prstGeom>
          <a:noFill/>
        </p:spPr>
        <p:txBody>
          <a:bodyPr wrap="square" rtlCol="0">
            <a:spAutoFit/>
          </a:bodyPr>
          <a:lstStyle/>
          <a:p>
            <a:r>
              <a:rPr lang="en-GB" sz="2800" dirty="0" smtClean="0"/>
              <a:t>There are 5 slightly different types of card. </a:t>
            </a:r>
            <a:endParaRPr lang="en-GB" sz="2800" dirty="0"/>
          </a:p>
        </p:txBody>
      </p:sp>
      <p:sp>
        <p:nvSpPr>
          <p:cNvPr id="4" name="Rectangle 3"/>
          <p:cNvSpPr/>
          <p:nvPr/>
        </p:nvSpPr>
        <p:spPr>
          <a:xfrm>
            <a:off x="126129" y="5545861"/>
            <a:ext cx="8810366" cy="954107"/>
          </a:xfrm>
          <a:prstGeom prst="rect">
            <a:avLst/>
          </a:prstGeom>
        </p:spPr>
        <p:txBody>
          <a:bodyPr wrap="square">
            <a:spAutoFit/>
          </a:bodyPr>
          <a:lstStyle/>
          <a:p>
            <a:pPr algn="ctr"/>
            <a:r>
              <a:rPr lang="en-GB" sz="2800" dirty="0"/>
              <a:t>Sort </a:t>
            </a:r>
            <a:r>
              <a:rPr lang="en-GB" sz="2800" dirty="0" smtClean="0"/>
              <a:t>the different sets of card </a:t>
            </a:r>
            <a:r>
              <a:rPr lang="en-GB" sz="2800" dirty="0"/>
              <a:t>out, and </a:t>
            </a:r>
            <a:r>
              <a:rPr lang="en-GB" sz="2800" u="sng" dirty="0" smtClean="0"/>
              <a:t>choose which set </a:t>
            </a:r>
            <a:r>
              <a:rPr lang="en-GB" sz="2800" dirty="0" smtClean="0"/>
              <a:t>you wish to place between the Money cards</a:t>
            </a:r>
            <a:endParaRPr lang="en-GB" sz="2800" dirty="0"/>
          </a:p>
        </p:txBody>
      </p:sp>
      <p:grpSp>
        <p:nvGrpSpPr>
          <p:cNvPr id="6" name="Group 5"/>
          <p:cNvGrpSpPr/>
          <p:nvPr/>
        </p:nvGrpSpPr>
        <p:grpSpPr>
          <a:xfrm>
            <a:off x="5636285" y="1718134"/>
            <a:ext cx="1582621" cy="3563041"/>
            <a:chOff x="524388" y="1718440"/>
            <a:chExt cx="1582621" cy="3563041"/>
          </a:xfrm>
        </p:grpSpPr>
        <p:pic>
          <p:nvPicPr>
            <p:cNvPr id="24" name="Picture 23"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524388" y="2423010"/>
              <a:ext cx="1315621" cy="695854"/>
            </a:xfrm>
            <a:prstGeom prst="rect">
              <a:avLst/>
            </a:prstGeom>
          </p:spPr>
        </p:pic>
        <p:pic>
          <p:nvPicPr>
            <p:cNvPr id="25" name="Picture 24"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524388" y="3910333"/>
              <a:ext cx="1297351" cy="653036"/>
            </a:xfrm>
            <a:prstGeom prst="rect">
              <a:avLst/>
            </a:prstGeom>
          </p:spPr>
        </p:pic>
        <p:pic>
          <p:nvPicPr>
            <p:cNvPr id="26" name="Picture 25"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a:off x="558233" y="3191223"/>
              <a:ext cx="1315621" cy="636111"/>
            </a:xfrm>
            <a:prstGeom prst="rect">
              <a:avLst/>
            </a:prstGeom>
          </p:spPr>
        </p:pic>
        <p:pic>
          <p:nvPicPr>
            <p:cNvPr id="27" name="Picture 26"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524388" y="4590179"/>
              <a:ext cx="1297351" cy="691302"/>
            </a:xfrm>
            <a:prstGeom prst="rect">
              <a:avLst/>
            </a:prstGeom>
          </p:spPr>
        </p:pic>
        <p:sp>
          <p:nvSpPr>
            <p:cNvPr id="5" name="TextBox 4"/>
            <p:cNvSpPr txBox="1"/>
            <p:nvPr/>
          </p:nvSpPr>
          <p:spPr>
            <a:xfrm>
              <a:off x="614236" y="1718440"/>
              <a:ext cx="1492773" cy="461665"/>
            </a:xfrm>
            <a:prstGeom prst="rect">
              <a:avLst/>
            </a:prstGeom>
            <a:noFill/>
          </p:spPr>
          <p:txBody>
            <a:bodyPr wrap="square" rtlCol="0">
              <a:spAutoFit/>
            </a:bodyPr>
            <a:lstStyle/>
            <a:p>
              <a:r>
                <a:rPr lang="en-GB" sz="2400" dirty="0" smtClean="0">
                  <a:solidFill>
                    <a:schemeClr val="accent2">
                      <a:lumMod val="75000"/>
                    </a:schemeClr>
                  </a:solidFill>
                </a:rPr>
                <a:t>% Cards</a:t>
              </a:r>
              <a:endParaRPr lang="en-GB" sz="2400" dirty="0">
                <a:solidFill>
                  <a:schemeClr val="accent2">
                    <a:lumMod val="75000"/>
                  </a:schemeClr>
                </a:solidFill>
              </a:endParaRPr>
            </a:p>
          </p:txBody>
        </p:sp>
      </p:grpSp>
      <p:grpSp>
        <p:nvGrpSpPr>
          <p:cNvPr id="12" name="Group 11"/>
          <p:cNvGrpSpPr/>
          <p:nvPr/>
        </p:nvGrpSpPr>
        <p:grpSpPr>
          <a:xfrm>
            <a:off x="242975" y="1718439"/>
            <a:ext cx="1700268" cy="3563042"/>
            <a:chOff x="2170686" y="1718439"/>
            <a:chExt cx="1700268" cy="3563042"/>
          </a:xfrm>
        </p:grpSpPr>
        <p:pic>
          <p:nvPicPr>
            <p:cNvPr id="28" name="Picture 27"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32955" b="49598"/>
            <a:stretch/>
          </p:blipFill>
          <p:spPr>
            <a:xfrm>
              <a:off x="2363347" y="4632657"/>
              <a:ext cx="1283845" cy="648824"/>
            </a:xfrm>
            <a:prstGeom prst="rect">
              <a:avLst/>
            </a:prstGeom>
          </p:spPr>
        </p:pic>
        <p:pic>
          <p:nvPicPr>
            <p:cNvPr id="31" name="Picture 30"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49720" r="49465" b="32955"/>
            <a:stretch/>
          </p:blipFill>
          <p:spPr>
            <a:xfrm>
              <a:off x="2349096" y="3945878"/>
              <a:ext cx="1282697" cy="644301"/>
            </a:xfrm>
            <a:prstGeom prst="rect">
              <a:avLst/>
            </a:prstGeom>
          </p:spPr>
        </p:pic>
        <p:pic>
          <p:nvPicPr>
            <p:cNvPr id="32" name="Picture 31"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65757" b="16808"/>
            <a:stretch/>
          </p:blipFill>
          <p:spPr>
            <a:xfrm>
              <a:off x="2312580" y="2446739"/>
              <a:ext cx="1283845" cy="648396"/>
            </a:xfrm>
            <a:prstGeom prst="rect">
              <a:avLst/>
            </a:prstGeom>
          </p:spPr>
        </p:pic>
        <p:pic>
          <p:nvPicPr>
            <p:cNvPr id="33" name="Picture 32"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65757" r="50086" b="16808"/>
            <a:stretch/>
          </p:blipFill>
          <p:spPr>
            <a:xfrm>
              <a:off x="2312580" y="3191223"/>
              <a:ext cx="1266935" cy="648397"/>
            </a:xfrm>
            <a:prstGeom prst="rect">
              <a:avLst/>
            </a:prstGeom>
          </p:spPr>
        </p:pic>
        <p:sp>
          <p:nvSpPr>
            <p:cNvPr id="42" name="TextBox 41"/>
            <p:cNvSpPr txBox="1"/>
            <p:nvPr/>
          </p:nvSpPr>
          <p:spPr>
            <a:xfrm>
              <a:off x="2170686" y="1718439"/>
              <a:ext cx="1700268" cy="461665"/>
            </a:xfrm>
            <a:prstGeom prst="rect">
              <a:avLst/>
            </a:prstGeom>
            <a:noFill/>
          </p:spPr>
          <p:txBody>
            <a:bodyPr wrap="square" rtlCol="0">
              <a:spAutoFit/>
            </a:bodyPr>
            <a:lstStyle/>
            <a:p>
              <a:r>
                <a:rPr lang="en-GB" sz="2400" dirty="0" smtClean="0">
                  <a:solidFill>
                    <a:schemeClr val="accent2">
                      <a:lumMod val="75000"/>
                    </a:schemeClr>
                  </a:solidFill>
                </a:rPr>
                <a:t>Word Cards</a:t>
              </a:r>
              <a:endParaRPr lang="en-GB" sz="2400" dirty="0">
                <a:solidFill>
                  <a:schemeClr val="accent2">
                    <a:lumMod val="75000"/>
                  </a:schemeClr>
                </a:solidFill>
              </a:endParaRPr>
            </a:p>
          </p:txBody>
        </p:sp>
      </p:grpSp>
      <p:grpSp>
        <p:nvGrpSpPr>
          <p:cNvPr id="46" name="Group 45"/>
          <p:cNvGrpSpPr/>
          <p:nvPr/>
        </p:nvGrpSpPr>
        <p:grpSpPr>
          <a:xfrm>
            <a:off x="2040745" y="1608078"/>
            <a:ext cx="1700268" cy="3673403"/>
            <a:chOff x="3822724" y="1608078"/>
            <a:chExt cx="1700268" cy="3673403"/>
          </a:xfrm>
        </p:grpSpPr>
        <p:pic>
          <p:nvPicPr>
            <p:cNvPr id="34" name="Picture 33"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31" t="16825" b="65841"/>
            <a:stretch/>
          </p:blipFill>
          <p:spPr>
            <a:xfrm>
              <a:off x="4012848" y="2423010"/>
              <a:ext cx="1351552" cy="670501"/>
            </a:xfrm>
            <a:prstGeom prst="rect">
              <a:avLst/>
            </a:prstGeom>
          </p:spPr>
        </p:pic>
        <p:pic>
          <p:nvPicPr>
            <p:cNvPr id="35" name="Picture 34"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16825" r="48652" b="65841"/>
            <a:stretch/>
          </p:blipFill>
          <p:spPr>
            <a:xfrm>
              <a:off x="4033675" y="3156834"/>
              <a:ext cx="1372379" cy="670500"/>
            </a:xfrm>
            <a:prstGeom prst="rect">
              <a:avLst/>
            </a:prstGeom>
          </p:spPr>
        </p:pic>
        <p:pic>
          <p:nvPicPr>
            <p:cNvPr id="36" name="Picture 35"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31" t="32773" b="49396"/>
            <a:stretch/>
          </p:blipFill>
          <p:spPr>
            <a:xfrm>
              <a:off x="4033675" y="3873643"/>
              <a:ext cx="1351552" cy="689726"/>
            </a:xfrm>
            <a:prstGeom prst="rect">
              <a:avLst/>
            </a:prstGeom>
          </p:spPr>
        </p:pic>
        <p:pic>
          <p:nvPicPr>
            <p:cNvPr id="37" name="Picture 36"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33276" r="48652" b="49396"/>
            <a:stretch/>
          </p:blipFill>
          <p:spPr>
            <a:xfrm>
              <a:off x="4012848" y="4611215"/>
              <a:ext cx="1372379" cy="670266"/>
            </a:xfrm>
            <a:prstGeom prst="rect">
              <a:avLst/>
            </a:prstGeom>
          </p:spPr>
        </p:pic>
        <p:sp>
          <p:nvSpPr>
            <p:cNvPr id="43" name="TextBox 42"/>
            <p:cNvSpPr txBox="1"/>
            <p:nvPr/>
          </p:nvSpPr>
          <p:spPr>
            <a:xfrm>
              <a:off x="3822724" y="1608078"/>
              <a:ext cx="1700268" cy="830997"/>
            </a:xfrm>
            <a:prstGeom prst="rect">
              <a:avLst/>
            </a:prstGeom>
            <a:noFill/>
          </p:spPr>
          <p:txBody>
            <a:bodyPr wrap="square" rtlCol="0">
              <a:spAutoFit/>
            </a:bodyPr>
            <a:lstStyle/>
            <a:p>
              <a:pPr algn="ctr"/>
              <a:r>
                <a:rPr lang="en-GB" sz="2400" dirty="0" smtClean="0">
                  <a:solidFill>
                    <a:schemeClr val="accent2">
                      <a:lumMod val="75000"/>
                    </a:schemeClr>
                  </a:solidFill>
                </a:rPr>
                <a:t>Decimal Cards</a:t>
              </a:r>
              <a:endParaRPr lang="en-GB" sz="2400" dirty="0">
                <a:solidFill>
                  <a:schemeClr val="accent2">
                    <a:lumMod val="75000"/>
                  </a:schemeClr>
                </a:solidFill>
              </a:endParaRPr>
            </a:p>
          </p:txBody>
        </p:sp>
      </p:grpSp>
      <p:grpSp>
        <p:nvGrpSpPr>
          <p:cNvPr id="47" name="Group 46"/>
          <p:cNvGrpSpPr/>
          <p:nvPr/>
        </p:nvGrpSpPr>
        <p:grpSpPr>
          <a:xfrm>
            <a:off x="3838515" y="1644134"/>
            <a:ext cx="1700268" cy="3619340"/>
            <a:chOff x="5507226" y="1644134"/>
            <a:chExt cx="1700268" cy="3619340"/>
          </a:xfrm>
        </p:grpSpPr>
        <p:pic>
          <p:nvPicPr>
            <p:cNvPr id="38" name="Picture 37"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t="65842" r="48947" b="16939"/>
            <a:stretch/>
          </p:blipFill>
          <p:spPr>
            <a:xfrm>
              <a:off x="5702380" y="3892376"/>
              <a:ext cx="1330607" cy="652259"/>
            </a:xfrm>
            <a:prstGeom prst="rect">
              <a:avLst/>
            </a:prstGeom>
          </p:spPr>
        </p:pic>
        <p:pic>
          <p:nvPicPr>
            <p:cNvPr id="39" name="Picture 38"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t="49311" r="48947" b="33412"/>
            <a:stretch/>
          </p:blipFill>
          <p:spPr>
            <a:xfrm>
              <a:off x="5677867" y="2423010"/>
              <a:ext cx="1330607" cy="654438"/>
            </a:xfrm>
            <a:prstGeom prst="rect">
              <a:avLst/>
            </a:prstGeom>
          </p:spPr>
        </p:pic>
        <p:pic>
          <p:nvPicPr>
            <p:cNvPr id="40" name="Picture 39"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49248" t="49311" b="33412"/>
            <a:stretch/>
          </p:blipFill>
          <p:spPr>
            <a:xfrm>
              <a:off x="5692910" y="3172895"/>
              <a:ext cx="1322745" cy="654439"/>
            </a:xfrm>
            <a:prstGeom prst="rect">
              <a:avLst/>
            </a:prstGeom>
          </p:spPr>
        </p:pic>
        <p:pic>
          <p:nvPicPr>
            <p:cNvPr id="41" name="Picture 40"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49051" t="65842" b="16939"/>
            <a:stretch/>
          </p:blipFill>
          <p:spPr>
            <a:xfrm>
              <a:off x="5702380" y="4611215"/>
              <a:ext cx="1327883" cy="652259"/>
            </a:xfrm>
            <a:prstGeom prst="rect">
              <a:avLst/>
            </a:prstGeom>
          </p:spPr>
        </p:pic>
        <p:sp>
          <p:nvSpPr>
            <p:cNvPr id="44" name="TextBox 43"/>
            <p:cNvSpPr txBox="1"/>
            <p:nvPr/>
          </p:nvSpPr>
          <p:spPr>
            <a:xfrm>
              <a:off x="5507226" y="1644134"/>
              <a:ext cx="1700268" cy="830997"/>
            </a:xfrm>
            <a:prstGeom prst="rect">
              <a:avLst/>
            </a:prstGeom>
            <a:noFill/>
          </p:spPr>
          <p:txBody>
            <a:bodyPr wrap="square" rtlCol="0">
              <a:spAutoFit/>
            </a:bodyPr>
            <a:lstStyle/>
            <a:p>
              <a:pPr algn="ctr"/>
              <a:r>
                <a:rPr lang="en-GB" sz="2400" dirty="0" smtClean="0">
                  <a:solidFill>
                    <a:schemeClr val="accent2">
                      <a:lumMod val="75000"/>
                    </a:schemeClr>
                  </a:solidFill>
                </a:rPr>
                <a:t>Fraction Cards</a:t>
              </a:r>
              <a:endParaRPr lang="en-GB" sz="2400" dirty="0">
                <a:solidFill>
                  <a:schemeClr val="accent2">
                    <a:lumMod val="75000"/>
                  </a:schemeClr>
                </a:solidFill>
              </a:endParaRPr>
            </a:p>
          </p:txBody>
        </p:sp>
      </p:grpSp>
      <p:grpSp>
        <p:nvGrpSpPr>
          <p:cNvPr id="48" name="Group 47"/>
          <p:cNvGrpSpPr/>
          <p:nvPr/>
        </p:nvGrpSpPr>
        <p:grpSpPr>
          <a:xfrm>
            <a:off x="7316407" y="1683901"/>
            <a:ext cx="1700268" cy="2230647"/>
            <a:chOff x="7110098" y="1686172"/>
            <a:chExt cx="1700268" cy="2230647"/>
          </a:xfrm>
        </p:grpSpPr>
        <p:pic>
          <p:nvPicPr>
            <p:cNvPr id="29" name="Picture 28"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a:off x="7290323" y="2444741"/>
              <a:ext cx="1310991" cy="725596"/>
            </a:xfrm>
            <a:prstGeom prst="rect">
              <a:avLst/>
            </a:prstGeom>
          </p:spPr>
        </p:pic>
        <p:pic>
          <p:nvPicPr>
            <p:cNvPr id="30" name="Picture 29"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rot="10800000">
              <a:off x="7290322" y="3191223"/>
              <a:ext cx="1310991" cy="725596"/>
            </a:xfrm>
            <a:prstGeom prst="rect">
              <a:avLst/>
            </a:prstGeom>
          </p:spPr>
        </p:pic>
        <p:sp>
          <p:nvSpPr>
            <p:cNvPr id="45" name="TextBox 44"/>
            <p:cNvSpPr txBox="1"/>
            <p:nvPr/>
          </p:nvSpPr>
          <p:spPr>
            <a:xfrm>
              <a:off x="7110098" y="1686172"/>
              <a:ext cx="1700268" cy="461665"/>
            </a:xfrm>
            <a:prstGeom prst="rect">
              <a:avLst/>
            </a:prstGeom>
            <a:noFill/>
          </p:spPr>
          <p:txBody>
            <a:bodyPr wrap="square" rtlCol="0">
              <a:spAutoFit/>
            </a:bodyPr>
            <a:lstStyle/>
            <a:p>
              <a:pPr algn="ctr"/>
              <a:r>
                <a:rPr lang="en-GB" sz="2400" dirty="0" smtClean="0">
                  <a:solidFill>
                    <a:schemeClr val="accent2">
                      <a:lumMod val="75000"/>
                    </a:schemeClr>
                  </a:solidFill>
                </a:rPr>
                <a:t>Blank Cards</a:t>
              </a:r>
              <a:endParaRPr lang="en-GB" sz="2400" dirty="0">
                <a:solidFill>
                  <a:schemeClr val="accent2">
                    <a:lumMod val="75000"/>
                  </a:schemeClr>
                </a:solidFill>
              </a:endParaRPr>
            </a:p>
          </p:txBody>
        </p:sp>
      </p:grpSp>
    </p:spTree>
    <p:extLst>
      <p:ext uri="{BB962C8B-B14F-4D97-AF65-F5344CB8AC3E}">
        <p14:creationId xmlns:p14="http://schemas.microsoft.com/office/powerpoint/2010/main" val="16064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875" y="119390"/>
            <a:ext cx="5186854" cy="584775"/>
          </a:xfrm>
          <a:prstGeom prst="rect">
            <a:avLst/>
          </a:prstGeom>
          <a:noFill/>
        </p:spPr>
        <p:txBody>
          <a:bodyPr wrap="square" rtlCol="0">
            <a:spAutoFit/>
          </a:bodyPr>
          <a:lstStyle/>
          <a:p>
            <a:r>
              <a:rPr lang="en-GB" sz="3200" dirty="0" smtClean="0">
                <a:solidFill>
                  <a:schemeClr val="accent1">
                    <a:lumMod val="75000"/>
                  </a:schemeClr>
                </a:solidFill>
              </a:rPr>
              <a:t>Before you start…</a:t>
            </a:r>
            <a:endParaRPr lang="en-GB" sz="3200" dirty="0">
              <a:solidFill>
                <a:schemeClr val="accent1">
                  <a:lumMod val="75000"/>
                </a:schemeClr>
              </a:solidFill>
            </a:endParaRPr>
          </a:p>
        </p:txBody>
      </p:sp>
      <p:grpSp>
        <p:nvGrpSpPr>
          <p:cNvPr id="6" name="Group 5"/>
          <p:cNvGrpSpPr/>
          <p:nvPr/>
        </p:nvGrpSpPr>
        <p:grpSpPr>
          <a:xfrm>
            <a:off x="5636285" y="1718134"/>
            <a:ext cx="1582621" cy="3563041"/>
            <a:chOff x="524388" y="1718440"/>
            <a:chExt cx="1582621" cy="3563041"/>
          </a:xfrm>
        </p:grpSpPr>
        <p:pic>
          <p:nvPicPr>
            <p:cNvPr id="24" name="Picture 23"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524388" y="2423010"/>
              <a:ext cx="1315621" cy="695854"/>
            </a:xfrm>
            <a:prstGeom prst="rect">
              <a:avLst/>
            </a:prstGeom>
          </p:spPr>
        </p:pic>
        <p:pic>
          <p:nvPicPr>
            <p:cNvPr id="25" name="Picture 24"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524388" y="3910333"/>
              <a:ext cx="1297351" cy="653036"/>
            </a:xfrm>
            <a:prstGeom prst="rect">
              <a:avLst/>
            </a:prstGeom>
          </p:spPr>
        </p:pic>
        <p:pic>
          <p:nvPicPr>
            <p:cNvPr id="26" name="Picture 25"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a:off x="558233" y="3191223"/>
              <a:ext cx="1315621" cy="636111"/>
            </a:xfrm>
            <a:prstGeom prst="rect">
              <a:avLst/>
            </a:prstGeom>
          </p:spPr>
        </p:pic>
        <p:pic>
          <p:nvPicPr>
            <p:cNvPr id="27" name="Picture 26"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524388" y="4590179"/>
              <a:ext cx="1297351" cy="691302"/>
            </a:xfrm>
            <a:prstGeom prst="rect">
              <a:avLst/>
            </a:prstGeom>
          </p:spPr>
        </p:pic>
        <p:sp>
          <p:nvSpPr>
            <p:cNvPr id="5" name="TextBox 4"/>
            <p:cNvSpPr txBox="1"/>
            <p:nvPr/>
          </p:nvSpPr>
          <p:spPr>
            <a:xfrm>
              <a:off x="614236" y="1718440"/>
              <a:ext cx="1492773" cy="461665"/>
            </a:xfrm>
            <a:prstGeom prst="rect">
              <a:avLst/>
            </a:prstGeom>
            <a:noFill/>
          </p:spPr>
          <p:txBody>
            <a:bodyPr wrap="square" rtlCol="0">
              <a:spAutoFit/>
            </a:bodyPr>
            <a:lstStyle/>
            <a:p>
              <a:r>
                <a:rPr lang="en-GB" sz="2400" dirty="0" smtClean="0">
                  <a:solidFill>
                    <a:schemeClr val="accent2">
                      <a:lumMod val="75000"/>
                    </a:schemeClr>
                  </a:solidFill>
                </a:rPr>
                <a:t>% Cards</a:t>
              </a:r>
              <a:endParaRPr lang="en-GB" sz="2400" dirty="0">
                <a:solidFill>
                  <a:schemeClr val="accent2">
                    <a:lumMod val="75000"/>
                  </a:schemeClr>
                </a:solidFill>
              </a:endParaRPr>
            </a:p>
          </p:txBody>
        </p:sp>
      </p:grpSp>
      <p:grpSp>
        <p:nvGrpSpPr>
          <p:cNvPr id="12" name="Group 11"/>
          <p:cNvGrpSpPr/>
          <p:nvPr/>
        </p:nvGrpSpPr>
        <p:grpSpPr>
          <a:xfrm>
            <a:off x="242975" y="1718439"/>
            <a:ext cx="1700268" cy="3563042"/>
            <a:chOff x="2170686" y="1718439"/>
            <a:chExt cx="1700268" cy="3563042"/>
          </a:xfrm>
        </p:grpSpPr>
        <p:pic>
          <p:nvPicPr>
            <p:cNvPr id="28" name="Picture 27"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32955" b="49598"/>
            <a:stretch/>
          </p:blipFill>
          <p:spPr>
            <a:xfrm>
              <a:off x="2363347" y="4632657"/>
              <a:ext cx="1283845" cy="648824"/>
            </a:xfrm>
            <a:prstGeom prst="rect">
              <a:avLst/>
            </a:prstGeom>
          </p:spPr>
        </p:pic>
        <p:pic>
          <p:nvPicPr>
            <p:cNvPr id="31" name="Picture 30"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49720" r="49465" b="32955"/>
            <a:stretch/>
          </p:blipFill>
          <p:spPr>
            <a:xfrm>
              <a:off x="2349096" y="3945878"/>
              <a:ext cx="1282697" cy="644301"/>
            </a:xfrm>
            <a:prstGeom prst="rect">
              <a:avLst/>
            </a:prstGeom>
          </p:spPr>
        </p:pic>
        <p:pic>
          <p:nvPicPr>
            <p:cNvPr id="32" name="Picture 31"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65757" b="16808"/>
            <a:stretch/>
          </p:blipFill>
          <p:spPr>
            <a:xfrm>
              <a:off x="2312580" y="2446739"/>
              <a:ext cx="1283845" cy="648396"/>
            </a:xfrm>
            <a:prstGeom prst="rect">
              <a:avLst/>
            </a:prstGeom>
          </p:spPr>
        </p:pic>
        <p:pic>
          <p:nvPicPr>
            <p:cNvPr id="33" name="Picture 32"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65757" r="50086" b="16808"/>
            <a:stretch/>
          </p:blipFill>
          <p:spPr>
            <a:xfrm>
              <a:off x="2312580" y="3191223"/>
              <a:ext cx="1266935" cy="648397"/>
            </a:xfrm>
            <a:prstGeom prst="rect">
              <a:avLst/>
            </a:prstGeom>
          </p:spPr>
        </p:pic>
        <p:sp>
          <p:nvSpPr>
            <p:cNvPr id="42" name="TextBox 41"/>
            <p:cNvSpPr txBox="1"/>
            <p:nvPr/>
          </p:nvSpPr>
          <p:spPr>
            <a:xfrm>
              <a:off x="2170686" y="1718439"/>
              <a:ext cx="1700268" cy="461665"/>
            </a:xfrm>
            <a:prstGeom prst="rect">
              <a:avLst/>
            </a:prstGeom>
            <a:noFill/>
          </p:spPr>
          <p:txBody>
            <a:bodyPr wrap="square" rtlCol="0">
              <a:spAutoFit/>
            </a:bodyPr>
            <a:lstStyle/>
            <a:p>
              <a:r>
                <a:rPr lang="en-GB" sz="2400" dirty="0" smtClean="0">
                  <a:solidFill>
                    <a:schemeClr val="accent2">
                      <a:lumMod val="75000"/>
                    </a:schemeClr>
                  </a:solidFill>
                </a:rPr>
                <a:t>Word Cards</a:t>
              </a:r>
              <a:endParaRPr lang="en-GB" sz="2400" dirty="0">
                <a:solidFill>
                  <a:schemeClr val="accent2">
                    <a:lumMod val="75000"/>
                  </a:schemeClr>
                </a:solidFill>
              </a:endParaRPr>
            </a:p>
          </p:txBody>
        </p:sp>
      </p:grpSp>
      <p:grpSp>
        <p:nvGrpSpPr>
          <p:cNvPr id="46" name="Group 45"/>
          <p:cNvGrpSpPr/>
          <p:nvPr/>
        </p:nvGrpSpPr>
        <p:grpSpPr>
          <a:xfrm>
            <a:off x="2040745" y="1608078"/>
            <a:ext cx="1700268" cy="3673403"/>
            <a:chOff x="3822724" y="1608078"/>
            <a:chExt cx="1700268" cy="3673403"/>
          </a:xfrm>
        </p:grpSpPr>
        <p:pic>
          <p:nvPicPr>
            <p:cNvPr id="34" name="Picture 33"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31" t="16825" b="65841"/>
            <a:stretch/>
          </p:blipFill>
          <p:spPr>
            <a:xfrm>
              <a:off x="4012848" y="2423010"/>
              <a:ext cx="1351552" cy="670501"/>
            </a:xfrm>
            <a:prstGeom prst="rect">
              <a:avLst/>
            </a:prstGeom>
          </p:spPr>
        </p:pic>
        <p:pic>
          <p:nvPicPr>
            <p:cNvPr id="35" name="Picture 34"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16825" r="48652" b="65841"/>
            <a:stretch/>
          </p:blipFill>
          <p:spPr>
            <a:xfrm>
              <a:off x="4033675" y="3156834"/>
              <a:ext cx="1372379" cy="670500"/>
            </a:xfrm>
            <a:prstGeom prst="rect">
              <a:avLst/>
            </a:prstGeom>
          </p:spPr>
        </p:pic>
        <p:pic>
          <p:nvPicPr>
            <p:cNvPr id="36" name="Picture 35"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9431" t="32773" b="49396"/>
            <a:stretch/>
          </p:blipFill>
          <p:spPr>
            <a:xfrm>
              <a:off x="4033675" y="3873643"/>
              <a:ext cx="1351552" cy="689726"/>
            </a:xfrm>
            <a:prstGeom prst="rect">
              <a:avLst/>
            </a:prstGeom>
          </p:spPr>
        </p:pic>
        <p:pic>
          <p:nvPicPr>
            <p:cNvPr id="37" name="Picture 36" descr="Screen Clipping"/>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33276" r="48652" b="49396"/>
            <a:stretch/>
          </p:blipFill>
          <p:spPr>
            <a:xfrm>
              <a:off x="4012848" y="4611215"/>
              <a:ext cx="1372379" cy="670266"/>
            </a:xfrm>
            <a:prstGeom prst="rect">
              <a:avLst/>
            </a:prstGeom>
          </p:spPr>
        </p:pic>
        <p:sp>
          <p:nvSpPr>
            <p:cNvPr id="43" name="TextBox 42"/>
            <p:cNvSpPr txBox="1"/>
            <p:nvPr/>
          </p:nvSpPr>
          <p:spPr>
            <a:xfrm>
              <a:off x="3822724" y="1608078"/>
              <a:ext cx="1700268" cy="830997"/>
            </a:xfrm>
            <a:prstGeom prst="rect">
              <a:avLst/>
            </a:prstGeom>
            <a:noFill/>
          </p:spPr>
          <p:txBody>
            <a:bodyPr wrap="square" rtlCol="0">
              <a:spAutoFit/>
            </a:bodyPr>
            <a:lstStyle/>
            <a:p>
              <a:pPr algn="ctr"/>
              <a:r>
                <a:rPr lang="en-GB" sz="2400" dirty="0" smtClean="0">
                  <a:solidFill>
                    <a:schemeClr val="accent2">
                      <a:lumMod val="75000"/>
                    </a:schemeClr>
                  </a:solidFill>
                </a:rPr>
                <a:t>Decimal Cards</a:t>
              </a:r>
              <a:endParaRPr lang="en-GB" sz="2400" dirty="0">
                <a:solidFill>
                  <a:schemeClr val="accent2">
                    <a:lumMod val="75000"/>
                  </a:schemeClr>
                </a:solidFill>
              </a:endParaRPr>
            </a:p>
          </p:txBody>
        </p:sp>
      </p:grpSp>
      <p:grpSp>
        <p:nvGrpSpPr>
          <p:cNvPr id="47" name="Group 46"/>
          <p:cNvGrpSpPr/>
          <p:nvPr/>
        </p:nvGrpSpPr>
        <p:grpSpPr>
          <a:xfrm>
            <a:off x="3838515" y="1644134"/>
            <a:ext cx="1700268" cy="3619340"/>
            <a:chOff x="5507226" y="1644134"/>
            <a:chExt cx="1700268" cy="3619340"/>
          </a:xfrm>
        </p:grpSpPr>
        <p:pic>
          <p:nvPicPr>
            <p:cNvPr id="38" name="Picture 37"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t="65842" r="48947" b="16939"/>
            <a:stretch/>
          </p:blipFill>
          <p:spPr>
            <a:xfrm>
              <a:off x="5702380" y="3892376"/>
              <a:ext cx="1330607" cy="652259"/>
            </a:xfrm>
            <a:prstGeom prst="rect">
              <a:avLst/>
            </a:prstGeom>
          </p:spPr>
        </p:pic>
        <p:pic>
          <p:nvPicPr>
            <p:cNvPr id="39" name="Picture 38"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t="49311" r="48947" b="33412"/>
            <a:stretch/>
          </p:blipFill>
          <p:spPr>
            <a:xfrm>
              <a:off x="5677867" y="2423010"/>
              <a:ext cx="1330607" cy="654438"/>
            </a:xfrm>
            <a:prstGeom prst="rect">
              <a:avLst/>
            </a:prstGeom>
          </p:spPr>
        </p:pic>
        <p:pic>
          <p:nvPicPr>
            <p:cNvPr id="40" name="Picture 39"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49248" t="49311" b="33412"/>
            <a:stretch/>
          </p:blipFill>
          <p:spPr>
            <a:xfrm>
              <a:off x="5692910" y="3172895"/>
              <a:ext cx="1322745" cy="654439"/>
            </a:xfrm>
            <a:prstGeom prst="rect">
              <a:avLst/>
            </a:prstGeom>
          </p:spPr>
        </p:pic>
        <p:pic>
          <p:nvPicPr>
            <p:cNvPr id="41" name="Picture 40" descr="Screen Clipping"/>
            <p:cNvPicPr>
              <a:picLocks noChangeAspect="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49051" t="65842" b="16939"/>
            <a:stretch/>
          </p:blipFill>
          <p:spPr>
            <a:xfrm>
              <a:off x="5702380" y="4611215"/>
              <a:ext cx="1327883" cy="652259"/>
            </a:xfrm>
            <a:prstGeom prst="rect">
              <a:avLst/>
            </a:prstGeom>
          </p:spPr>
        </p:pic>
        <p:sp>
          <p:nvSpPr>
            <p:cNvPr id="44" name="TextBox 43"/>
            <p:cNvSpPr txBox="1"/>
            <p:nvPr/>
          </p:nvSpPr>
          <p:spPr>
            <a:xfrm>
              <a:off x="5507226" y="1644134"/>
              <a:ext cx="1700268" cy="830997"/>
            </a:xfrm>
            <a:prstGeom prst="rect">
              <a:avLst/>
            </a:prstGeom>
            <a:noFill/>
          </p:spPr>
          <p:txBody>
            <a:bodyPr wrap="square" rtlCol="0">
              <a:spAutoFit/>
            </a:bodyPr>
            <a:lstStyle/>
            <a:p>
              <a:pPr algn="ctr"/>
              <a:r>
                <a:rPr lang="en-GB" sz="2400" dirty="0" smtClean="0">
                  <a:solidFill>
                    <a:schemeClr val="accent2">
                      <a:lumMod val="75000"/>
                    </a:schemeClr>
                  </a:solidFill>
                </a:rPr>
                <a:t>Fraction Cards</a:t>
              </a:r>
              <a:endParaRPr lang="en-GB" sz="2400" dirty="0">
                <a:solidFill>
                  <a:schemeClr val="accent2">
                    <a:lumMod val="75000"/>
                  </a:schemeClr>
                </a:solidFill>
              </a:endParaRPr>
            </a:p>
          </p:txBody>
        </p:sp>
      </p:grpSp>
      <p:grpSp>
        <p:nvGrpSpPr>
          <p:cNvPr id="48" name="Group 47"/>
          <p:cNvGrpSpPr/>
          <p:nvPr/>
        </p:nvGrpSpPr>
        <p:grpSpPr>
          <a:xfrm>
            <a:off x="7316407" y="1683901"/>
            <a:ext cx="1700268" cy="2230647"/>
            <a:chOff x="7110098" y="1686172"/>
            <a:chExt cx="1700268" cy="2230647"/>
          </a:xfrm>
        </p:grpSpPr>
        <p:pic>
          <p:nvPicPr>
            <p:cNvPr id="29" name="Picture 28"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a:off x="7290323" y="2444741"/>
              <a:ext cx="1310991" cy="725596"/>
            </a:xfrm>
            <a:prstGeom prst="rect">
              <a:avLst/>
            </a:prstGeom>
          </p:spPr>
        </p:pic>
        <p:pic>
          <p:nvPicPr>
            <p:cNvPr id="30" name="Picture 29"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rot="10800000">
              <a:off x="7290322" y="3191223"/>
              <a:ext cx="1310991" cy="725596"/>
            </a:xfrm>
            <a:prstGeom prst="rect">
              <a:avLst/>
            </a:prstGeom>
          </p:spPr>
        </p:pic>
        <p:sp>
          <p:nvSpPr>
            <p:cNvPr id="45" name="TextBox 44"/>
            <p:cNvSpPr txBox="1"/>
            <p:nvPr/>
          </p:nvSpPr>
          <p:spPr>
            <a:xfrm>
              <a:off x="7110098" y="1686172"/>
              <a:ext cx="1700268" cy="461665"/>
            </a:xfrm>
            <a:prstGeom prst="rect">
              <a:avLst/>
            </a:prstGeom>
            <a:noFill/>
          </p:spPr>
          <p:txBody>
            <a:bodyPr wrap="square" rtlCol="0">
              <a:spAutoFit/>
            </a:bodyPr>
            <a:lstStyle/>
            <a:p>
              <a:pPr algn="ctr"/>
              <a:r>
                <a:rPr lang="en-GB" sz="2400" dirty="0" smtClean="0">
                  <a:solidFill>
                    <a:schemeClr val="accent2">
                      <a:lumMod val="75000"/>
                    </a:schemeClr>
                  </a:solidFill>
                </a:rPr>
                <a:t>Blank Cards</a:t>
              </a:r>
              <a:endParaRPr lang="en-GB" sz="2400" dirty="0">
                <a:solidFill>
                  <a:schemeClr val="accent2">
                    <a:lumMod val="75000"/>
                  </a:schemeClr>
                </a:solidFill>
              </a:endParaRPr>
            </a:p>
          </p:txBody>
        </p:sp>
      </p:grpSp>
      <p:sp>
        <p:nvSpPr>
          <p:cNvPr id="3" name="TextBox 2"/>
          <p:cNvSpPr txBox="1"/>
          <p:nvPr/>
        </p:nvSpPr>
        <p:spPr>
          <a:xfrm>
            <a:off x="389163" y="948894"/>
            <a:ext cx="3214085" cy="523220"/>
          </a:xfrm>
          <a:prstGeom prst="rect">
            <a:avLst/>
          </a:prstGeom>
          <a:noFill/>
        </p:spPr>
        <p:txBody>
          <a:bodyPr wrap="none" rtlCol="0">
            <a:spAutoFit/>
          </a:bodyPr>
          <a:lstStyle/>
          <a:p>
            <a:r>
              <a:rPr lang="en-GB" sz="2800" dirty="0" smtClean="0">
                <a:solidFill>
                  <a:srgbClr val="7030A0"/>
                </a:solidFill>
              </a:rPr>
              <a:t>These sets are easier</a:t>
            </a:r>
            <a:endParaRPr lang="en-GB" sz="2800" dirty="0">
              <a:solidFill>
                <a:srgbClr val="7030A0"/>
              </a:solidFill>
            </a:endParaRPr>
          </a:p>
        </p:txBody>
      </p:sp>
      <p:sp>
        <p:nvSpPr>
          <p:cNvPr id="49" name="TextBox 48"/>
          <p:cNvSpPr txBox="1"/>
          <p:nvPr/>
        </p:nvSpPr>
        <p:spPr>
          <a:xfrm>
            <a:off x="5500018" y="931719"/>
            <a:ext cx="3311740" cy="523220"/>
          </a:xfrm>
          <a:prstGeom prst="rect">
            <a:avLst/>
          </a:prstGeom>
          <a:noFill/>
        </p:spPr>
        <p:txBody>
          <a:bodyPr wrap="none" rtlCol="0">
            <a:spAutoFit/>
          </a:bodyPr>
          <a:lstStyle/>
          <a:p>
            <a:r>
              <a:rPr lang="en-GB" sz="2800" dirty="0" smtClean="0">
                <a:solidFill>
                  <a:srgbClr val="7030A0"/>
                </a:solidFill>
              </a:rPr>
              <a:t>These sets are harder</a:t>
            </a:r>
            <a:endParaRPr lang="en-GB" sz="2800" dirty="0">
              <a:solidFill>
                <a:srgbClr val="7030A0"/>
              </a:solidFill>
            </a:endParaRPr>
          </a:p>
        </p:txBody>
      </p:sp>
      <p:sp>
        <p:nvSpPr>
          <p:cNvPr id="7" name="Right Brace 6"/>
          <p:cNvSpPr/>
          <p:nvPr/>
        </p:nvSpPr>
        <p:spPr>
          <a:xfrm rot="16200000">
            <a:off x="1655375" y="112952"/>
            <a:ext cx="458217" cy="3141896"/>
          </a:xfrm>
          <a:prstGeom prst="righ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Right Brace 50"/>
          <p:cNvSpPr/>
          <p:nvPr/>
        </p:nvSpPr>
        <p:spPr>
          <a:xfrm rot="16200000">
            <a:off x="7025423" y="112952"/>
            <a:ext cx="458217" cy="3141896"/>
          </a:xfrm>
          <a:prstGeom prst="righ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6" name="Group 15"/>
          <p:cNvGrpSpPr/>
          <p:nvPr/>
        </p:nvGrpSpPr>
        <p:grpSpPr>
          <a:xfrm>
            <a:off x="6999205" y="4218507"/>
            <a:ext cx="2192094" cy="1852266"/>
            <a:chOff x="6999205" y="4218507"/>
            <a:chExt cx="2192094" cy="1852266"/>
          </a:xfrm>
        </p:grpSpPr>
        <p:cxnSp>
          <p:nvCxnSpPr>
            <p:cNvPr id="9" name="Straight Arrow Connector 8"/>
            <p:cNvCxnSpPr/>
            <p:nvPr/>
          </p:nvCxnSpPr>
          <p:spPr>
            <a:xfrm flipH="1" flipV="1">
              <a:off x="8152127" y="4218507"/>
              <a:ext cx="14414" cy="61818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99205" y="4870444"/>
              <a:ext cx="2192094" cy="1200329"/>
            </a:xfrm>
            <a:prstGeom prst="rect">
              <a:avLst/>
            </a:prstGeom>
            <a:noFill/>
            <a:ln>
              <a:noFill/>
            </a:ln>
          </p:spPr>
          <p:txBody>
            <a:bodyPr wrap="square" rtlCol="0">
              <a:spAutoFit/>
            </a:bodyPr>
            <a:lstStyle/>
            <a:p>
              <a:pPr algn="ctr"/>
              <a:r>
                <a:rPr lang="en-GB" dirty="0" smtClean="0">
                  <a:solidFill>
                    <a:srgbClr val="7030A0"/>
                  </a:solidFill>
                </a:rPr>
                <a:t>These blank cards are for you to write the % changes on yourself</a:t>
              </a:r>
              <a:endParaRPr lang="en-GB" dirty="0">
                <a:solidFill>
                  <a:srgbClr val="7030A0"/>
                </a:solidFill>
              </a:endParaRPr>
            </a:p>
          </p:txBody>
        </p:sp>
      </p:grpSp>
    </p:spTree>
    <p:extLst>
      <p:ext uri="{BB962C8B-B14F-4D97-AF65-F5344CB8AC3E}">
        <p14:creationId xmlns:p14="http://schemas.microsoft.com/office/powerpoint/2010/main" val="19657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9249" y="82618"/>
            <a:ext cx="6255592" cy="584775"/>
          </a:xfrm>
          <a:prstGeom prst="rect">
            <a:avLst/>
          </a:prstGeom>
          <a:noFill/>
        </p:spPr>
        <p:txBody>
          <a:bodyPr wrap="square" rtlCol="0">
            <a:spAutoFit/>
          </a:bodyPr>
          <a:lstStyle/>
          <a:p>
            <a:r>
              <a:rPr lang="en-GB" sz="3200" dirty="0" smtClean="0">
                <a:solidFill>
                  <a:schemeClr val="accent1">
                    <a:lumMod val="75000"/>
                  </a:schemeClr>
                </a:solidFill>
              </a:rPr>
              <a:t>Be certain of what you are doing…</a:t>
            </a:r>
            <a:endParaRPr lang="en-GB" sz="3200" dirty="0">
              <a:solidFill>
                <a:schemeClr val="accent1">
                  <a:lumMod val="75000"/>
                </a:schemeClr>
              </a:solidFill>
            </a:endParaRPr>
          </a:p>
        </p:txBody>
      </p:sp>
      <p:pic>
        <p:nvPicPr>
          <p:cNvPr id="8" name="Picture 7"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t="50000" r="48988"/>
          <a:stretch/>
        </p:blipFill>
        <p:spPr>
          <a:xfrm>
            <a:off x="3837232" y="2560081"/>
            <a:ext cx="792967" cy="996672"/>
          </a:xfrm>
          <a:prstGeom prst="rect">
            <a:avLst/>
          </a:prstGeom>
        </p:spPr>
      </p:pic>
      <p:pic>
        <p:nvPicPr>
          <p:cNvPr id="9" name="Picture 8"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r="48988" b="49716"/>
          <a:stretch/>
        </p:blipFill>
        <p:spPr>
          <a:xfrm>
            <a:off x="3837233" y="999205"/>
            <a:ext cx="792967" cy="1002339"/>
          </a:xfrm>
          <a:prstGeom prst="rect">
            <a:avLst/>
          </a:prstGeom>
        </p:spPr>
      </p:pic>
      <p:pic>
        <p:nvPicPr>
          <p:cNvPr id="10" name="Picture 9"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49761" b="49716"/>
          <a:stretch/>
        </p:blipFill>
        <p:spPr>
          <a:xfrm>
            <a:off x="5968535" y="999206"/>
            <a:ext cx="780949" cy="1002338"/>
          </a:xfrm>
          <a:prstGeom prst="rect">
            <a:avLst/>
          </a:prstGeom>
        </p:spPr>
      </p:pic>
      <p:pic>
        <p:nvPicPr>
          <p:cNvPr id="11" name="Picture 10"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49569" t="50000"/>
          <a:stretch/>
        </p:blipFill>
        <p:spPr>
          <a:xfrm>
            <a:off x="5957065" y="2560081"/>
            <a:ext cx="783947" cy="996673"/>
          </a:xfrm>
          <a:prstGeom prst="rect">
            <a:avLst/>
          </a:prstGeom>
        </p:spPr>
      </p:pic>
      <p:sp>
        <p:nvSpPr>
          <p:cNvPr id="7" name="TextBox 6"/>
          <p:cNvSpPr txBox="1"/>
          <p:nvPr/>
        </p:nvSpPr>
        <p:spPr>
          <a:xfrm>
            <a:off x="1200113" y="879097"/>
            <a:ext cx="1972041" cy="2677656"/>
          </a:xfrm>
          <a:prstGeom prst="rect">
            <a:avLst/>
          </a:prstGeom>
          <a:noFill/>
        </p:spPr>
        <p:txBody>
          <a:bodyPr wrap="square" rtlCol="0">
            <a:spAutoFit/>
          </a:bodyPr>
          <a:lstStyle/>
          <a:p>
            <a:r>
              <a:rPr lang="en-GB" sz="2400" b="1" dirty="0" smtClean="0">
                <a:solidFill>
                  <a:schemeClr val="accent2">
                    <a:lumMod val="75000"/>
                  </a:schemeClr>
                </a:solidFill>
              </a:rPr>
              <a:t>Step 1A</a:t>
            </a:r>
            <a:r>
              <a:rPr lang="en-GB" sz="2400" dirty="0" smtClean="0">
                <a:solidFill>
                  <a:schemeClr val="accent2">
                    <a:lumMod val="75000"/>
                  </a:schemeClr>
                </a:solidFill>
              </a:rPr>
              <a:t>: </a:t>
            </a:r>
          </a:p>
          <a:p>
            <a:r>
              <a:rPr lang="en-GB" sz="2400" dirty="0" smtClean="0">
                <a:solidFill>
                  <a:schemeClr val="accent2">
                    <a:lumMod val="75000"/>
                  </a:schemeClr>
                </a:solidFill>
              </a:rPr>
              <a:t>Put the ‘money’ cards in increasing order, in a clockwise direction</a:t>
            </a:r>
            <a:endParaRPr lang="en-GB" sz="2400" dirty="0">
              <a:solidFill>
                <a:schemeClr val="accent2">
                  <a:lumMod val="75000"/>
                </a:schemeClr>
              </a:solidFill>
            </a:endParaRPr>
          </a:p>
        </p:txBody>
      </p:sp>
      <p:sp>
        <p:nvSpPr>
          <p:cNvPr id="23" name="TextBox 22"/>
          <p:cNvSpPr txBox="1"/>
          <p:nvPr/>
        </p:nvSpPr>
        <p:spPr>
          <a:xfrm>
            <a:off x="292914" y="3828009"/>
            <a:ext cx="1972041" cy="2677656"/>
          </a:xfrm>
          <a:prstGeom prst="rect">
            <a:avLst/>
          </a:prstGeom>
          <a:noFill/>
        </p:spPr>
        <p:txBody>
          <a:bodyPr wrap="square" rtlCol="0">
            <a:spAutoFit/>
          </a:bodyPr>
          <a:lstStyle/>
          <a:p>
            <a:r>
              <a:rPr lang="en-GB" sz="2400" b="1" dirty="0" smtClean="0">
                <a:solidFill>
                  <a:schemeClr val="accent2">
                    <a:lumMod val="75000"/>
                  </a:schemeClr>
                </a:solidFill>
              </a:rPr>
              <a:t>Step 1B</a:t>
            </a:r>
            <a:r>
              <a:rPr lang="en-GB" sz="2400" dirty="0" smtClean="0">
                <a:solidFill>
                  <a:schemeClr val="accent2">
                    <a:lumMod val="75000"/>
                  </a:schemeClr>
                </a:solidFill>
              </a:rPr>
              <a:t>: </a:t>
            </a:r>
          </a:p>
          <a:p>
            <a:r>
              <a:rPr lang="en-GB" sz="2400" dirty="0" smtClean="0">
                <a:solidFill>
                  <a:schemeClr val="accent2">
                    <a:lumMod val="75000"/>
                  </a:schemeClr>
                </a:solidFill>
              </a:rPr>
              <a:t>Choose which of the five sets of cards you wish to place down first.</a:t>
            </a:r>
            <a:endParaRPr lang="en-GB" sz="2400" dirty="0">
              <a:solidFill>
                <a:schemeClr val="accent2">
                  <a:lumMod val="75000"/>
                </a:schemeClr>
              </a:solidFill>
            </a:endParaRPr>
          </a:p>
        </p:txBody>
      </p:sp>
      <p:grpSp>
        <p:nvGrpSpPr>
          <p:cNvPr id="4" name="Group 3"/>
          <p:cNvGrpSpPr/>
          <p:nvPr/>
        </p:nvGrpSpPr>
        <p:grpSpPr>
          <a:xfrm>
            <a:off x="2699189" y="3989612"/>
            <a:ext cx="6282419" cy="2489168"/>
            <a:chOff x="2699189" y="3989612"/>
            <a:chExt cx="6282419" cy="2489168"/>
          </a:xfrm>
        </p:grpSpPr>
        <p:grpSp>
          <p:nvGrpSpPr>
            <p:cNvPr id="24" name="Group 23"/>
            <p:cNvGrpSpPr/>
            <p:nvPr/>
          </p:nvGrpSpPr>
          <p:grpSpPr>
            <a:xfrm>
              <a:off x="6574220" y="4074002"/>
              <a:ext cx="1358443" cy="2378759"/>
              <a:chOff x="179701" y="1787905"/>
              <a:chExt cx="2029552" cy="3493576"/>
            </a:xfrm>
          </p:grpSpPr>
          <p:pic>
            <p:nvPicPr>
              <p:cNvPr id="25" name="Picture 24"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524388" y="2423010"/>
                <a:ext cx="1315621" cy="695854"/>
              </a:xfrm>
              <a:prstGeom prst="rect">
                <a:avLst/>
              </a:prstGeom>
            </p:spPr>
          </p:pic>
          <p:pic>
            <p:nvPicPr>
              <p:cNvPr id="26" name="Picture 25"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524388" y="3910333"/>
                <a:ext cx="1297351" cy="653036"/>
              </a:xfrm>
              <a:prstGeom prst="rect">
                <a:avLst/>
              </a:prstGeom>
            </p:spPr>
          </p:pic>
          <p:pic>
            <p:nvPicPr>
              <p:cNvPr id="27" name="Picture 26"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a:off x="558233" y="3191223"/>
                <a:ext cx="1315621" cy="636111"/>
              </a:xfrm>
              <a:prstGeom prst="rect">
                <a:avLst/>
              </a:prstGeom>
            </p:spPr>
          </p:pic>
          <p:pic>
            <p:nvPicPr>
              <p:cNvPr id="28" name="Picture 27"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524388" y="4590179"/>
                <a:ext cx="1297351" cy="691302"/>
              </a:xfrm>
              <a:prstGeom prst="rect">
                <a:avLst/>
              </a:prstGeom>
            </p:spPr>
          </p:pic>
          <p:sp>
            <p:nvSpPr>
              <p:cNvPr id="29" name="TextBox 28"/>
              <p:cNvSpPr txBox="1"/>
              <p:nvPr/>
            </p:nvSpPr>
            <p:spPr>
              <a:xfrm>
                <a:off x="179701" y="1787905"/>
                <a:ext cx="2029552" cy="587624"/>
              </a:xfrm>
              <a:prstGeom prst="rect">
                <a:avLst/>
              </a:prstGeom>
              <a:noFill/>
            </p:spPr>
            <p:txBody>
              <a:bodyPr wrap="square" rtlCol="0">
                <a:spAutoFit/>
              </a:bodyPr>
              <a:lstStyle/>
              <a:p>
                <a:pPr algn="ctr"/>
                <a:r>
                  <a:rPr lang="en-GB" sz="2000" b="1" dirty="0" smtClean="0">
                    <a:solidFill>
                      <a:schemeClr val="accent2">
                        <a:lumMod val="75000"/>
                      </a:schemeClr>
                    </a:solidFill>
                  </a:rPr>
                  <a:t>% Cards</a:t>
                </a:r>
                <a:endParaRPr lang="en-GB" sz="2000" b="1" dirty="0">
                  <a:solidFill>
                    <a:schemeClr val="accent2">
                      <a:lumMod val="75000"/>
                    </a:schemeClr>
                  </a:solidFill>
                </a:endParaRPr>
              </a:p>
            </p:txBody>
          </p:sp>
        </p:grpSp>
        <p:grpSp>
          <p:nvGrpSpPr>
            <p:cNvPr id="30" name="Group 29"/>
            <p:cNvGrpSpPr/>
            <p:nvPr/>
          </p:nvGrpSpPr>
          <p:grpSpPr>
            <a:xfrm>
              <a:off x="2699189" y="3989612"/>
              <a:ext cx="1138043" cy="2432154"/>
              <a:chOff x="2170686" y="1647774"/>
              <a:chExt cx="1700268" cy="3633707"/>
            </a:xfrm>
          </p:grpSpPr>
          <p:pic>
            <p:nvPicPr>
              <p:cNvPr id="31" name="Picture 30"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32955" b="49598"/>
              <a:stretch/>
            </p:blipFill>
            <p:spPr>
              <a:xfrm>
                <a:off x="2363347" y="4632657"/>
                <a:ext cx="1283845" cy="648824"/>
              </a:xfrm>
              <a:prstGeom prst="rect">
                <a:avLst/>
              </a:prstGeom>
            </p:spPr>
          </p:pic>
          <p:pic>
            <p:nvPicPr>
              <p:cNvPr id="32" name="Picture 31"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t="49720" r="49465" b="32955"/>
              <a:stretch/>
            </p:blipFill>
            <p:spPr>
              <a:xfrm>
                <a:off x="2349096" y="3945878"/>
                <a:ext cx="1282697" cy="644301"/>
              </a:xfrm>
              <a:prstGeom prst="rect">
                <a:avLst/>
              </a:prstGeom>
            </p:spPr>
          </p:pic>
          <p:pic>
            <p:nvPicPr>
              <p:cNvPr id="33" name="Picture 32"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65757" b="16808"/>
              <a:stretch/>
            </p:blipFill>
            <p:spPr>
              <a:xfrm>
                <a:off x="2312580" y="2446739"/>
                <a:ext cx="1283845" cy="648396"/>
              </a:xfrm>
              <a:prstGeom prst="rect">
                <a:avLst/>
              </a:prstGeom>
            </p:spPr>
          </p:pic>
          <p:pic>
            <p:nvPicPr>
              <p:cNvPr id="34" name="Picture 33"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t="65757" r="50086" b="16808"/>
              <a:stretch/>
            </p:blipFill>
            <p:spPr>
              <a:xfrm>
                <a:off x="2312580" y="3191223"/>
                <a:ext cx="1266935" cy="648397"/>
              </a:xfrm>
              <a:prstGeom prst="rect">
                <a:avLst/>
              </a:prstGeom>
            </p:spPr>
          </p:pic>
          <p:sp>
            <p:nvSpPr>
              <p:cNvPr id="35" name="TextBox 34"/>
              <p:cNvSpPr txBox="1"/>
              <p:nvPr/>
            </p:nvSpPr>
            <p:spPr>
              <a:xfrm>
                <a:off x="2170686" y="1647774"/>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Word Cards</a:t>
                </a:r>
                <a:endParaRPr lang="en-GB" sz="1600" dirty="0">
                  <a:solidFill>
                    <a:schemeClr val="accent2">
                      <a:lumMod val="75000"/>
                    </a:schemeClr>
                  </a:solidFill>
                </a:endParaRPr>
              </a:p>
            </p:txBody>
          </p:sp>
        </p:grpSp>
        <p:grpSp>
          <p:nvGrpSpPr>
            <p:cNvPr id="36" name="Group 35"/>
            <p:cNvGrpSpPr/>
            <p:nvPr/>
          </p:nvGrpSpPr>
          <p:grpSpPr>
            <a:xfrm>
              <a:off x="3968967" y="4020056"/>
              <a:ext cx="1138043" cy="2458724"/>
              <a:chOff x="3822724" y="1608078"/>
              <a:chExt cx="1700268" cy="3673403"/>
            </a:xfrm>
          </p:grpSpPr>
          <p:pic>
            <p:nvPicPr>
              <p:cNvPr id="37" name="Picture 36"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49431" t="16825" b="65841"/>
              <a:stretch/>
            </p:blipFill>
            <p:spPr>
              <a:xfrm>
                <a:off x="4012848" y="2423010"/>
                <a:ext cx="1351552" cy="670501"/>
              </a:xfrm>
              <a:prstGeom prst="rect">
                <a:avLst/>
              </a:prstGeom>
            </p:spPr>
          </p:pic>
          <p:pic>
            <p:nvPicPr>
              <p:cNvPr id="38" name="Picture 37"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t="16825" r="48652" b="65841"/>
              <a:stretch/>
            </p:blipFill>
            <p:spPr>
              <a:xfrm>
                <a:off x="4033675" y="3156834"/>
                <a:ext cx="1372379" cy="670500"/>
              </a:xfrm>
              <a:prstGeom prst="rect">
                <a:avLst/>
              </a:prstGeom>
            </p:spPr>
          </p:pic>
          <p:pic>
            <p:nvPicPr>
              <p:cNvPr id="39" name="Picture 38"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49431" t="32773" b="49396"/>
              <a:stretch/>
            </p:blipFill>
            <p:spPr>
              <a:xfrm>
                <a:off x="4033675" y="3873643"/>
                <a:ext cx="1351552" cy="689726"/>
              </a:xfrm>
              <a:prstGeom prst="rect">
                <a:avLst/>
              </a:prstGeom>
            </p:spPr>
          </p:pic>
          <p:pic>
            <p:nvPicPr>
              <p:cNvPr id="40" name="Picture 39"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t="33276" r="48652" b="49396"/>
              <a:stretch/>
            </p:blipFill>
            <p:spPr>
              <a:xfrm>
                <a:off x="4012848" y="4611215"/>
                <a:ext cx="1372379" cy="670266"/>
              </a:xfrm>
              <a:prstGeom prst="rect">
                <a:avLst/>
              </a:prstGeom>
            </p:spPr>
          </p:pic>
          <p:sp>
            <p:nvSpPr>
              <p:cNvPr id="41" name="TextBox 40"/>
              <p:cNvSpPr txBox="1"/>
              <p:nvPr/>
            </p:nvSpPr>
            <p:spPr>
              <a:xfrm>
                <a:off x="3822724" y="1608078"/>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Decimal Cards</a:t>
                </a:r>
                <a:endParaRPr lang="en-GB" sz="1600" dirty="0">
                  <a:solidFill>
                    <a:schemeClr val="accent2">
                      <a:lumMod val="75000"/>
                    </a:schemeClr>
                  </a:solidFill>
                </a:endParaRPr>
              </a:p>
            </p:txBody>
          </p:sp>
        </p:grpSp>
        <p:grpSp>
          <p:nvGrpSpPr>
            <p:cNvPr id="42" name="Group 41"/>
            <p:cNvGrpSpPr/>
            <p:nvPr/>
          </p:nvGrpSpPr>
          <p:grpSpPr>
            <a:xfrm>
              <a:off x="5210995" y="4018069"/>
              <a:ext cx="1138043" cy="2422538"/>
              <a:chOff x="5507226" y="1644134"/>
              <a:chExt cx="1700268" cy="3619340"/>
            </a:xfrm>
          </p:grpSpPr>
          <p:pic>
            <p:nvPicPr>
              <p:cNvPr id="43" name="Picture 42"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t="65842" r="48947" b="16939"/>
              <a:stretch/>
            </p:blipFill>
            <p:spPr>
              <a:xfrm>
                <a:off x="5702380" y="3892376"/>
                <a:ext cx="1330607" cy="652259"/>
              </a:xfrm>
              <a:prstGeom prst="rect">
                <a:avLst/>
              </a:prstGeom>
            </p:spPr>
          </p:pic>
          <p:pic>
            <p:nvPicPr>
              <p:cNvPr id="44" name="Picture 43"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t="49311" r="48947" b="33412"/>
              <a:stretch/>
            </p:blipFill>
            <p:spPr>
              <a:xfrm>
                <a:off x="5677867" y="2423010"/>
                <a:ext cx="1330607" cy="654438"/>
              </a:xfrm>
              <a:prstGeom prst="rect">
                <a:avLst/>
              </a:prstGeom>
            </p:spPr>
          </p:pic>
          <p:pic>
            <p:nvPicPr>
              <p:cNvPr id="45" name="Picture 44"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49248" t="49311" b="33412"/>
              <a:stretch/>
            </p:blipFill>
            <p:spPr>
              <a:xfrm>
                <a:off x="5692910" y="3172895"/>
                <a:ext cx="1322745" cy="654439"/>
              </a:xfrm>
              <a:prstGeom prst="rect">
                <a:avLst/>
              </a:prstGeom>
            </p:spPr>
          </p:pic>
          <p:pic>
            <p:nvPicPr>
              <p:cNvPr id="46" name="Picture 45"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49051" t="65842" b="16939"/>
              <a:stretch/>
            </p:blipFill>
            <p:spPr>
              <a:xfrm>
                <a:off x="5702380" y="4611215"/>
                <a:ext cx="1327883" cy="652259"/>
              </a:xfrm>
              <a:prstGeom prst="rect">
                <a:avLst/>
              </a:prstGeom>
            </p:spPr>
          </p:pic>
          <p:sp>
            <p:nvSpPr>
              <p:cNvPr id="47" name="TextBox 46"/>
              <p:cNvSpPr txBox="1"/>
              <p:nvPr/>
            </p:nvSpPr>
            <p:spPr>
              <a:xfrm>
                <a:off x="5507226" y="1644134"/>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Fraction Cards</a:t>
                </a:r>
                <a:endParaRPr lang="en-GB" sz="1600" dirty="0">
                  <a:solidFill>
                    <a:schemeClr val="accent2">
                      <a:lumMod val="75000"/>
                    </a:schemeClr>
                  </a:solidFill>
                </a:endParaRPr>
              </a:p>
            </p:txBody>
          </p:sp>
        </p:grpSp>
        <p:grpSp>
          <p:nvGrpSpPr>
            <p:cNvPr id="48" name="Group 47"/>
            <p:cNvGrpSpPr/>
            <p:nvPr/>
          </p:nvGrpSpPr>
          <p:grpSpPr>
            <a:xfrm>
              <a:off x="7843565" y="4026705"/>
              <a:ext cx="1138043" cy="1493042"/>
              <a:chOff x="7110098" y="1686172"/>
              <a:chExt cx="1700268" cy="2230647"/>
            </a:xfrm>
          </p:grpSpPr>
          <p:pic>
            <p:nvPicPr>
              <p:cNvPr id="49" name="Picture 48"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a:off x="7290323" y="2444741"/>
                <a:ext cx="1310991" cy="725596"/>
              </a:xfrm>
              <a:prstGeom prst="rect">
                <a:avLst/>
              </a:prstGeom>
            </p:spPr>
          </p:pic>
          <p:pic>
            <p:nvPicPr>
              <p:cNvPr id="50" name="Picture 49"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rot="10800000">
                <a:off x="7290322" y="3191223"/>
                <a:ext cx="1310991" cy="725596"/>
              </a:xfrm>
              <a:prstGeom prst="rect">
                <a:avLst/>
              </a:prstGeom>
            </p:spPr>
          </p:pic>
          <p:sp>
            <p:nvSpPr>
              <p:cNvPr id="51" name="TextBox 50"/>
              <p:cNvSpPr txBox="1"/>
              <p:nvPr/>
            </p:nvSpPr>
            <p:spPr>
              <a:xfrm>
                <a:off x="7110098" y="1686172"/>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Blank Cards</a:t>
                </a:r>
                <a:endParaRPr lang="en-GB" sz="1600" dirty="0">
                  <a:solidFill>
                    <a:schemeClr val="accent2">
                      <a:lumMod val="75000"/>
                    </a:schemeClr>
                  </a:solidFill>
                </a:endParaRPr>
              </a:p>
            </p:txBody>
          </p:sp>
        </p:grpSp>
      </p:grpSp>
      <p:sp>
        <p:nvSpPr>
          <p:cNvPr id="5" name="Snip Diagonal Corner Rectangle 4"/>
          <p:cNvSpPr/>
          <p:nvPr/>
        </p:nvSpPr>
        <p:spPr>
          <a:xfrm>
            <a:off x="6687235" y="4074002"/>
            <a:ext cx="1156330" cy="2610577"/>
          </a:xfrm>
          <a:prstGeom prst="snip2Diag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11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par>
                          <p:cTn id="24" fill="hold">
                            <p:stCondLst>
                              <p:cond delay="2500"/>
                            </p:stCondLst>
                            <p:childTnLst>
                              <p:par>
                                <p:cTn id="25" presetID="53" presetClass="entr" presetSubtype="16" fill="hold" grpId="0" nodeType="afterEffect">
                                  <p:stCondLst>
                                    <p:cond delay="1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par>
                          <p:cTn id="30" fill="hold">
                            <p:stCondLst>
                              <p:cond delay="4500"/>
                            </p:stCondLst>
                            <p:childTnLst>
                              <p:par>
                                <p:cTn id="31" presetID="26" presetClass="emph" presetSubtype="0" fill="hold" grpId="1" nodeType="afterEffect">
                                  <p:stCondLst>
                                    <p:cond delay="0"/>
                                  </p:stCondLst>
                                  <p:childTnLst>
                                    <p:animEffect transition="out" filter="fade">
                                      <p:cBhvr>
                                        <p:cTn id="32" dur="3000" tmFilter="0, 0; .2, .5; .8, .5; 1, 0"/>
                                        <p:tgtEl>
                                          <p:spTgt spid="5"/>
                                        </p:tgtEl>
                                      </p:cBhvr>
                                    </p:animEffect>
                                    <p:animScale>
                                      <p:cBhvr>
                                        <p:cTn id="33"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9249" y="82618"/>
            <a:ext cx="6255592" cy="584775"/>
          </a:xfrm>
          <a:prstGeom prst="rect">
            <a:avLst/>
          </a:prstGeom>
          <a:noFill/>
        </p:spPr>
        <p:txBody>
          <a:bodyPr wrap="square" rtlCol="0">
            <a:spAutoFit/>
          </a:bodyPr>
          <a:lstStyle/>
          <a:p>
            <a:r>
              <a:rPr lang="en-GB" sz="3200" dirty="0" smtClean="0">
                <a:solidFill>
                  <a:schemeClr val="accent1">
                    <a:lumMod val="75000"/>
                  </a:schemeClr>
                </a:solidFill>
              </a:rPr>
              <a:t>Be certain of what you are doing…</a:t>
            </a:r>
            <a:endParaRPr lang="en-GB" sz="3200" dirty="0">
              <a:solidFill>
                <a:schemeClr val="accent1">
                  <a:lumMod val="75000"/>
                </a:schemeClr>
              </a:solidFill>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50000" r="48988"/>
          <a:stretch/>
        </p:blipFill>
        <p:spPr>
          <a:xfrm>
            <a:off x="3145146" y="3908997"/>
            <a:ext cx="1209196" cy="1519826"/>
          </a:xfrm>
          <a:prstGeom prst="rect">
            <a:avLst/>
          </a:prstGeom>
        </p:spPr>
      </p:pic>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r="48988" b="49716"/>
          <a:stretch/>
        </p:blipFill>
        <p:spPr>
          <a:xfrm>
            <a:off x="3139747" y="1028593"/>
            <a:ext cx="1209196" cy="1528467"/>
          </a:xfrm>
          <a:prstGeom prst="rect">
            <a:avLst/>
          </a:prstGeom>
        </p:spPr>
      </p:pic>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49761" b="49716"/>
          <a:stretch/>
        </p:blipFill>
        <p:spPr>
          <a:xfrm>
            <a:off x="6058007" y="1028593"/>
            <a:ext cx="1190870" cy="1528467"/>
          </a:xfrm>
          <a:prstGeom prst="rect">
            <a:avLst/>
          </a:prstGeom>
        </p:spPr>
      </p:pic>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49569" t="50000"/>
          <a:stretch/>
        </p:blipFill>
        <p:spPr>
          <a:xfrm>
            <a:off x="6053436" y="3908996"/>
            <a:ext cx="1195441" cy="1519827"/>
          </a:xfrm>
          <a:prstGeom prst="rect">
            <a:avLst/>
          </a:prstGeom>
        </p:spPr>
      </p:pic>
      <p:sp>
        <p:nvSpPr>
          <p:cNvPr id="7" name="TextBox 6"/>
          <p:cNvSpPr txBox="1"/>
          <p:nvPr/>
        </p:nvSpPr>
        <p:spPr>
          <a:xfrm>
            <a:off x="182563" y="1779137"/>
            <a:ext cx="2513340" cy="1938992"/>
          </a:xfrm>
          <a:prstGeom prst="rect">
            <a:avLst/>
          </a:prstGeom>
          <a:noFill/>
        </p:spPr>
        <p:txBody>
          <a:bodyPr wrap="square" rtlCol="0">
            <a:spAutoFit/>
          </a:bodyPr>
          <a:lstStyle/>
          <a:p>
            <a:r>
              <a:rPr lang="en-GB" sz="2400" b="1" dirty="0" smtClean="0">
                <a:solidFill>
                  <a:schemeClr val="accent2">
                    <a:lumMod val="75000"/>
                  </a:schemeClr>
                </a:solidFill>
              </a:rPr>
              <a:t>Step 2</a:t>
            </a:r>
            <a:r>
              <a:rPr lang="en-GB" sz="2400" dirty="0" smtClean="0">
                <a:solidFill>
                  <a:schemeClr val="accent2">
                    <a:lumMod val="75000"/>
                  </a:schemeClr>
                </a:solidFill>
              </a:rPr>
              <a:t>: </a:t>
            </a:r>
          </a:p>
          <a:p>
            <a:r>
              <a:rPr lang="en-GB" sz="2400" dirty="0" smtClean="0">
                <a:solidFill>
                  <a:schemeClr val="accent2">
                    <a:lumMod val="75000"/>
                  </a:schemeClr>
                </a:solidFill>
              </a:rPr>
              <a:t>Then place your ‘</a:t>
            </a:r>
            <a:r>
              <a:rPr lang="en-GB" sz="2400" dirty="0" err="1" smtClean="0">
                <a:solidFill>
                  <a:schemeClr val="accent2">
                    <a:lumMod val="75000"/>
                  </a:schemeClr>
                </a:solidFill>
              </a:rPr>
              <a:t>arrow’cards</a:t>
            </a:r>
            <a:r>
              <a:rPr lang="en-GB" sz="2400" dirty="0" smtClean="0">
                <a:solidFill>
                  <a:schemeClr val="accent2">
                    <a:lumMod val="75000"/>
                  </a:schemeClr>
                </a:solidFill>
              </a:rPr>
              <a:t> in their correct positions.</a:t>
            </a:r>
            <a:endParaRPr lang="en-GB" sz="2400" dirty="0">
              <a:solidFill>
                <a:schemeClr val="accent2">
                  <a:lumMod val="75000"/>
                </a:schemeClr>
              </a:solidFill>
            </a:endParaRPr>
          </a:p>
        </p:txBody>
      </p:sp>
      <p:pic>
        <p:nvPicPr>
          <p:cNvPr id="14" name="Picture 13"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rot="19259124">
            <a:off x="4637536" y="2894816"/>
            <a:ext cx="1023488" cy="541340"/>
          </a:xfrm>
          <a:prstGeom prst="rect">
            <a:avLst/>
          </a:prstGeom>
        </p:spPr>
      </p:pic>
      <p:pic>
        <p:nvPicPr>
          <p:cNvPr id="15" name="Picture 14"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4748236" y="1777060"/>
            <a:ext cx="1009276" cy="508030"/>
          </a:xfrm>
          <a:prstGeom prst="rect">
            <a:avLst/>
          </a:prstGeom>
        </p:spPr>
      </p:pic>
      <p:pic>
        <p:nvPicPr>
          <p:cNvPr id="16" name="Picture 15"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16200000">
            <a:off x="6141696" y="2918054"/>
            <a:ext cx="1023491" cy="494865"/>
          </a:xfrm>
          <a:prstGeom prst="rect">
            <a:avLst/>
          </a:prstGeom>
        </p:spPr>
      </p:pic>
      <p:pic>
        <p:nvPicPr>
          <p:cNvPr id="17" name="Picture 16"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4669406" y="1178024"/>
            <a:ext cx="1009275" cy="537799"/>
          </a:xfrm>
          <a:prstGeom prst="rect">
            <a:avLst/>
          </a:prstGeom>
        </p:spPr>
      </p:pic>
      <p:sp>
        <p:nvSpPr>
          <p:cNvPr id="22" name="TextBox 21"/>
          <p:cNvSpPr txBox="1"/>
          <p:nvPr/>
        </p:nvSpPr>
        <p:spPr>
          <a:xfrm>
            <a:off x="677918" y="5570711"/>
            <a:ext cx="7961586" cy="954107"/>
          </a:xfrm>
          <a:prstGeom prst="rect">
            <a:avLst/>
          </a:prstGeom>
          <a:noFill/>
        </p:spPr>
        <p:txBody>
          <a:bodyPr wrap="square" rtlCol="0">
            <a:spAutoFit/>
          </a:bodyPr>
          <a:lstStyle/>
          <a:p>
            <a:r>
              <a:rPr lang="en-GB" sz="2800" b="1" dirty="0" smtClean="0">
                <a:solidFill>
                  <a:schemeClr val="accent2">
                    <a:lumMod val="75000"/>
                  </a:schemeClr>
                </a:solidFill>
              </a:rPr>
              <a:t>Step 3</a:t>
            </a:r>
            <a:r>
              <a:rPr lang="en-GB" sz="2800" dirty="0" smtClean="0">
                <a:solidFill>
                  <a:schemeClr val="accent2">
                    <a:lumMod val="75000"/>
                  </a:schemeClr>
                </a:solidFill>
              </a:rPr>
              <a:t>: </a:t>
            </a:r>
          </a:p>
          <a:p>
            <a:r>
              <a:rPr lang="en-GB" sz="2800" dirty="0" smtClean="0">
                <a:solidFill>
                  <a:schemeClr val="accent2">
                    <a:lumMod val="75000"/>
                  </a:schemeClr>
                </a:solidFill>
              </a:rPr>
              <a:t>Finally, use a calculator to check everything is perfect!</a:t>
            </a:r>
            <a:endParaRPr lang="en-GB" sz="2800" dirty="0">
              <a:solidFill>
                <a:schemeClr val="accent2">
                  <a:lumMod val="75000"/>
                </a:schemeClr>
              </a:solidFill>
            </a:endParaRPr>
          </a:p>
        </p:txBody>
      </p:sp>
      <p:pic>
        <p:nvPicPr>
          <p:cNvPr id="23" name="Picture 22"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4656255" y="4119262"/>
            <a:ext cx="1023488" cy="541340"/>
          </a:xfrm>
          <a:prstGeom prst="rect">
            <a:avLst/>
          </a:prstGeom>
        </p:spPr>
      </p:pic>
      <p:pic>
        <p:nvPicPr>
          <p:cNvPr id="24" name="Picture 23"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rot="10800000">
            <a:off x="4656255" y="4799101"/>
            <a:ext cx="1023488" cy="541340"/>
          </a:xfrm>
          <a:prstGeom prst="rect">
            <a:avLst/>
          </a:prstGeom>
        </p:spPr>
      </p:pic>
      <p:pic>
        <p:nvPicPr>
          <p:cNvPr id="25" name="Picture 24"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16200000">
            <a:off x="2990566" y="3012946"/>
            <a:ext cx="1023491" cy="494865"/>
          </a:xfrm>
          <a:prstGeom prst="rect">
            <a:avLst/>
          </a:prstGeom>
        </p:spPr>
      </p:pic>
      <p:pic>
        <p:nvPicPr>
          <p:cNvPr id="26" name="Picture 25"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5400000">
            <a:off x="3480032" y="2958951"/>
            <a:ext cx="1023491" cy="494865"/>
          </a:xfrm>
          <a:prstGeom prst="rect">
            <a:avLst/>
          </a:prstGeom>
        </p:spPr>
      </p:pic>
    </p:spTree>
    <p:extLst>
      <p:ext uri="{BB962C8B-B14F-4D97-AF65-F5344CB8AC3E}">
        <p14:creationId xmlns:p14="http://schemas.microsoft.com/office/powerpoint/2010/main" val="9035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7678" y="82618"/>
            <a:ext cx="2307984" cy="584775"/>
          </a:xfrm>
          <a:prstGeom prst="rect">
            <a:avLst/>
          </a:prstGeom>
          <a:noFill/>
        </p:spPr>
        <p:txBody>
          <a:bodyPr wrap="square" rtlCol="0">
            <a:spAutoFit/>
          </a:bodyPr>
          <a:lstStyle/>
          <a:p>
            <a:r>
              <a:rPr lang="en-GB" sz="3200" dirty="0" smtClean="0">
                <a:solidFill>
                  <a:schemeClr val="accent1">
                    <a:lumMod val="75000"/>
                  </a:schemeClr>
                </a:solidFill>
              </a:rPr>
              <a:t>Starting off…</a:t>
            </a:r>
            <a:endParaRPr lang="en-GB" sz="3200" dirty="0">
              <a:solidFill>
                <a:schemeClr val="accent1">
                  <a:lumMod val="75000"/>
                </a:schemeClr>
              </a:solidFill>
            </a:endParaRPr>
          </a:p>
        </p:txBody>
      </p:sp>
      <p:pic>
        <p:nvPicPr>
          <p:cNvPr id="8" name="Picture 7"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t="50000" r="48988"/>
          <a:stretch/>
        </p:blipFill>
        <p:spPr>
          <a:xfrm>
            <a:off x="3837232" y="2560081"/>
            <a:ext cx="792967" cy="996672"/>
          </a:xfrm>
          <a:prstGeom prst="rect">
            <a:avLst/>
          </a:prstGeom>
        </p:spPr>
      </p:pic>
      <p:pic>
        <p:nvPicPr>
          <p:cNvPr id="9" name="Picture 8"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r="48988" b="49716"/>
          <a:stretch/>
        </p:blipFill>
        <p:spPr>
          <a:xfrm>
            <a:off x="3837233" y="999205"/>
            <a:ext cx="792967" cy="1002339"/>
          </a:xfrm>
          <a:prstGeom prst="rect">
            <a:avLst/>
          </a:prstGeom>
        </p:spPr>
      </p:pic>
      <p:pic>
        <p:nvPicPr>
          <p:cNvPr id="10" name="Picture 9"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49761" b="49716"/>
          <a:stretch/>
        </p:blipFill>
        <p:spPr>
          <a:xfrm>
            <a:off x="5968535" y="999206"/>
            <a:ext cx="780949" cy="1002338"/>
          </a:xfrm>
          <a:prstGeom prst="rect">
            <a:avLst/>
          </a:prstGeom>
        </p:spPr>
      </p:pic>
      <p:pic>
        <p:nvPicPr>
          <p:cNvPr id="11" name="Picture 10" descr="Screen Clipping"/>
          <p:cNvPicPr>
            <a:picLocks noChangeAspect="1"/>
          </p:cNvPicPr>
          <p:nvPr/>
        </p:nvPicPr>
        <p:blipFill rotWithShape="1">
          <a:blip r:embed="rId2" cstate="print">
            <a:biLevel thresh="75000"/>
            <a:extLst>
              <a:ext uri="{28A0092B-C50C-407E-A947-70E740481C1C}">
                <a14:useLocalDpi xmlns:a14="http://schemas.microsoft.com/office/drawing/2010/main" val="0"/>
              </a:ext>
            </a:extLst>
          </a:blip>
          <a:srcRect l="49569" t="50000"/>
          <a:stretch/>
        </p:blipFill>
        <p:spPr>
          <a:xfrm>
            <a:off x="5957065" y="2560081"/>
            <a:ext cx="783947" cy="996673"/>
          </a:xfrm>
          <a:prstGeom prst="rect">
            <a:avLst/>
          </a:prstGeom>
        </p:spPr>
      </p:pic>
      <p:sp>
        <p:nvSpPr>
          <p:cNvPr id="7" name="TextBox 6"/>
          <p:cNvSpPr txBox="1"/>
          <p:nvPr/>
        </p:nvSpPr>
        <p:spPr>
          <a:xfrm>
            <a:off x="1200113" y="879097"/>
            <a:ext cx="1972041" cy="2677656"/>
          </a:xfrm>
          <a:prstGeom prst="rect">
            <a:avLst/>
          </a:prstGeom>
          <a:noFill/>
        </p:spPr>
        <p:txBody>
          <a:bodyPr wrap="square" rtlCol="0">
            <a:spAutoFit/>
          </a:bodyPr>
          <a:lstStyle/>
          <a:p>
            <a:r>
              <a:rPr lang="en-GB" sz="2400" b="1" dirty="0" smtClean="0">
                <a:solidFill>
                  <a:schemeClr val="accent2">
                    <a:lumMod val="75000"/>
                  </a:schemeClr>
                </a:solidFill>
              </a:rPr>
              <a:t>Step 1A</a:t>
            </a:r>
            <a:r>
              <a:rPr lang="en-GB" sz="2400" dirty="0" smtClean="0">
                <a:solidFill>
                  <a:schemeClr val="accent2">
                    <a:lumMod val="75000"/>
                  </a:schemeClr>
                </a:solidFill>
              </a:rPr>
              <a:t>: </a:t>
            </a:r>
          </a:p>
          <a:p>
            <a:r>
              <a:rPr lang="en-GB" sz="2400" dirty="0" smtClean="0">
                <a:solidFill>
                  <a:schemeClr val="accent2">
                    <a:lumMod val="75000"/>
                  </a:schemeClr>
                </a:solidFill>
              </a:rPr>
              <a:t>Put the ‘money’ cards in increasing order, in a clockwise direction</a:t>
            </a:r>
            <a:endParaRPr lang="en-GB" sz="2400" dirty="0">
              <a:solidFill>
                <a:schemeClr val="accent2">
                  <a:lumMod val="75000"/>
                </a:schemeClr>
              </a:solidFill>
            </a:endParaRPr>
          </a:p>
        </p:txBody>
      </p:sp>
      <p:sp>
        <p:nvSpPr>
          <p:cNvPr id="23" name="TextBox 22"/>
          <p:cNvSpPr txBox="1"/>
          <p:nvPr/>
        </p:nvSpPr>
        <p:spPr>
          <a:xfrm>
            <a:off x="292914" y="3828009"/>
            <a:ext cx="1972041" cy="2677656"/>
          </a:xfrm>
          <a:prstGeom prst="rect">
            <a:avLst/>
          </a:prstGeom>
          <a:noFill/>
        </p:spPr>
        <p:txBody>
          <a:bodyPr wrap="square" rtlCol="0">
            <a:spAutoFit/>
          </a:bodyPr>
          <a:lstStyle/>
          <a:p>
            <a:r>
              <a:rPr lang="en-GB" sz="2400" b="1" dirty="0" smtClean="0">
                <a:solidFill>
                  <a:schemeClr val="accent2">
                    <a:lumMod val="75000"/>
                  </a:schemeClr>
                </a:solidFill>
              </a:rPr>
              <a:t>Step 1B</a:t>
            </a:r>
            <a:r>
              <a:rPr lang="en-GB" sz="2400" dirty="0" smtClean="0">
                <a:solidFill>
                  <a:schemeClr val="accent2">
                    <a:lumMod val="75000"/>
                  </a:schemeClr>
                </a:solidFill>
              </a:rPr>
              <a:t>: </a:t>
            </a:r>
          </a:p>
          <a:p>
            <a:r>
              <a:rPr lang="en-GB" sz="2400" dirty="0" smtClean="0">
                <a:solidFill>
                  <a:schemeClr val="accent2">
                    <a:lumMod val="75000"/>
                  </a:schemeClr>
                </a:solidFill>
              </a:rPr>
              <a:t>Choose which of the five sets of cards you wish to place down first.</a:t>
            </a:r>
            <a:endParaRPr lang="en-GB" sz="2400" dirty="0">
              <a:solidFill>
                <a:schemeClr val="accent2">
                  <a:lumMod val="75000"/>
                </a:schemeClr>
              </a:solidFill>
            </a:endParaRPr>
          </a:p>
        </p:txBody>
      </p:sp>
      <p:grpSp>
        <p:nvGrpSpPr>
          <p:cNvPr id="4" name="Group 3"/>
          <p:cNvGrpSpPr/>
          <p:nvPr/>
        </p:nvGrpSpPr>
        <p:grpSpPr>
          <a:xfrm>
            <a:off x="2699189" y="3989612"/>
            <a:ext cx="6282419" cy="2489168"/>
            <a:chOff x="2699189" y="3989612"/>
            <a:chExt cx="6282419" cy="2489168"/>
          </a:xfrm>
        </p:grpSpPr>
        <p:grpSp>
          <p:nvGrpSpPr>
            <p:cNvPr id="24" name="Group 23"/>
            <p:cNvGrpSpPr/>
            <p:nvPr/>
          </p:nvGrpSpPr>
          <p:grpSpPr>
            <a:xfrm>
              <a:off x="6574220" y="4074002"/>
              <a:ext cx="1358443" cy="2378759"/>
              <a:chOff x="179701" y="1787905"/>
              <a:chExt cx="2029552" cy="3493576"/>
            </a:xfrm>
          </p:grpSpPr>
          <p:pic>
            <p:nvPicPr>
              <p:cNvPr id="25" name="Picture 24"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524388" y="2423010"/>
                <a:ext cx="1315621" cy="695854"/>
              </a:xfrm>
              <a:prstGeom prst="rect">
                <a:avLst/>
              </a:prstGeom>
            </p:spPr>
          </p:pic>
          <p:pic>
            <p:nvPicPr>
              <p:cNvPr id="26" name="Picture 25"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524388" y="3910333"/>
                <a:ext cx="1297351" cy="653036"/>
              </a:xfrm>
              <a:prstGeom prst="rect">
                <a:avLst/>
              </a:prstGeom>
            </p:spPr>
          </p:pic>
          <p:pic>
            <p:nvPicPr>
              <p:cNvPr id="27" name="Picture 26"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a:off x="558233" y="3191223"/>
                <a:ext cx="1315621" cy="636111"/>
              </a:xfrm>
              <a:prstGeom prst="rect">
                <a:avLst/>
              </a:prstGeom>
            </p:spPr>
          </p:pic>
          <p:pic>
            <p:nvPicPr>
              <p:cNvPr id="28" name="Picture 27" descr="Screen Clipping"/>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524388" y="4590179"/>
                <a:ext cx="1297351" cy="691302"/>
              </a:xfrm>
              <a:prstGeom prst="rect">
                <a:avLst/>
              </a:prstGeom>
            </p:spPr>
          </p:pic>
          <p:sp>
            <p:nvSpPr>
              <p:cNvPr id="29" name="TextBox 28"/>
              <p:cNvSpPr txBox="1"/>
              <p:nvPr/>
            </p:nvSpPr>
            <p:spPr>
              <a:xfrm>
                <a:off x="179701" y="1787905"/>
                <a:ext cx="2029552" cy="587624"/>
              </a:xfrm>
              <a:prstGeom prst="rect">
                <a:avLst/>
              </a:prstGeom>
              <a:noFill/>
            </p:spPr>
            <p:txBody>
              <a:bodyPr wrap="square" rtlCol="0">
                <a:spAutoFit/>
              </a:bodyPr>
              <a:lstStyle/>
              <a:p>
                <a:pPr algn="ctr"/>
                <a:r>
                  <a:rPr lang="en-GB" sz="2000" b="1" dirty="0" smtClean="0">
                    <a:solidFill>
                      <a:schemeClr val="accent2">
                        <a:lumMod val="75000"/>
                      </a:schemeClr>
                    </a:solidFill>
                  </a:rPr>
                  <a:t>% Cards</a:t>
                </a:r>
                <a:endParaRPr lang="en-GB" sz="2000" b="1" dirty="0">
                  <a:solidFill>
                    <a:schemeClr val="accent2">
                      <a:lumMod val="75000"/>
                    </a:schemeClr>
                  </a:solidFill>
                </a:endParaRPr>
              </a:p>
            </p:txBody>
          </p:sp>
        </p:grpSp>
        <p:grpSp>
          <p:nvGrpSpPr>
            <p:cNvPr id="30" name="Group 29"/>
            <p:cNvGrpSpPr/>
            <p:nvPr/>
          </p:nvGrpSpPr>
          <p:grpSpPr>
            <a:xfrm>
              <a:off x="2699189" y="3989612"/>
              <a:ext cx="1138043" cy="2432154"/>
              <a:chOff x="2170686" y="1647774"/>
              <a:chExt cx="1700268" cy="3633707"/>
            </a:xfrm>
          </p:grpSpPr>
          <p:pic>
            <p:nvPicPr>
              <p:cNvPr id="31" name="Picture 30"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32955" b="49598"/>
              <a:stretch/>
            </p:blipFill>
            <p:spPr>
              <a:xfrm>
                <a:off x="2363347" y="4632657"/>
                <a:ext cx="1283845" cy="648824"/>
              </a:xfrm>
              <a:prstGeom prst="rect">
                <a:avLst/>
              </a:prstGeom>
            </p:spPr>
          </p:pic>
          <p:pic>
            <p:nvPicPr>
              <p:cNvPr id="32" name="Picture 31"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t="49720" r="49465" b="32955"/>
              <a:stretch/>
            </p:blipFill>
            <p:spPr>
              <a:xfrm>
                <a:off x="2349096" y="3945878"/>
                <a:ext cx="1282697" cy="644301"/>
              </a:xfrm>
              <a:prstGeom prst="rect">
                <a:avLst/>
              </a:prstGeom>
            </p:spPr>
          </p:pic>
          <p:pic>
            <p:nvPicPr>
              <p:cNvPr id="33" name="Picture 32"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65757" b="16808"/>
              <a:stretch/>
            </p:blipFill>
            <p:spPr>
              <a:xfrm>
                <a:off x="2312580" y="2446739"/>
                <a:ext cx="1283845" cy="648396"/>
              </a:xfrm>
              <a:prstGeom prst="rect">
                <a:avLst/>
              </a:prstGeom>
            </p:spPr>
          </p:pic>
          <p:pic>
            <p:nvPicPr>
              <p:cNvPr id="34" name="Picture 33"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t="65757" r="50086" b="16808"/>
              <a:stretch/>
            </p:blipFill>
            <p:spPr>
              <a:xfrm>
                <a:off x="2312580" y="3191223"/>
                <a:ext cx="1266935" cy="648397"/>
              </a:xfrm>
              <a:prstGeom prst="rect">
                <a:avLst/>
              </a:prstGeom>
            </p:spPr>
          </p:pic>
          <p:sp>
            <p:nvSpPr>
              <p:cNvPr id="35" name="TextBox 34"/>
              <p:cNvSpPr txBox="1"/>
              <p:nvPr/>
            </p:nvSpPr>
            <p:spPr>
              <a:xfrm>
                <a:off x="2170686" y="1647774"/>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Word Cards</a:t>
                </a:r>
                <a:endParaRPr lang="en-GB" sz="1600" dirty="0">
                  <a:solidFill>
                    <a:schemeClr val="accent2">
                      <a:lumMod val="75000"/>
                    </a:schemeClr>
                  </a:solidFill>
                </a:endParaRPr>
              </a:p>
            </p:txBody>
          </p:sp>
        </p:grpSp>
        <p:grpSp>
          <p:nvGrpSpPr>
            <p:cNvPr id="36" name="Group 35"/>
            <p:cNvGrpSpPr/>
            <p:nvPr/>
          </p:nvGrpSpPr>
          <p:grpSpPr>
            <a:xfrm>
              <a:off x="3968967" y="4020056"/>
              <a:ext cx="1138043" cy="2458724"/>
              <a:chOff x="3822724" y="1608078"/>
              <a:chExt cx="1700268" cy="3673403"/>
            </a:xfrm>
          </p:grpSpPr>
          <p:pic>
            <p:nvPicPr>
              <p:cNvPr id="37" name="Picture 36"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49431" t="16825" b="65841"/>
              <a:stretch/>
            </p:blipFill>
            <p:spPr>
              <a:xfrm>
                <a:off x="4012848" y="2423010"/>
                <a:ext cx="1351552" cy="670501"/>
              </a:xfrm>
              <a:prstGeom prst="rect">
                <a:avLst/>
              </a:prstGeom>
            </p:spPr>
          </p:pic>
          <p:pic>
            <p:nvPicPr>
              <p:cNvPr id="38" name="Picture 37"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t="16825" r="48652" b="65841"/>
              <a:stretch/>
            </p:blipFill>
            <p:spPr>
              <a:xfrm>
                <a:off x="4033675" y="3156834"/>
                <a:ext cx="1372379" cy="670500"/>
              </a:xfrm>
              <a:prstGeom prst="rect">
                <a:avLst/>
              </a:prstGeom>
            </p:spPr>
          </p:pic>
          <p:pic>
            <p:nvPicPr>
              <p:cNvPr id="39" name="Picture 38"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49431" t="32773" b="49396"/>
              <a:stretch/>
            </p:blipFill>
            <p:spPr>
              <a:xfrm>
                <a:off x="4033675" y="3873643"/>
                <a:ext cx="1351552" cy="689726"/>
              </a:xfrm>
              <a:prstGeom prst="rect">
                <a:avLst/>
              </a:prstGeom>
            </p:spPr>
          </p:pic>
          <p:pic>
            <p:nvPicPr>
              <p:cNvPr id="40" name="Picture 39" descr="Screen Clipping"/>
              <p:cNvPicPr>
                <a:picLocks noChangeAspect="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t="33276" r="48652" b="49396"/>
              <a:stretch/>
            </p:blipFill>
            <p:spPr>
              <a:xfrm>
                <a:off x="4012848" y="4611215"/>
                <a:ext cx="1372379" cy="670266"/>
              </a:xfrm>
              <a:prstGeom prst="rect">
                <a:avLst/>
              </a:prstGeom>
            </p:spPr>
          </p:pic>
          <p:sp>
            <p:nvSpPr>
              <p:cNvPr id="41" name="TextBox 40"/>
              <p:cNvSpPr txBox="1"/>
              <p:nvPr/>
            </p:nvSpPr>
            <p:spPr>
              <a:xfrm>
                <a:off x="3822724" y="1608078"/>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Decimal Cards</a:t>
                </a:r>
                <a:endParaRPr lang="en-GB" sz="1600" dirty="0">
                  <a:solidFill>
                    <a:schemeClr val="accent2">
                      <a:lumMod val="75000"/>
                    </a:schemeClr>
                  </a:solidFill>
                </a:endParaRPr>
              </a:p>
            </p:txBody>
          </p:sp>
        </p:grpSp>
        <p:grpSp>
          <p:nvGrpSpPr>
            <p:cNvPr id="42" name="Group 41"/>
            <p:cNvGrpSpPr/>
            <p:nvPr/>
          </p:nvGrpSpPr>
          <p:grpSpPr>
            <a:xfrm>
              <a:off x="5210995" y="4018069"/>
              <a:ext cx="1138043" cy="2422538"/>
              <a:chOff x="5507226" y="1644134"/>
              <a:chExt cx="1700268" cy="3619340"/>
            </a:xfrm>
          </p:grpSpPr>
          <p:pic>
            <p:nvPicPr>
              <p:cNvPr id="43" name="Picture 42"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t="65842" r="48947" b="16939"/>
              <a:stretch/>
            </p:blipFill>
            <p:spPr>
              <a:xfrm>
                <a:off x="5702380" y="3892376"/>
                <a:ext cx="1330607" cy="652259"/>
              </a:xfrm>
              <a:prstGeom prst="rect">
                <a:avLst/>
              </a:prstGeom>
            </p:spPr>
          </p:pic>
          <p:pic>
            <p:nvPicPr>
              <p:cNvPr id="44" name="Picture 43"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t="49311" r="48947" b="33412"/>
              <a:stretch/>
            </p:blipFill>
            <p:spPr>
              <a:xfrm>
                <a:off x="5677867" y="2423010"/>
                <a:ext cx="1330607" cy="654438"/>
              </a:xfrm>
              <a:prstGeom prst="rect">
                <a:avLst/>
              </a:prstGeom>
            </p:spPr>
          </p:pic>
          <p:pic>
            <p:nvPicPr>
              <p:cNvPr id="45" name="Picture 44"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49248" t="49311" b="33412"/>
              <a:stretch/>
            </p:blipFill>
            <p:spPr>
              <a:xfrm>
                <a:off x="5692910" y="3172895"/>
                <a:ext cx="1322745" cy="654439"/>
              </a:xfrm>
              <a:prstGeom prst="rect">
                <a:avLst/>
              </a:prstGeom>
            </p:spPr>
          </p:pic>
          <p:pic>
            <p:nvPicPr>
              <p:cNvPr id="46" name="Picture 45" descr="Screen Clipping"/>
              <p:cNvPicPr>
                <a:picLocks noChangeAspect="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49051" t="65842" b="16939"/>
              <a:stretch/>
            </p:blipFill>
            <p:spPr>
              <a:xfrm>
                <a:off x="5702380" y="4611215"/>
                <a:ext cx="1327883" cy="652259"/>
              </a:xfrm>
              <a:prstGeom prst="rect">
                <a:avLst/>
              </a:prstGeom>
            </p:spPr>
          </p:pic>
          <p:sp>
            <p:nvSpPr>
              <p:cNvPr id="47" name="TextBox 46"/>
              <p:cNvSpPr txBox="1"/>
              <p:nvPr/>
            </p:nvSpPr>
            <p:spPr>
              <a:xfrm>
                <a:off x="5507226" y="1644134"/>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Fraction Cards</a:t>
                </a:r>
                <a:endParaRPr lang="en-GB" sz="1600" dirty="0">
                  <a:solidFill>
                    <a:schemeClr val="accent2">
                      <a:lumMod val="75000"/>
                    </a:schemeClr>
                  </a:solidFill>
                </a:endParaRPr>
              </a:p>
            </p:txBody>
          </p:sp>
        </p:grpSp>
        <p:grpSp>
          <p:nvGrpSpPr>
            <p:cNvPr id="48" name="Group 47"/>
            <p:cNvGrpSpPr/>
            <p:nvPr/>
          </p:nvGrpSpPr>
          <p:grpSpPr>
            <a:xfrm>
              <a:off x="7843565" y="4026705"/>
              <a:ext cx="1138043" cy="1493042"/>
              <a:chOff x="7110098" y="1686172"/>
              <a:chExt cx="1700268" cy="2230647"/>
            </a:xfrm>
          </p:grpSpPr>
          <p:pic>
            <p:nvPicPr>
              <p:cNvPr id="49" name="Picture 48"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a:off x="7290323" y="2444741"/>
                <a:ext cx="1310991" cy="725596"/>
              </a:xfrm>
              <a:prstGeom prst="rect">
                <a:avLst/>
              </a:prstGeom>
            </p:spPr>
          </p:pic>
          <p:pic>
            <p:nvPicPr>
              <p:cNvPr id="50" name="Picture 49" descr="Screen Clipping"/>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val="0"/>
                  </a:ext>
                </a:extLst>
              </a:blip>
              <a:srcRect l="49420" t="82249" b="-1356"/>
              <a:stretch/>
            </p:blipFill>
            <p:spPr>
              <a:xfrm rot="10800000">
                <a:off x="7290322" y="3191223"/>
                <a:ext cx="1310991" cy="725596"/>
              </a:xfrm>
              <a:prstGeom prst="rect">
                <a:avLst/>
              </a:prstGeom>
            </p:spPr>
          </p:pic>
          <p:sp>
            <p:nvSpPr>
              <p:cNvPr id="51" name="TextBox 50"/>
              <p:cNvSpPr txBox="1"/>
              <p:nvPr/>
            </p:nvSpPr>
            <p:spPr>
              <a:xfrm>
                <a:off x="7110098" y="1686172"/>
                <a:ext cx="1700268" cy="873670"/>
              </a:xfrm>
              <a:prstGeom prst="rect">
                <a:avLst/>
              </a:prstGeom>
              <a:noFill/>
            </p:spPr>
            <p:txBody>
              <a:bodyPr wrap="square" rtlCol="0">
                <a:spAutoFit/>
              </a:bodyPr>
              <a:lstStyle/>
              <a:p>
                <a:pPr algn="ctr"/>
                <a:r>
                  <a:rPr lang="en-GB" sz="1600" dirty="0" smtClean="0">
                    <a:solidFill>
                      <a:schemeClr val="accent2">
                        <a:lumMod val="75000"/>
                      </a:schemeClr>
                    </a:solidFill>
                  </a:rPr>
                  <a:t>Blank Cards</a:t>
                </a:r>
                <a:endParaRPr lang="en-GB" sz="1600" dirty="0">
                  <a:solidFill>
                    <a:schemeClr val="accent2">
                      <a:lumMod val="75000"/>
                    </a:schemeClr>
                  </a:solidFill>
                </a:endParaRPr>
              </a:p>
            </p:txBody>
          </p:sp>
        </p:grpSp>
      </p:grpSp>
      <p:sp>
        <p:nvSpPr>
          <p:cNvPr id="52" name="TextBox 51"/>
          <p:cNvSpPr txBox="1"/>
          <p:nvPr/>
        </p:nvSpPr>
        <p:spPr>
          <a:xfrm>
            <a:off x="3396300" y="3709161"/>
            <a:ext cx="1050737" cy="523220"/>
          </a:xfrm>
          <a:prstGeom prst="rect">
            <a:avLst/>
          </a:prstGeom>
          <a:noFill/>
        </p:spPr>
        <p:txBody>
          <a:bodyPr wrap="none" rtlCol="0">
            <a:spAutoFit/>
          </a:bodyPr>
          <a:lstStyle/>
          <a:p>
            <a:r>
              <a:rPr lang="en-GB" sz="2800" dirty="0" smtClean="0">
                <a:solidFill>
                  <a:srgbClr val="7030A0"/>
                </a:solidFill>
              </a:rPr>
              <a:t>Easier</a:t>
            </a:r>
            <a:endParaRPr lang="en-GB" sz="2800" dirty="0">
              <a:solidFill>
                <a:srgbClr val="7030A0"/>
              </a:solidFill>
            </a:endParaRPr>
          </a:p>
        </p:txBody>
      </p:sp>
      <p:sp>
        <p:nvSpPr>
          <p:cNvPr id="53" name="TextBox 52"/>
          <p:cNvSpPr txBox="1"/>
          <p:nvPr/>
        </p:nvSpPr>
        <p:spPr>
          <a:xfrm>
            <a:off x="7267876" y="3723936"/>
            <a:ext cx="1192827" cy="523220"/>
          </a:xfrm>
          <a:prstGeom prst="rect">
            <a:avLst/>
          </a:prstGeom>
          <a:noFill/>
        </p:spPr>
        <p:txBody>
          <a:bodyPr wrap="none" rtlCol="0">
            <a:spAutoFit/>
          </a:bodyPr>
          <a:lstStyle/>
          <a:p>
            <a:r>
              <a:rPr lang="en-GB" sz="2800" dirty="0" smtClean="0">
                <a:solidFill>
                  <a:srgbClr val="7030A0"/>
                </a:solidFill>
              </a:rPr>
              <a:t>Harder</a:t>
            </a:r>
            <a:endParaRPr lang="en-GB" sz="2800" dirty="0">
              <a:solidFill>
                <a:srgbClr val="7030A0"/>
              </a:solidFill>
            </a:endParaRPr>
          </a:p>
        </p:txBody>
      </p:sp>
      <p:cxnSp>
        <p:nvCxnSpPr>
          <p:cNvPr id="6" name="Straight Arrow Connector 5"/>
          <p:cNvCxnSpPr/>
          <p:nvPr/>
        </p:nvCxnSpPr>
        <p:spPr>
          <a:xfrm flipV="1">
            <a:off x="4537989" y="3970771"/>
            <a:ext cx="2556494" cy="19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89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62" y="103625"/>
            <a:ext cx="8245366" cy="584775"/>
          </a:xfrm>
          <a:prstGeom prst="rect">
            <a:avLst/>
          </a:prstGeom>
          <a:noFill/>
        </p:spPr>
        <p:txBody>
          <a:bodyPr wrap="square" rtlCol="0">
            <a:spAutoFit/>
          </a:bodyPr>
          <a:lstStyle/>
          <a:p>
            <a:r>
              <a:rPr lang="en-GB" sz="3200" dirty="0" smtClean="0">
                <a:solidFill>
                  <a:schemeClr val="accent1">
                    <a:lumMod val="75000"/>
                  </a:schemeClr>
                </a:solidFill>
              </a:rPr>
              <a:t>Placing cards and checking that they are correct</a:t>
            </a:r>
            <a:endParaRPr lang="en-GB" sz="3200" dirty="0">
              <a:solidFill>
                <a:schemeClr val="accent1">
                  <a:lumMod val="75000"/>
                </a:schemeClr>
              </a:solidFill>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50000" r="48988"/>
          <a:stretch/>
        </p:blipFill>
        <p:spPr>
          <a:xfrm>
            <a:off x="3145146" y="3908997"/>
            <a:ext cx="1209196" cy="1519826"/>
          </a:xfrm>
          <a:prstGeom prst="rect">
            <a:avLst/>
          </a:prstGeom>
        </p:spPr>
      </p:pic>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r="48988" b="49716"/>
          <a:stretch/>
        </p:blipFill>
        <p:spPr>
          <a:xfrm>
            <a:off x="3139747" y="1028593"/>
            <a:ext cx="1209196" cy="1528467"/>
          </a:xfrm>
          <a:prstGeom prst="rect">
            <a:avLst/>
          </a:prstGeom>
        </p:spPr>
      </p:pic>
      <p:pic>
        <p:nvPicPr>
          <p:cNvPr id="10"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l="49761" b="49716"/>
          <a:stretch/>
        </p:blipFill>
        <p:spPr>
          <a:xfrm>
            <a:off x="6058007" y="1028593"/>
            <a:ext cx="1190870" cy="1528467"/>
          </a:xfrm>
          <a:prstGeom prst="rect">
            <a:avLst/>
          </a:prstGeom>
        </p:spPr>
      </p:pic>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49569" t="50000"/>
          <a:stretch/>
        </p:blipFill>
        <p:spPr>
          <a:xfrm>
            <a:off x="6053436" y="3908996"/>
            <a:ext cx="1195441" cy="1519827"/>
          </a:xfrm>
          <a:prstGeom prst="rect">
            <a:avLst/>
          </a:prstGeom>
        </p:spPr>
      </p:pic>
      <p:sp>
        <p:nvSpPr>
          <p:cNvPr id="7" name="TextBox 6"/>
          <p:cNvSpPr txBox="1"/>
          <p:nvPr/>
        </p:nvSpPr>
        <p:spPr>
          <a:xfrm>
            <a:off x="182563" y="1779137"/>
            <a:ext cx="2513340" cy="1938992"/>
          </a:xfrm>
          <a:prstGeom prst="rect">
            <a:avLst/>
          </a:prstGeom>
          <a:noFill/>
        </p:spPr>
        <p:txBody>
          <a:bodyPr wrap="square" rtlCol="0">
            <a:spAutoFit/>
          </a:bodyPr>
          <a:lstStyle/>
          <a:p>
            <a:r>
              <a:rPr lang="en-GB" sz="2400" b="1" dirty="0" smtClean="0">
                <a:solidFill>
                  <a:schemeClr val="accent2">
                    <a:lumMod val="75000"/>
                  </a:schemeClr>
                </a:solidFill>
              </a:rPr>
              <a:t>Step 2</a:t>
            </a:r>
            <a:r>
              <a:rPr lang="en-GB" sz="2400" dirty="0" smtClean="0">
                <a:solidFill>
                  <a:schemeClr val="accent2">
                    <a:lumMod val="75000"/>
                  </a:schemeClr>
                </a:solidFill>
              </a:rPr>
              <a:t>: </a:t>
            </a:r>
          </a:p>
          <a:p>
            <a:r>
              <a:rPr lang="en-GB" sz="2400" dirty="0">
                <a:solidFill>
                  <a:schemeClr val="accent2">
                    <a:lumMod val="75000"/>
                  </a:schemeClr>
                </a:solidFill>
              </a:rPr>
              <a:t>P</a:t>
            </a:r>
            <a:r>
              <a:rPr lang="en-GB" sz="2400" dirty="0" smtClean="0">
                <a:solidFill>
                  <a:schemeClr val="accent2">
                    <a:lumMod val="75000"/>
                  </a:schemeClr>
                </a:solidFill>
              </a:rPr>
              <a:t>lace your ‘</a:t>
            </a:r>
            <a:r>
              <a:rPr lang="en-GB" sz="2400" dirty="0" err="1" smtClean="0">
                <a:solidFill>
                  <a:schemeClr val="accent2">
                    <a:lumMod val="75000"/>
                  </a:schemeClr>
                </a:solidFill>
              </a:rPr>
              <a:t>arrow’cards</a:t>
            </a:r>
            <a:r>
              <a:rPr lang="en-GB" sz="2400" dirty="0" smtClean="0">
                <a:solidFill>
                  <a:schemeClr val="accent2">
                    <a:lumMod val="75000"/>
                  </a:schemeClr>
                </a:solidFill>
              </a:rPr>
              <a:t> in their correct positions.</a:t>
            </a:r>
            <a:endParaRPr lang="en-GB" sz="2400" dirty="0">
              <a:solidFill>
                <a:schemeClr val="accent2">
                  <a:lumMod val="75000"/>
                </a:schemeClr>
              </a:solidFill>
            </a:endParaRPr>
          </a:p>
        </p:txBody>
      </p:sp>
      <p:pic>
        <p:nvPicPr>
          <p:cNvPr id="14" name="Picture 13"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rot="19259124">
            <a:off x="4637536" y="2894816"/>
            <a:ext cx="1023488" cy="541340"/>
          </a:xfrm>
          <a:prstGeom prst="rect">
            <a:avLst/>
          </a:prstGeom>
        </p:spPr>
      </p:pic>
      <p:pic>
        <p:nvPicPr>
          <p:cNvPr id="15" name="Picture 14"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16204" b="66599"/>
          <a:stretch/>
        </p:blipFill>
        <p:spPr>
          <a:xfrm>
            <a:off x="4748236" y="1777060"/>
            <a:ext cx="1009276" cy="508030"/>
          </a:xfrm>
          <a:prstGeom prst="rect">
            <a:avLst/>
          </a:prstGeom>
        </p:spPr>
      </p:pic>
      <p:pic>
        <p:nvPicPr>
          <p:cNvPr id="16" name="Picture 15"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16200000">
            <a:off x="6141696" y="2918054"/>
            <a:ext cx="1023491" cy="494865"/>
          </a:xfrm>
          <a:prstGeom prst="rect">
            <a:avLst/>
          </a:prstGeom>
        </p:spPr>
      </p:pic>
      <p:pic>
        <p:nvPicPr>
          <p:cNvPr id="17" name="Picture 16"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49853" t="32393" b="49402"/>
          <a:stretch/>
        </p:blipFill>
        <p:spPr>
          <a:xfrm>
            <a:off x="4669406" y="1178024"/>
            <a:ext cx="1009275" cy="537799"/>
          </a:xfrm>
          <a:prstGeom prst="rect">
            <a:avLst/>
          </a:prstGeom>
        </p:spPr>
      </p:pic>
      <p:sp>
        <p:nvSpPr>
          <p:cNvPr id="22" name="TextBox 21"/>
          <p:cNvSpPr txBox="1"/>
          <p:nvPr/>
        </p:nvSpPr>
        <p:spPr>
          <a:xfrm>
            <a:off x="932981" y="5570710"/>
            <a:ext cx="7961586" cy="954107"/>
          </a:xfrm>
          <a:prstGeom prst="rect">
            <a:avLst/>
          </a:prstGeom>
          <a:noFill/>
        </p:spPr>
        <p:txBody>
          <a:bodyPr wrap="square" rtlCol="0">
            <a:spAutoFit/>
          </a:bodyPr>
          <a:lstStyle/>
          <a:p>
            <a:r>
              <a:rPr lang="en-GB" sz="2800" b="1" dirty="0" smtClean="0">
                <a:solidFill>
                  <a:schemeClr val="accent2">
                    <a:lumMod val="75000"/>
                  </a:schemeClr>
                </a:solidFill>
              </a:rPr>
              <a:t>Step 3</a:t>
            </a:r>
            <a:r>
              <a:rPr lang="en-GB" sz="2800" dirty="0" smtClean="0">
                <a:solidFill>
                  <a:schemeClr val="accent2">
                    <a:lumMod val="75000"/>
                  </a:schemeClr>
                </a:solidFill>
              </a:rPr>
              <a:t>: </a:t>
            </a:r>
          </a:p>
          <a:p>
            <a:r>
              <a:rPr lang="en-GB" sz="2800" dirty="0" smtClean="0">
                <a:solidFill>
                  <a:schemeClr val="accent2">
                    <a:lumMod val="75000"/>
                  </a:schemeClr>
                </a:solidFill>
              </a:rPr>
              <a:t>Finally, use a calculator to check.</a:t>
            </a:r>
            <a:endParaRPr lang="en-GB" sz="2800" dirty="0">
              <a:solidFill>
                <a:schemeClr val="accent2">
                  <a:lumMod val="75000"/>
                </a:schemeClr>
              </a:solidFill>
            </a:endParaRPr>
          </a:p>
        </p:txBody>
      </p:sp>
      <p:pic>
        <p:nvPicPr>
          <p:cNvPr id="23" name="Picture 22"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a:off x="4656255" y="4119262"/>
            <a:ext cx="1023488" cy="541340"/>
          </a:xfrm>
          <a:prstGeom prst="rect">
            <a:avLst/>
          </a:prstGeom>
        </p:spPr>
      </p:pic>
      <p:pic>
        <p:nvPicPr>
          <p:cNvPr id="24" name="Picture 23"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32274" r="49147" b="49402"/>
          <a:stretch/>
        </p:blipFill>
        <p:spPr>
          <a:xfrm rot="10800000">
            <a:off x="4656255" y="4799101"/>
            <a:ext cx="1023488" cy="541340"/>
          </a:xfrm>
          <a:prstGeom prst="rect">
            <a:avLst/>
          </a:prstGeom>
        </p:spPr>
      </p:pic>
      <p:pic>
        <p:nvPicPr>
          <p:cNvPr id="25" name="Picture 24"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16200000">
            <a:off x="2990566" y="3012946"/>
            <a:ext cx="1023491" cy="494865"/>
          </a:xfrm>
          <a:prstGeom prst="rect">
            <a:avLst/>
          </a:prstGeom>
        </p:spPr>
      </p:pic>
      <p:pic>
        <p:nvPicPr>
          <p:cNvPr id="26" name="Picture 25" descr="Screen Clippin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16204" r="49147" b="67044"/>
          <a:stretch/>
        </p:blipFill>
        <p:spPr>
          <a:xfrm rot="5400000">
            <a:off x="3480032" y="2958951"/>
            <a:ext cx="1023491" cy="494865"/>
          </a:xfrm>
          <a:prstGeom prst="rect">
            <a:avLst/>
          </a:prstGeom>
        </p:spPr>
      </p:pic>
      <p:sp>
        <p:nvSpPr>
          <p:cNvPr id="3" name="TextBox 2"/>
          <p:cNvSpPr txBox="1"/>
          <p:nvPr/>
        </p:nvSpPr>
        <p:spPr>
          <a:xfrm>
            <a:off x="182564" y="3718129"/>
            <a:ext cx="2781354" cy="1938992"/>
          </a:xfrm>
          <a:prstGeom prst="rect">
            <a:avLst/>
          </a:prstGeom>
          <a:noFill/>
        </p:spPr>
        <p:txBody>
          <a:bodyPr wrap="square" rtlCol="0">
            <a:spAutoFit/>
          </a:bodyPr>
          <a:lstStyle/>
          <a:p>
            <a:pPr algn="ctr"/>
            <a:r>
              <a:rPr lang="en-GB" sz="2400" b="1" i="1" dirty="0" smtClean="0">
                <a:solidFill>
                  <a:srgbClr val="7030A0"/>
                </a:solidFill>
              </a:rPr>
              <a:t>Ensure I record your work before  replacing or removing any of the cards</a:t>
            </a:r>
            <a:endParaRPr lang="en-GB" sz="2400" b="1" i="1" dirty="0">
              <a:solidFill>
                <a:srgbClr val="7030A0"/>
              </a:solidFill>
            </a:endParaRPr>
          </a:p>
        </p:txBody>
      </p:sp>
      <p:sp>
        <p:nvSpPr>
          <p:cNvPr id="4" name="TextBox 3"/>
          <p:cNvSpPr txBox="1"/>
          <p:nvPr/>
        </p:nvSpPr>
        <p:spPr>
          <a:xfrm>
            <a:off x="7501125" y="2148468"/>
            <a:ext cx="996489" cy="1200329"/>
          </a:xfrm>
          <a:prstGeom prst="rect">
            <a:avLst/>
          </a:prstGeom>
          <a:solidFill>
            <a:schemeClr val="accent3">
              <a:lumMod val="40000"/>
              <a:lumOff val="60000"/>
            </a:schemeClr>
          </a:solidFill>
        </p:spPr>
        <p:txBody>
          <a:bodyPr wrap="square" rtlCol="0">
            <a:spAutoFit/>
          </a:bodyPr>
          <a:lstStyle/>
          <a:p>
            <a:pPr algn="ctr"/>
            <a:r>
              <a:rPr lang="en-GB" b="1" dirty="0" smtClean="0"/>
              <a:t>Team</a:t>
            </a:r>
            <a:r>
              <a:rPr lang="en-GB" dirty="0" smtClean="0"/>
              <a:t>:</a:t>
            </a:r>
          </a:p>
          <a:p>
            <a:pPr algn="ctr"/>
            <a:r>
              <a:rPr lang="en-GB" dirty="0" smtClean="0"/>
              <a:t>Jess,</a:t>
            </a:r>
          </a:p>
          <a:p>
            <a:pPr algn="ctr"/>
            <a:r>
              <a:rPr lang="en-GB" dirty="0" smtClean="0"/>
              <a:t>Hayden,</a:t>
            </a:r>
          </a:p>
          <a:p>
            <a:pPr algn="ctr"/>
            <a:r>
              <a:rPr lang="en-GB" dirty="0" smtClean="0"/>
              <a:t>Becky</a:t>
            </a:r>
            <a:endParaRPr lang="en-GB" dirty="0"/>
          </a:p>
        </p:txBody>
      </p:sp>
    </p:spTree>
    <p:extLst>
      <p:ext uri="{BB962C8B-B14F-4D97-AF65-F5344CB8AC3E}">
        <p14:creationId xmlns:p14="http://schemas.microsoft.com/office/powerpoint/2010/main" val="34681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8000"/>
                            </p:stCondLst>
                            <p:childTnLst>
                              <p:par>
                                <p:cTn id="9" presetID="26" presetClass="emph" presetSubtype="0" repeatCount="indefinite" fill="hold" grpId="0" nodeType="afterEffect">
                                  <p:stCondLst>
                                    <p:cond delay="0"/>
                                  </p:stCondLst>
                                  <p:endCondLst>
                                    <p:cond evt="onNext" delay="0">
                                      <p:tgtEl>
                                        <p:sldTgt/>
                                      </p:tgtEl>
                                    </p:cond>
                                  </p:endCondLst>
                                  <p:childTnLst>
                                    <p:animEffect transition="out" filter="fade">
                                      <p:cBhvr>
                                        <p:cTn id="10" dur="1000" tmFilter="0, 0; .2, .5; .8, .5; 1, 0"/>
                                        <p:tgtEl>
                                          <p:spTgt spid="3">
                                            <p:txEl>
                                              <p:pRg st="0" end="0"/>
                                            </p:txEl>
                                          </p:spTgt>
                                        </p:tgtEl>
                                      </p:cBhvr>
                                    </p:animEffect>
                                    <p:animScale>
                                      <p:cBhvr>
                                        <p:cTn id="11" dur="50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150479" y="2689514"/>
            <a:ext cx="2812012" cy="1107996"/>
            <a:chOff x="6150479" y="2689514"/>
            <a:chExt cx="2812012" cy="1107996"/>
          </a:xfrm>
        </p:grpSpPr>
        <p:pic>
          <p:nvPicPr>
            <p:cNvPr id="46" name="Picture 45"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044" t="15965" b="67045"/>
            <a:stretch/>
          </p:blipFill>
          <p:spPr>
            <a:xfrm>
              <a:off x="6150479" y="2703300"/>
              <a:ext cx="2207580" cy="1080425"/>
            </a:xfrm>
            <a:prstGeom prst="rect">
              <a:avLst/>
            </a:prstGeom>
          </p:spPr>
        </p:pic>
        <p:sp>
          <p:nvSpPr>
            <p:cNvPr id="50" name="TextBox 49"/>
            <p:cNvSpPr txBox="1"/>
            <p:nvPr/>
          </p:nvSpPr>
          <p:spPr>
            <a:xfrm>
              <a:off x="8385089" y="2689514"/>
              <a:ext cx="577402" cy="1107996"/>
            </a:xfrm>
            <a:prstGeom prst="rect">
              <a:avLst/>
            </a:prstGeom>
            <a:noFill/>
          </p:spPr>
          <p:txBody>
            <a:bodyPr wrap="none" rtlCol="0">
              <a:spAutoFit/>
            </a:bodyPr>
            <a:lstStyle/>
            <a:p>
              <a:r>
                <a:rPr lang="en-GB" sz="6600" dirty="0" smtClean="0"/>
                <a:t>?</a:t>
              </a:r>
              <a:endParaRPr lang="en-GB" sz="6600" dirty="0"/>
            </a:p>
          </p:txBody>
        </p:sp>
      </p:grpSp>
      <p:sp>
        <p:nvSpPr>
          <p:cNvPr id="18" name="Rectangle 17"/>
          <p:cNvSpPr/>
          <p:nvPr/>
        </p:nvSpPr>
        <p:spPr>
          <a:xfrm>
            <a:off x="157661" y="784668"/>
            <a:ext cx="9017876" cy="523220"/>
          </a:xfrm>
          <a:prstGeom prst="rect">
            <a:avLst/>
          </a:prstGeom>
        </p:spPr>
        <p:txBody>
          <a:bodyPr wrap="square">
            <a:spAutoFit/>
          </a:bodyPr>
          <a:lstStyle/>
          <a:p>
            <a:r>
              <a:rPr lang="en-GB" sz="2800" dirty="0" smtClean="0">
                <a:solidFill>
                  <a:srgbClr val="7030A0"/>
                </a:solidFill>
              </a:rPr>
              <a:t>What have you found about the % increases and deceases?</a:t>
            </a:r>
            <a:endParaRPr lang="en-GB" sz="2800" dirty="0">
              <a:solidFill>
                <a:srgbClr val="7030A0"/>
              </a:solidFill>
            </a:endParaRPr>
          </a:p>
        </p:txBody>
      </p:sp>
      <p:pic>
        <p:nvPicPr>
          <p:cNvPr id="42" name="Picture 41" descr="Screen Clipping"/>
          <p:cNvPicPr>
            <a:picLocks noChangeAspect="1"/>
          </p:cNvPicPr>
          <p:nvPr/>
        </p:nvPicPr>
        <p:blipFill rotWithShape="1">
          <a:blip r:embed="rId3">
            <a:extLst>
              <a:ext uri="{28A0092B-C50C-407E-A947-70E740481C1C}">
                <a14:useLocalDpi xmlns:a14="http://schemas.microsoft.com/office/drawing/2010/main" val="0"/>
              </a:ext>
            </a:extLst>
          </a:blip>
          <a:srcRect l="49761" b="49716"/>
          <a:stretch/>
        </p:blipFill>
        <p:spPr>
          <a:xfrm>
            <a:off x="4058533" y="1465685"/>
            <a:ext cx="1190870" cy="1528467"/>
          </a:xfrm>
          <a:prstGeom prst="rect">
            <a:avLst/>
          </a:prstGeom>
        </p:spPr>
      </p:pic>
      <p:pic>
        <p:nvPicPr>
          <p:cNvPr id="43" name="Picture 42" descr="Screen Clipping"/>
          <p:cNvPicPr>
            <a:picLocks noChangeAspect="1"/>
          </p:cNvPicPr>
          <p:nvPr/>
        </p:nvPicPr>
        <p:blipFill rotWithShape="1">
          <a:blip r:embed="rId3">
            <a:extLst>
              <a:ext uri="{28A0092B-C50C-407E-A947-70E740481C1C}">
                <a14:useLocalDpi xmlns:a14="http://schemas.microsoft.com/office/drawing/2010/main" val="0"/>
              </a:ext>
            </a:extLst>
          </a:blip>
          <a:srcRect l="49569" t="50000"/>
          <a:stretch/>
        </p:blipFill>
        <p:spPr>
          <a:xfrm>
            <a:off x="4058533" y="4958857"/>
            <a:ext cx="1195441" cy="1519827"/>
          </a:xfrm>
          <a:prstGeom prst="rect">
            <a:avLst/>
          </a:prstGeom>
        </p:spPr>
      </p:pic>
      <p:pic>
        <p:nvPicPr>
          <p:cNvPr id="45" name="Picture 44"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49044" b="82602"/>
          <a:stretch/>
        </p:blipFill>
        <p:spPr>
          <a:xfrm rot="5400000">
            <a:off x="3554000" y="3555626"/>
            <a:ext cx="1480124" cy="741809"/>
          </a:xfrm>
          <a:prstGeom prst="rect">
            <a:avLst/>
          </a:prstGeom>
        </p:spPr>
      </p:pic>
      <p:grpSp>
        <p:nvGrpSpPr>
          <p:cNvPr id="11" name="Group 10"/>
          <p:cNvGrpSpPr/>
          <p:nvPr/>
        </p:nvGrpSpPr>
        <p:grpSpPr>
          <a:xfrm>
            <a:off x="4997669" y="3357683"/>
            <a:ext cx="829136" cy="1107996"/>
            <a:chOff x="4997669" y="3357683"/>
            <a:chExt cx="829136" cy="1107996"/>
          </a:xfrm>
        </p:grpSpPr>
        <p:sp>
          <p:nvSpPr>
            <p:cNvPr id="3" name="Down Arrow 2"/>
            <p:cNvSpPr/>
            <p:nvPr/>
          </p:nvSpPr>
          <p:spPr>
            <a:xfrm>
              <a:off x="4997669" y="3563007"/>
              <a:ext cx="256305" cy="709448"/>
            </a:xfrm>
            <a:prstGeom prst="downArrow">
              <a:avLst/>
            </a:prstGeom>
            <a:solidFill>
              <a:srgbClr val="F4E3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49403" y="3357683"/>
              <a:ext cx="577402" cy="1107996"/>
            </a:xfrm>
            <a:prstGeom prst="rect">
              <a:avLst/>
            </a:prstGeom>
            <a:noFill/>
          </p:spPr>
          <p:txBody>
            <a:bodyPr wrap="none" rtlCol="0">
              <a:spAutoFit/>
            </a:bodyPr>
            <a:lstStyle/>
            <a:p>
              <a:r>
                <a:rPr lang="en-GB" sz="6600" dirty="0" smtClean="0"/>
                <a:t>?</a:t>
              </a:r>
              <a:endParaRPr lang="en-GB" sz="6600" dirty="0"/>
            </a:p>
          </p:txBody>
        </p:sp>
      </p:grpSp>
      <p:pic>
        <p:nvPicPr>
          <p:cNvPr id="47" name="Picture 46" descr="Screen Clipping"/>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65644" r="49147" b="15909"/>
          <a:stretch/>
        </p:blipFill>
        <p:spPr>
          <a:xfrm>
            <a:off x="6177509" y="4057789"/>
            <a:ext cx="2207580" cy="1175412"/>
          </a:xfrm>
          <a:prstGeom prst="rect">
            <a:avLst/>
          </a:prstGeom>
        </p:spPr>
      </p:pic>
      <p:sp>
        <p:nvSpPr>
          <p:cNvPr id="51" name="TextBox 50"/>
          <p:cNvSpPr txBox="1"/>
          <p:nvPr/>
        </p:nvSpPr>
        <p:spPr>
          <a:xfrm>
            <a:off x="3256042" y="3332848"/>
            <a:ext cx="577402" cy="1107996"/>
          </a:xfrm>
          <a:prstGeom prst="rect">
            <a:avLst/>
          </a:prstGeom>
          <a:noFill/>
        </p:spPr>
        <p:txBody>
          <a:bodyPr wrap="none" rtlCol="0">
            <a:spAutoFit/>
          </a:bodyPr>
          <a:lstStyle/>
          <a:p>
            <a:r>
              <a:rPr lang="en-GB" sz="6600" dirty="0" smtClean="0"/>
              <a:t>?</a:t>
            </a:r>
            <a:endParaRPr lang="en-GB" sz="6600"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730" y="3593324"/>
            <a:ext cx="636714" cy="63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5777" y="2926293"/>
            <a:ext cx="636714" cy="63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089" y="4322143"/>
            <a:ext cx="636714" cy="63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7062952" y="16932"/>
            <a:ext cx="2081048" cy="646331"/>
          </a:xfrm>
          <a:prstGeom prst="rect">
            <a:avLst/>
          </a:prstGeom>
          <a:noFill/>
        </p:spPr>
        <p:txBody>
          <a:bodyPr wrap="square" rtlCol="0">
            <a:spAutoFit/>
          </a:bodyPr>
          <a:lstStyle/>
          <a:p>
            <a:pPr algn="r"/>
            <a:r>
              <a:rPr lang="en-GB" dirty="0" smtClean="0">
                <a:solidFill>
                  <a:schemeClr val="bg1">
                    <a:lumMod val="65000"/>
                  </a:schemeClr>
                </a:solidFill>
              </a:rPr>
              <a:t>Mini-plenary on Percentage Cards</a:t>
            </a:r>
            <a:endParaRPr lang="en-GB" dirty="0">
              <a:solidFill>
                <a:schemeClr val="bg1">
                  <a:lumMod val="65000"/>
                </a:schemeClr>
              </a:solidFill>
            </a:endParaRPr>
          </a:p>
        </p:txBody>
      </p:sp>
      <p:sp>
        <p:nvSpPr>
          <p:cNvPr id="54" name="TextBox 53"/>
          <p:cNvSpPr txBox="1"/>
          <p:nvPr/>
        </p:nvSpPr>
        <p:spPr>
          <a:xfrm>
            <a:off x="2112597" y="103625"/>
            <a:ext cx="5029186" cy="584775"/>
          </a:xfrm>
          <a:prstGeom prst="rect">
            <a:avLst/>
          </a:prstGeom>
          <a:noFill/>
        </p:spPr>
        <p:txBody>
          <a:bodyPr wrap="square" rtlCol="0">
            <a:spAutoFit/>
          </a:bodyPr>
          <a:lstStyle/>
          <a:p>
            <a:r>
              <a:rPr lang="en-GB" sz="3200" dirty="0" smtClean="0">
                <a:solidFill>
                  <a:schemeClr val="accent1">
                    <a:lumMod val="75000"/>
                  </a:schemeClr>
                </a:solidFill>
              </a:rPr>
              <a:t>PAUSE: The Percentage Cards</a:t>
            </a:r>
            <a:endParaRPr lang="en-GB" sz="3200" dirty="0">
              <a:solidFill>
                <a:schemeClr val="accent1">
                  <a:lumMod val="75000"/>
                </a:schemeClr>
              </a:solidFill>
            </a:endParaRPr>
          </a:p>
        </p:txBody>
      </p:sp>
    </p:spTree>
    <p:extLst>
      <p:ext uri="{BB962C8B-B14F-4D97-AF65-F5344CB8AC3E}">
        <p14:creationId xmlns:p14="http://schemas.microsoft.com/office/powerpoint/2010/main" val="27165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childTnLst>
                                </p:cTn>
                              </p:par>
                              <p:par>
                                <p:cTn id="18" presetID="10" presetClass="entr" presetSubtype="0" fill="hold" nodeType="withEffect">
                                  <p:stCondLst>
                                    <p:cond delay="100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2000"/>
                                        <p:tgtEl>
                                          <p:spTgt spid="47"/>
                                        </p:tgtEl>
                                      </p:cBhvr>
                                    </p:animEffect>
                                  </p:childTnLst>
                                </p:cTn>
                              </p:par>
                              <p:par>
                                <p:cTn id="21" presetID="1" presetClass="entr" presetSubtype="0" fill="hold" nodeType="withEffect">
                                  <p:stCondLst>
                                    <p:cond delay="100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8" y="85725"/>
            <a:ext cx="4324350" cy="6686550"/>
          </a:xfrm>
          <a:prstGeom prst="rect">
            <a:avLst/>
          </a:prstGeom>
        </p:spPr>
      </p:pic>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50000" r="48988"/>
          <a:stretch/>
        </p:blipFill>
        <p:spPr>
          <a:xfrm>
            <a:off x="4582508" y="3428999"/>
            <a:ext cx="2205917" cy="3343275"/>
          </a:xfrm>
          <a:prstGeom prst="rect">
            <a:avLst/>
          </a:prstGeom>
        </p:spPr>
      </p:pic>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r="48988" b="49716"/>
          <a:stretch/>
        </p:blipFill>
        <p:spPr>
          <a:xfrm>
            <a:off x="4629805" y="15766"/>
            <a:ext cx="2205917" cy="3362280"/>
          </a:xfrm>
          <a:prstGeom prst="rect">
            <a:avLst/>
          </a:prstGeom>
        </p:spPr>
      </p:pic>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l="49761" b="49716"/>
          <a:stretch/>
        </p:blipFill>
        <p:spPr>
          <a:xfrm>
            <a:off x="6907127" y="-94596"/>
            <a:ext cx="2172483" cy="3362280"/>
          </a:xfrm>
          <a:prstGeom prst="rect">
            <a:avLst/>
          </a:prstGeom>
        </p:spPr>
      </p:pic>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l="49569" t="50000"/>
          <a:stretch/>
        </p:blipFill>
        <p:spPr>
          <a:xfrm>
            <a:off x="6883021" y="3586658"/>
            <a:ext cx="2180823" cy="3343275"/>
          </a:xfrm>
          <a:prstGeom prst="rect">
            <a:avLst/>
          </a:prstGeom>
        </p:spPr>
      </p:pic>
    </p:spTree>
    <p:extLst>
      <p:ext uri="{BB962C8B-B14F-4D97-AF65-F5344CB8AC3E}">
        <p14:creationId xmlns:p14="http://schemas.microsoft.com/office/powerpoint/2010/main" val="47600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6129" y="989626"/>
            <a:ext cx="8810366" cy="523220"/>
          </a:xfrm>
          <a:prstGeom prst="rect">
            <a:avLst/>
          </a:prstGeom>
        </p:spPr>
        <p:txBody>
          <a:bodyPr wrap="square">
            <a:spAutoFit/>
          </a:bodyPr>
          <a:lstStyle/>
          <a:p>
            <a:r>
              <a:rPr lang="en-GB" sz="2800" dirty="0" smtClean="0">
                <a:solidFill>
                  <a:srgbClr val="7030A0"/>
                </a:solidFill>
              </a:rPr>
              <a:t>Have you spotted any easy ways to </a:t>
            </a:r>
            <a:r>
              <a:rPr lang="en-GB" sz="2800" i="1" dirty="0" smtClean="0">
                <a:solidFill>
                  <a:srgbClr val="7030A0"/>
                </a:solidFill>
              </a:rPr>
              <a:t>calculate </a:t>
            </a:r>
            <a:r>
              <a:rPr lang="en-GB" sz="2800" dirty="0" smtClean="0">
                <a:solidFill>
                  <a:srgbClr val="7030A0"/>
                </a:solidFill>
              </a:rPr>
              <a:t>the changes?</a:t>
            </a:r>
            <a:endParaRPr lang="en-GB" sz="2800" dirty="0">
              <a:solidFill>
                <a:srgbClr val="7030A0"/>
              </a:solidFill>
            </a:endParaRPr>
          </a:p>
        </p:txBody>
      </p:sp>
      <p:grpSp>
        <p:nvGrpSpPr>
          <p:cNvPr id="5" name="Group 4"/>
          <p:cNvGrpSpPr/>
          <p:nvPr/>
        </p:nvGrpSpPr>
        <p:grpSpPr>
          <a:xfrm>
            <a:off x="325813" y="1771199"/>
            <a:ext cx="6658302" cy="523220"/>
            <a:chOff x="325813" y="1771199"/>
            <a:chExt cx="6658302" cy="523220"/>
          </a:xfrm>
        </p:grpSpPr>
        <p:sp>
          <p:nvSpPr>
            <p:cNvPr id="19" name="Rectangle 18"/>
            <p:cNvSpPr/>
            <p:nvPr/>
          </p:nvSpPr>
          <p:spPr>
            <a:xfrm>
              <a:off x="325813" y="1771199"/>
              <a:ext cx="2039006" cy="523220"/>
            </a:xfrm>
            <a:prstGeom prst="rect">
              <a:avLst/>
            </a:prstGeom>
          </p:spPr>
          <p:txBody>
            <a:bodyPr wrap="square">
              <a:spAutoFit/>
            </a:bodyPr>
            <a:lstStyle/>
            <a:p>
              <a:r>
                <a:rPr lang="en-GB" sz="2800" dirty="0" smtClean="0"/>
                <a:t>‘Up by 20%’ </a:t>
              </a:r>
              <a:endParaRPr lang="en-GB" sz="2800" dirty="0"/>
            </a:p>
          </p:txBody>
        </p:sp>
        <p:sp>
          <p:nvSpPr>
            <p:cNvPr id="27" name="Rectangle 26"/>
            <p:cNvSpPr/>
            <p:nvPr/>
          </p:nvSpPr>
          <p:spPr>
            <a:xfrm>
              <a:off x="243312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sp>
        <p:nvSpPr>
          <p:cNvPr id="28" name="Rectangle 27"/>
          <p:cNvSpPr/>
          <p:nvPr/>
        </p:nvSpPr>
        <p:spPr>
          <a:xfrm>
            <a:off x="7313941" y="1771199"/>
            <a:ext cx="1019503" cy="523220"/>
          </a:xfrm>
          <a:prstGeom prst="rect">
            <a:avLst/>
          </a:prstGeom>
        </p:spPr>
        <p:txBody>
          <a:bodyPr wrap="square">
            <a:spAutoFit/>
          </a:bodyPr>
          <a:lstStyle/>
          <a:p>
            <a:r>
              <a:rPr lang="en-GB" sz="2800" dirty="0" smtClean="0"/>
              <a:t>x 1.2</a:t>
            </a:r>
            <a:endParaRPr lang="en-GB" sz="2800" dirty="0"/>
          </a:p>
        </p:txBody>
      </p:sp>
      <p:grpSp>
        <p:nvGrpSpPr>
          <p:cNvPr id="6" name="Group 5"/>
          <p:cNvGrpSpPr/>
          <p:nvPr/>
        </p:nvGrpSpPr>
        <p:grpSpPr>
          <a:xfrm>
            <a:off x="320553" y="2412345"/>
            <a:ext cx="6658302" cy="523220"/>
            <a:chOff x="320553" y="2412345"/>
            <a:chExt cx="6658302" cy="523220"/>
          </a:xfrm>
        </p:grpSpPr>
        <p:sp>
          <p:nvSpPr>
            <p:cNvPr id="29" name="Rectangle 28"/>
            <p:cNvSpPr/>
            <p:nvPr/>
          </p:nvSpPr>
          <p:spPr>
            <a:xfrm>
              <a:off x="320553" y="2412345"/>
              <a:ext cx="2039006" cy="523220"/>
            </a:xfrm>
            <a:prstGeom prst="rect">
              <a:avLst/>
            </a:prstGeom>
          </p:spPr>
          <p:txBody>
            <a:bodyPr wrap="square">
              <a:spAutoFit/>
            </a:bodyPr>
            <a:lstStyle/>
            <a:p>
              <a:r>
                <a:rPr lang="en-GB" sz="2800" dirty="0" smtClean="0"/>
                <a:t>‘Up by 33%’ </a:t>
              </a:r>
              <a:endParaRPr lang="en-GB" sz="2800" dirty="0"/>
            </a:p>
          </p:txBody>
        </p:sp>
        <p:sp>
          <p:nvSpPr>
            <p:cNvPr id="30" name="Rectangle 29"/>
            <p:cNvSpPr/>
            <p:nvPr/>
          </p:nvSpPr>
          <p:spPr>
            <a:xfrm>
              <a:off x="2427861" y="2412345"/>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sp>
        <p:nvSpPr>
          <p:cNvPr id="31" name="Rectangle 30"/>
          <p:cNvSpPr/>
          <p:nvPr/>
        </p:nvSpPr>
        <p:spPr>
          <a:xfrm>
            <a:off x="7308681" y="2412345"/>
            <a:ext cx="1627814" cy="523220"/>
          </a:xfrm>
          <a:prstGeom prst="rect">
            <a:avLst/>
          </a:prstGeom>
        </p:spPr>
        <p:txBody>
          <a:bodyPr wrap="square">
            <a:spAutoFit/>
          </a:bodyPr>
          <a:lstStyle/>
          <a:p>
            <a:r>
              <a:rPr lang="en-GB" sz="2800" dirty="0" smtClean="0"/>
              <a:t>x 1.33</a:t>
            </a:r>
            <a:endParaRPr lang="en-GB" sz="2800" dirty="0"/>
          </a:p>
        </p:txBody>
      </p:sp>
      <p:grpSp>
        <p:nvGrpSpPr>
          <p:cNvPr id="12" name="Group 11"/>
          <p:cNvGrpSpPr/>
          <p:nvPr/>
        </p:nvGrpSpPr>
        <p:grpSpPr>
          <a:xfrm>
            <a:off x="331059" y="3053491"/>
            <a:ext cx="6658302" cy="523220"/>
            <a:chOff x="331059" y="3053491"/>
            <a:chExt cx="6658302" cy="523220"/>
          </a:xfrm>
        </p:grpSpPr>
        <p:sp>
          <p:nvSpPr>
            <p:cNvPr id="32" name="Rectangle 31"/>
            <p:cNvSpPr/>
            <p:nvPr/>
          </p:nvSpPr>
          <p:spPr>
            <a:xfrm>
              <a:off x="331059" y="3053491"/>
              <a:ext cx="2254486" cy="523220"/>
            </a:xfrm>
            <a:prstGeom prst="rect">
              <a:avLst/>
            </a:prstGeom>
          </p:spPr>
          <p:txBody>
            <a:bodyPr wrap="square">
              <a:spAutoFit/>
            </a:bodyPr>
            <a:lstStyle/>
            <a:p>
              <a:r>
                <a:rPr lang="en-GB" sz="2800" dirty="0" smtClean="0"/>
                <a:t>‘Up by 100%’ </a:t>
              </a:r>
              <a:endParaRPr lang="en-GB" sz="2800" dirty="0"/>
            </a:p>
          </p:txBody>
        </p:sp>
        <p:sp>
          <p:nvSpPr>
            <p:cNvPr id="33" name="Rectangle 32"/>
            <p:cNvSpPr/>
            <p:nvPr/>
          </p:nvSpPr>
          <p:spPr>
            <a:xfrm>
              <a:off x="2438367" y="3053491"/>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sp>
        <p:nvSpPr>
          <p:cNvPr id="34" name="Rectangle 33"/>
          <p:cNvSpPr/>
          <p:nvPr/>
        </p:nvSpPr>
        <p:spPr>
          <a:xfrm>
            <a:off x="7319187" y="3053491"/>
            <a:ext cx="1014257" cy="523220"/>
          </a:xfrm>
          <a:prstGeom prst="rect">
            <a:avLst/>
          </a:prstGeom>
        </p:spPr>
        <p:txBody>
          <a:bodyPr wrap="square">
            <a:spAutoFit/>
          </a:bodyPr>
          <a:lstStyle/>
          <a:p>
            <a:r>
              <a:rPr lang="en-GB" sz="2800" dirty="0" smtClean="0"/>
              <a:t>x 2</a:t>
            </a:r>
            <a:endParaRPr lang="en-GB" sz="2800" dirty="0"/>
          </a:p>
        </p:txBody>
      </p:sp>
      <p:grpSp>
        <p:nvGrpSpPr>
          <p:cNvPr id="13" name="Group 12"/>
          <p:cNvGrpSpPr/>
          <p:nvPr/>
        </p:nvGrpSpPr>
        <p:grpSpPr>
          <a:xfrm>
            <a:off x="341565" y="4624831"/>
            <a:ext cx="6658302" cy="523220"/>
            <a:chOff x="341565" y="4624831"/>
            <a:chExt cx="6658302" cy="523220"/>
          </a:xfrm>
        </p:grpSpPr>
        <p:sp>
          <p:nvSpPr>
            <p:cNvPr id="35" name="Rectangle 34"/>
            <p:cNvSpPr/>
            <p:nvPr/>
          </p:nvSpPr>
          <p:spPr>
            <a:xfrm>
              <a:off x="341565" y="4624831"/>
              <a:ext cx="2254486" cy="523220"/>
            </a:xfrm>
            <a:prstGeom prst="rect">
              <a:avLst/>
            </a:prstGeom>
          </p:spPr>
          <p:txBody>
            <a:bodyPr wrap="square">
              <a:spAutoFit/>
            </a:bodyPr>
            <a:lstStyle/>
            <a:p>
              <a:r>
                <a:rPr lang="en-GB" sz="2800" dirty="0" smtClean="0"/>
                <a:t>‘Up by 75%’ </a:t>
              </a:r>
              <a:endParaRPr lang="en-GB" sz="2800" dirty="0"/>
            </a:p>
          </p:txBody>
        </p:sp>
        <p:sp>
          <p:nvSpPr>
            <p:cNvPr id="36" name="Rectangle 35"/>
            <p:cNvSpPr/>
            <p:nvPr/>
          </p:nvSpPr>
          <p:spPr>
            <a:xfrm>
              <a:off x="2448873" y="4624831"/>
              <a:ext cx="4550994" cy="523220"/>
            </a:xfrm>
            <a:prstGeom prst="rect">
              <a:avLst/>
            </a:prstGeom>
          </p:spPr>
          <p:txBody>
            <a:bodyPr wrap="square">
              <a:spAutoFit/>
            </a:bodyPr>
            <a:lstStyle/>
            <a:p>
              <a:r>
                <a:rPr lang="en-GB" sz="2800" dirty="0" smtClean="0"/>
                <a:t>could be easily calculated by…</a:t>
              </a:r>
              <a:endParaRPr lang="en-GB" sz="2800" dirty="0"/>
            </a:p>
          </p:txBody>
        </p:sp>
      </p:grpSp>
      <p:sp>
        <p:nvSpPr>
          <p:cNvPr id="37" name="Rectangle 36"/>
          <p:cNvSpPr/>
          <p:nvPr/>
        </p:nvSpPr>
        <p:spPr>
          <a:xfrm>
            <a:off x="7329693" y="4624831"/>
            <a:ext cx="1344097" cy="523220"/>
          </a:xfrm>
          <a:prstGeom prst="rect">
            <a:avLst/>
          </a:prstGeom>
        </p:spPr>
        <p:txBody>
          <a:bodyPr wrap="square">
            <a:spAutoFit/>
          </a:bodyPr>
          <a:lstStyle/>
          <a:p>
            <a:r>
              <a:rPr lang="en-GB" sz="2800" dirty="0" smtClean="0"/>
              <a:t>x 1.75</a:t>
            </a:r>
            <a:endParaRPr lang="en-GB" sz="2800" dirty="0"/>
          </a:p>
        </p:txBody>
      </p:sp>
      <p:grpSp>
        <p:nvGrpSpPr>
          <p:cNvPr id="20" name="Group 19"/>
          <p:cNvGrpSpPr/>
          <p:nvPr/>
        </p:nvGrpSpPr>
        <p:grpSpPr>
          <a:xfrm>
            <a:off x="336305" y="5329041"/>
            <a:ext cx="6658302" cy="523220"/>
            <a:chOff x="336305" y="5329041"/>
            <a:chExt cx="6658302" cy="523220"/>
          </a:xfrm>
        </p:grpSpPr>
        <p:sp>
          <p:nvSpPr>
            <p:cNvPr id="38" name="Rectangle 37"/>
            <p:cNvSpPr/>
            <p:nvPr/>
          </p:nvSpPr>
          <p:spPr>
            <a:xfrm>
              <a:off x="336305" y="5329041"/>
              <a:ext cx="2254486" cy="523220"/>
            </a:xfrm>
            <a:prstGeom prst="rect">
              <a:avLst/>
            </a:prstGeom>
          </p:spPr>
          <p:txBody>
            <a:bodyPr wrap="square">
              <a:spAutoFit/>
            </a:bodyPr>
            <a:lstStyle/>
            <a:p>
              <a:r>
                <a:rPr lang="en-GB" sz="2800" dirty="0" smtClean="0"/>
                <a:t>‘Up by 3%’ </a:t>
              </a:r>
              <a:endParaRPr lang="en-GB" sz="2800" dirty="0"/>
            </a:p>
          </p:txBody>
        </p:sp>
        <p:sp>
          <p:nvSpPr>
            <p:cNvPr id="39" name="Rectangle 38"/>
            <p:cNvSpPr/>
            <p:nvPr/>
          </p:nvSpPr>
          <p:spPr>
            <a:xfrm>
              <a:off x="2443613" y="5329041"/>
              <a:ext cx="4550994" cy="523220"/>
            </a:xfrm>
            <a:prstGeom prst="rect">
              <a:avLst/>
            </a:prstGeom>
          </p:spPr>
          <p:txBody>
            <a:bodyPr wrap="square">
              <a:spAutoFit/>
            </a:bodyPr>
            <a:lstStyle/>
            <a:p>
              <a:r>
                <a:rPr lang="en-GB" sz="2800" dirty="0"/>
                <a:t>could</a:t>
              </a:r>
              <a:r>
                <a:rPr lang="en-GB" sz="2800" dirty="0" smtClean="0"/>
                <a:t> be easily calculated by…</a:t>
              </a:r>
              <a:endParaRPr lang="en-GB" sz="2800" dirty="0"/>
            </a:p>
          </p:txBody>
        </p:sp>
      </p:grpSp>
      <p:sp>
        <p:nvSpPr>
          <p:cNvPr id="40" name="Rectangle 39"/>
          <p:cNvSpPr/>
          <p:nvPr/>
        </p:nvSpPr>
        <p:spPr>
          <a:xfrm>
            <a:off x="7324433" y="5329041"/>
            <a:ext cx="1349357" cy="523220"/>
          </a:xfrm>
          <a:prstGeom prst="rect">
            <a:avLst/>
          </a:prstGeom>
        </p:spPr>
        <p:txBody>
          <a:bodyPr wrap="square">
            <a:spAutoFit/>
          </a:bodyPr>
          <a:lstStyle/>
          <a:p>
            <a:r>
              <a:rPr lang="en-GB" sz="2800" dirty="0" smtClean="0"/>
              <a:t>x 1.03</a:t>
            </a:r>
            <a:endParaRPr lang="en-GB" sz="2800" dirty="0"/>
          </a:p>
        </p:txBody>
      </p:sp>
      <p:sp>
        <p:nvSpPr>
          <p:cNvPr id="41" name="Rectangle 40"/>
          <p:cNvSpPr/>
          <p:nvPr/>
        </p:nvSpPr>
        <p:spPr>
          <a:xfrm>
            <a:off x="173426" y="3995589"/>
            <a:ext cx="8810366" cy="523220"/>
          </a:xfrm>
          <a:prstGeom prst="rect">
            <a:avLst/>
          </a:prstGeom>
        </p:spPr>
        <p:txBody>
          <a:bodyPr wrap="square">
            <a:spAutoFit/>
          </a:bodyPr>
          <a:lstStyle/>
          <a:p>
            <a:r>
              <a:rPr lang="en-GB" sz="2800" dirty="0" smtClean="0">
                <a:solidFill>
                  <a:srgbClr val="7030A0"/>
                </a:solidFill>
              </a:rPr>
              <a:t>How could you calculate these…</a:t>
            </a:r>
            <a:endParaRPr lang="en-GB" sz="2800" dirty="0">
              <a:solidFill>
                <a:srgbClr val="7030A0"/>
              </a:solidFill>
            </a:endParaRPr>
          </a:p>
        </p:txBody>
      </p:sp>
      <p:sp>
        <p:nvSpPr>
          <p:cNvPr id="43" name="TextBox 42"/>
          <p:cNvSpPr txBox="1"/>
          <p:nvPr/>
        </p:nvSpPr>
        <p:spPr>
          <a:xfrm>
            <a:off x="2112597" y="103625"/>
            <a:ext cx="5029186" cy="584775"/>
          </a:xfrm>
          <a:prstGeom prst="rect">
            <a:avLst/>
          </a:prstGeom>
          <a:noFill/>
        </p:spPr>
        <p:txBody>
          <a:bodyPr wrap="square" rtlCol="0">
            <a:spAutoFit/>
          </a:bodyPr>
          <a:lstStyle/>
          <a:p>
            <a:r>
              <a:rPr lang="en-GB" sz="3200" dirty="0" smtClean="0">
                <a:solidFill>
                  <a:schemeClr val="accent1">
                    <a:lumMod val="75000"/>
                  </a:schemeClr>
                </a:solidFill>
              </a:rPr>
              <a:t>PAUSE: The Percentage Cards</a:t>
            </a:r>
            <a:endParaRPr lang="en-GB" sz="3200" dirty="0">
              <a:solidFill>
                <a:schemeClr val="accent1">
                  <a:lumMod val="75000"/>
                </a:schemeClr>
              </a:solidFill>
            </a:endParaRPr>
          </a:p>
        </p:txBody>
      </p:sp>
      <p:grpSp>
        <p:nvGrpSpPr>
          <p:cNvPr id="49" name="Group 48"/>
          <p:cNvGrpSpPr/>
          <p:nvPr/>
        </p:nvGrpSpPr>
        <p:grpSpPr>
          <a:xfrm>
            <a:off x="268022" y="5868027"/>
            <a:ext cx="7683792" cy="791414"/>
            <a:chOff x="608565" y="5868027"/>
            <a:chExt cx="7343249" cy="791414"/>
          </a:xfrm>
        </p:grpSpPr>
        <p:sp>
          <p:nvSpPr>
            <p:cNvPr id="44" name="Rectangle 43"/>
            <p:cNvSpPr/>
            <p:nvPr/>
          </p:nvSpPr>
          <p:spPr>
            <a:xfrm>
              <a:off x="608565" y="6136221"/>
              <a:ext cx="5860976" cy="523220"/>
            </a:xfrm>
            <a:prstGeom prst="rect">
              <a:avLst/>
            </a:prstGeom>
          </p:spPr>
          <p:txBody>
            <a:bodyPr wrap="square">
              <a:spAutoFit/>
            </a:bodyPr>
            <a:lstStyle/>
            <a:p>
              <a:r>
                <a:rPr lang="en-GB" sz="2800" dirty="0" smtClean="0">
                  <a:solidFill>
                    <a:srgbClr val="7030A0"/>
                  </a:solidFill>
                </a:rPr>
                <a:t>All these numbers are called </a:t>
              </a:r>
              <a:r>
                <a:rPr lang="en-GB" sz="2800" dirty="0" smtClean="0">
                  <a:solidFill>
                    <a:schemeClr val="accent6">
                      <a:lumMod val="50000"/>
                    </a:schemeClr>
                  </a:solidFill>
                </a:rPr>
                <a:t>multipliers</a:t>
              </a:r>
              <a:endParaRPr lang="en-GB" sz="2800" dirty="0">
                <a:solidFill>
                  <a:schemeClr val="accent6">
                    <a:lumMod val="50000"/>
                  </a:schemeClr>
                </a:solidFill>
              </a:endParaRPr>
            </a:p>
          </p:txBody>
        </p:sp>
        <p:cxnSp>
          <p:nvCxnSpPr>
            <p:cNvPr id="46" name="Elbow Connector 45"/>
            <p:cNvCxnSpPr/>
            <p:nvPr/>
          </p:nvCxnSpPr>
          <p:spPr>
            <a:xfrm flipV="1">
              <a:off x="6228472" y="5868027"/>
              <a:ext cx="1723342" cy="545570"/>
            </a:xfrm>
            <a:prstGeom prst="bentConnector3">
              <a:avLst>
                <a:gd name="adj1" fmla="val 99834"/>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4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2000"/>
                                        <p:tgtEl>
                                          <p:spTgt spid="40"/>
                                        </p:tgtEl>
                                      </p:cBhvr>
                                    </p:animEffect>
                                  </p:childTnLst>
                                </p:cTn>
                              </p:par>
                            </p:childTnLst>
                          </p:cTn>
                        </p:par>
                        <p:par>
                          <p:cTn id="36" fill="hold">
                            <p:stCondLst>
                              <p:cond delay="2000"/>
                            </p:stCondLst>
                            <p:childTnLst>
                              <p:par>
                                <p:cTn id="37" presetID="1" presetClass="entr" presetSubtype="0" fill="hold" nodeType="afterEffect">
                                  <p:stCondLst>
                                    <p:cond delay="50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4" grpId="0"/>
      <p:bldP spid="37"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2597" y="103625"/>
            <a:ext cx="5029186" cy="584775"/>
          </a:xfrm>
          <a:prstGeom prst="rect">
            <a:avLst/>
          </a:prstGeom>
          <a:noFill/>
        </p:spPr>
        <p:txBody>
          <a:bodyPr wrap="square" rtlCol="0">
            <a:spAutoFit/>
          </a:bodyPr>
          <a:lstStyle/>
          <a:p>
            <a:r>
              <a:rPr lang="en-GB" sz="3200" dirty="0" smtClean="0">
                <a:solidFill>
                  <a:schemeClr val="accent1">
                    <a:lumMod val="75000"/>
                  </a:schemeClr>
                </a:solidFill>
              </a:rPr>
              <a:t>PAUSE: The Percentage Cards</a:t>
            </a:r>
            <a:endParaRPr lang="en-GB" sz="3200" dirty="0">
              <a:solidFill>
                <a:schemeClr val="accent1">
                  <a:lumMod val="75000"/>
                </a:schemeClr>
              </a:solidFill>
            </a:endParaRPr>
          </a:p>
        </p:txBody>
      </p:sp>
      <p:sp>
        <p:nvSpPr>
          <p:cNvPr id="18" name="Rectangle 17"/>
          <p:cNvSpPr/>
          <p:nvPr/>
        </p:nvSpPr>
        <p:spPr>
          <a:xfrm>
            <a:off x="126129" y="989626"/>
            <a:ext cx="8810366" cy="523220"/>
          </a:xfrm>
          <a:prstGeom prst="rect">
            <a:avLst/>
          </a:prstGeom>
        </p:spPr>
        <p:txBody>
          <a:bodyPr wrap="square">
            <a:spAutoFit/>
          </a:bodyPr>
          <a:lstStyle/>
          <a:p>
            <a:r>
              <a:rPr lang="en-GB" sz="2800" dirty="0" smtClean="0">
                <a:solidFill>
                  <a:srgbClr val="7030A0"/>
                </a:solidFill>
              </a:rPr>
              <a:t>What about percentage </a:t>
            </a:r>
            <a:r>
              <a:rPr lang="en-GB" sz="2800" i="1" dirty="0" smtClean="0">
                <a:solidFill>
                  <a:srgbClr val="7030A0"/>
                </a:solidFill>
              </a:rPr>
              <a:t>decreases</a:t>
            </a:r>
            <a:r>
              <a:rPr lang="en-GB" sz="2800" dirty="0" smtClean="0">
                <a:solidFill>
                  <a:srgbClr val="7030A0"/>
                </a:solidFill>
              </a:rPr>
              <a:t>?</a:t>
            </a:r>
            <a:endParaRPr lang="en-GB" sz="2800" dirty="0">
              <a:solidFill>
                <a:srgbClr val="7030A0"/>
              </a:solidFill>
            </a:endParaRPr>
          </a:p>
        </p:txBody>
      </p:sp>
      <p:grpSp>
        <p:nvGrpSpPr>
          <p:cNvPr id="5" name="Group 4"/>
          <p:cNvGrpSpPr/>
          <p:nvPr/>
        </p:nvGrpSpPr>
        <p:grpSpPr>
          <a:xfrm>
            <a:off x="220724" y="1771199"/>
            <a:ext cx="6984115" cy="523220"/>
            <a:chOff x="325813" y="1771199"/>
            <a:chExt cx="6658302" cy="523220"/>
          </a:xfrm>
        </p:grpSpPr>
        <p:sp>
          <p:nvSpPr>
            <p:cNvPr id="19" name="Rectangle 18"/>
            <p:cNvSpPr/>
            <p:nvPr/>
          </p:nvSpPr>
          <p:spPr>
            <a:xfrm>
              <a:off x="325813" y="1771199"/>
              <a:ext cx="2249484" cy="523220"/>
            </a:xfrm>
            <a:prstGeom prst="rect">
              <a:avLst/>
            </a:prstGeom>
          </p:spPr>
          <p:txBody>
            <a:bodyPr wrap="square">
              <a:spAutoFit/>
            </a:bodyPr>
            <a:lstStyle/>
            <a:p>
              <a:r>
                <a:rPr lang="en-GB" sz="2800" dirty="0" smtClean="0"/>
                <a:t>‘Down by 25%’ </a:t>
              </a:r>
              <a:endParaRPr lang="en-GB" sz="2800" dirty="0"/>
            </a:p>
          </p:txBody>
        </p:sp>
        <p:sp>
          <p:nvSpPr>
            <p:cNvPr id="27" name="Rectangle 26"/>
            <p:cNvSpPr/>
            <p:nvPr/>
          </p:nvSpPr>
          <p:spPr>
            <a:xfrm>
              <a:off x="243312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sp>
        <p:nvSpPr>
          <p:cNvPr id="28" name="Rectangle 27"/>
          <p:cNvSpPr/>
          <p:nvPr/>
        </p:nvSpPr>
        <p:spPr>
          <a:xfrm>
            <a:off x="7313941" y="1771199"/>
            <a:ext cx="1359849" cy="523220"/>
          </a:xfrm>
          <a:prstGeom prst="rect">
            <a:avLst/>
          </a:prstGeom>
        </p:spPr>
        <p:txBody>
          <a:bodyPr wrap="square">
            <a:spAutoFit/>
          </a:bodyPr>
          <a:lstStyle/>
          <a:p>
            <a:r>
              <a:rPr lang="en-GB" sz="2800" dirty="0" smtClean="0"/>
              <a:t>x 0.75</a:t>
            </a:r>
            <a:endParaRPr lang="en-GB" sz="2800" dirty="0"/>
          </a:p>
        </p:txBody>
      </p:sp>
      <p:sp>
        <p:nvSpPr>
          <p:cNvPr id="31" name="Rectangle 30"/>
          <p:cNvSpPr/>
          <p:nvPr/>
        </p:nvSpPr>
        <p:spPr>
          <a:xfrm>
            <a:off x="7308681" y="2412345"/>
            <a:ext cx="1627814" cy="523220"/>
          </a:xfrm>
          <a:prstGeom prst="rect">
            <a:avLst/>
          </a:prstGeom>
        </p:spPr>
        <p:txBody>
          <a:bodyPr wrap="square">
            <a:spAutoFit/>
          </a:bodyPr>
          <a:lstStyle/>
          <a:p>
            <a:r>
              <a:rPr lang="en-GB" sz="2800" dirty="0" smtClean="0"/>
              <a:t>x 0.67</a:t>
            </a:r>
            <a:endParaRPr lang="en-GB" sz="2800" dirty="0"/>
          </a:p>
        </p:txBody>
      </p:sp>
      <p:sp>
        <p:nvSpPr>
          <p:cNvPr id="34" name="Rectangle 33"/>
          <p:cNvSpPr/>
          <p:nvPr/>
        </p:nvSpPr>
        <p:spPr>
          <a:xfrm>
            <a:off x="7319187" y="3053491"/>
            <a:ext cx="1345084" cy="523220"/>
          </a:xfrm>
          <a:prstGeom prst="rect">
            <a:avLst/>
          </a:prstGeom>
        </p:spPr>
        <p:txBody>
          <a:bodyPr wrap="square">
            <a:spAutoFit/>
          </a:bodyPr>
          <a:lstStyle/>
          <a:p>
            <a:r>
              <a:rPr lang="en-GB" sz="2800" dirty="0" smtClean="0"/>
              <a:t>x 0.833</a:t>
            </a:r>
            <a:endParaRPr lang="en-GB" sz="2800" dirty="0"/>
          </a:p>
        </p:txBody>
      </p:sp>
      <p:sp>
        <p:nvSpPr>
          <p:cNvPr id="37" name="Rectangle 36"/>
          <p:cNvSpPr/>
          <p:nvPr/>
        </p:nvSpPr>
        <p:spPr>
          <a:xfrm>
            <a:off x="7329693" y="4624831"/>
            <a:ext cx="1344097" cy="523220"/>
          </a:xfrm>
          <a:prstGeom prst="rect">
            <a:avLst/>
          </a:prstGeom>
        </p:spPr>
        <p:txBody>
          <a:bodyPr wrap="square">
            <a:spAutoFit/>
          </a:bodyPr>
          <a:lstStyle/>
          <a:p>
            <a:r>
              <a:rPr lang="en-GB" sz="2800" dirty="0" smtClean="0"/>
              <a:t>x 0.05</a:t>
            </a:r>
            <a:endParaRPr lang="en-GB" sz="2800" dirty="0"/>
          </a:p>
        </p:txBody>
      </p:sp>
      <p:sp>
        <p:nvSpPr>
          <p:cNvPr id="40" name="Rectangle 39"/>
          <p:cNvSpPr/>
          <p:nvPr/>
        </p:nvSpPr>
        <p:spPr>
          <a:xfrm>
            <a:off x="7324433" y="5329041"/>
            <a:ext cx="1349357" cy="523220"/>
          </a:xfrm>
          <a:prstGeom prst="rect">
            <a:avLst/>
          </a:prstGeom>
        </p:spPr>
        <p:txBody>
          <a:bodyPr wrap="square">
            <a:spAutoFit/>
          </a:bodyPr>
          <a:lstStyle/>
          <a:p>
            <a:r>
              <a:rPr lang="en-GB" sz="2800" dirty="0" smtClean="0"/>
              <a:t>x 0.98</a:t>
            </a:r>
            <a:endParaRPr lang="en-GB" sz="2800" dirty="0"/>
          </a:p>
        </p:txBody>
      </p:sp>
      <p:sp>
        <p:nvSpPr>
          <p:cNvPr id="41" name="Rectangle 40"/>
          <p:cNvSpPr/>
          <p:nvPr/>
        </p:nvSpPr>
        <p:spPr>
          <a:xfrm>
            <a:off x="173426" y="3995589"/>
            <a:ext cx="8810366" cy="523220"/>
          </a:xfrm>
          <a:prstGeom prst="rect">
            <a:avLst/>
          </a:prstGeom>
        </p:spPr>
        <p:txBody>
          <a:bodyPr wrap="square">
            <a:spAutoFit/>
          </a:bodyPr>
          <a:lstStyle/>
          <a:p>
            <a:r>
              <a:rPr lang="en-GB" sz="2800" dirty="0" smtClean="0">
                <a:solidFill>
                  <a:srgbClr val="7030A0"/>
                </a:solidFill>
              </a:rPr>
              <a:t>How could you calculate these…</a:t>
            </a:r>
            <a:endParaRPr lang="en-GB" sz="2800" dirty="0">
              <a:solidFill>
                <a:srgbClr val="7030A0"/>
              </a:solidFill>
            </a:endParaRPr>
          </a:p>
        </p:txBody>
      </p:sp>
      <p:grpSp>
        <p:nvGrpSpPr>
          <p:cNvPr id="42" name="Group 41"/>
          <p:cNvGrpSpPr/>
          <p:nvPr/>
        </p:nvGrpSpPr>
        <p:grpSpPr>
          <a:xfrm>
            <a:off x="215464" y="2412345"/>
            <a:ext cx="6984115" cy="523220"/>
            <a:chOff x="325813" y="1771199"/>
            <a:chExt cx="6658302" cy="523220"/>
          </a:xfrm>
        </p:grpSpPr>
        <p:sp>
          <p:nvSpPr>
            <p:cNvPr id="43" name="Rectangle 42"/>
            <p:cNvSpPr/>
            <p:nvPr/>
          </p:nvSpPr>
          <p:spPr>
            <a:xfrm>
              <a:off x="325813" y="1771199"/>
              <a:ext cx="2249484" cy="523220"/>
            </a:xfrm>
            <a:prstGeom prst="rect">
              <a:avLst/>
            </a:prstGeom>
          </p:spPr>
          <p:txBody>
            <a:bodyPr wrap="square">
              <a:spAutoFit/>
            </a:bodyPr>
            <a:lstStyle/>
            <a:p>
              <a:r>
                <a:rPr lang="en-GB" sz="2800" dirty="0" smtClean="0"/>
                <a:t>‘Down by 33%’ </a:t>
              </a:r>
              <a:endParaRPr lang="en-GB" sz="2800" dirty="0"/>
            </a:p>
          </p:txBody>
        </p:sp>
        <p:sp>
          <p:nvSpPr>
            <p:cNvPr id="44" name="Rectangle 43"/>
            <p:cNvSpPr/>
            <p:nvPr/>
          </p:nvSpPr>
          <p:spPr>
            <a:xfrm>
              <a:off x="243312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grpSp>
        <p:nvGrpSpPr>
          <p:cNvPr id="45" name="Group 44"/>
          <p:cNvGrpSpPr/>
          <p:nvPr/>
        </p:nvGrpSpPr>
        <p:grpSpPr>
          <a:xfrm>
            <a:off x="-110358" y="3053491"/>
            <a:ext cx="7541168" cy="954107"/>
            <a:chOff x="325813" y="1771199"/>
            <a:chExt cx="6859062" cy="954107"/>
          </a:xfrm>
        </p:grpSpPr>
        <p:sp>
          <p:nvSpPr>
            <p:cNvPr id="46" name="Rectangle 45"/>
            <p:cNvSpPr/>
            <p:nvPr/>
          </p:nvSpPr>
          <p:spPr>
            <a:xfrm>
              <a:off x="325813" y="1771199"/>
              <a:ext cx="2369740" cy="954107"/>
            </a:xfrm>
            <a:prstGeom prst="rect">
              <a:avLst/>
            </a:prstGeom>
          </p:spPr>
          <p:txBody>
            <a:bodyPr wrap="square">
              <a:spAutoFit/>
            </a:bodyPr>
            <a:lstStyle/>
            <a:p>
              <a:r>
                <a:rPr lang="en-GB" sz="2800" dirty="0" smtClean="0"/>
                <a:t>‘Down by 16.7%’ </a:t>
              </a:r>
              <a:endParaRPr lang="en-GB" sz="2800" dirty="0"/>
            </a:p>
          </p:txBody>
        </p:sp>
        <p:sp>
          <p:nvSpPr>
            <p:cNvPr id="47" name="Rectangle 46"/>
            <p:cNvSpPr/>
            <p:nvPr/>
          </p:nvSpPr>
          <p:spPr>
            <a:xfrm>
              <a:off x="263388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grpSp>
        <p:nvGrpSpPr>
          <p:cNvPr id="48" name="Group 47"/>
          <p:cNvGrpSpPr/>
          <p:nvPr/>
        </p:nvGrpSpPr>
        <p:grpSpPr>
          <a:xfrm>
            <a:off x="220710" y="4656363"/>
            <a:ext cx="6984115" cy="523220"/>
            <a:chOff x="325813" y="1771199"/>
            <a:chExt cx="6658302" cy="523220"/>
          </a:xfrm>
        </p:grpSpPr>
        <p:sp>
          <p:nvSpPr>
            <p:cNvPr id="49" name="Rectangle 48"/>
            <p:cNvSpPr/>
            <p:nvPr/>
          </p:nvSpPr>
          <p:spPr>
            <a:xfrm>
              <a:off x="325813" y="1771199"/>
              <a:ext cx="2249484" cy="523220"/>
            </a:xfrm>
            <a:prstGeom prst="rect">
              <a:avLst/>
            </a:prstGeom>
          </p:spPr>
          <p:txBody>
            <a:bodyPr wrap="square">
              <a:spAutoFit/>
            </a:bodyPr>
            <a:lstStyle/>
            <a:p>
              <a:r>
                <a:rPr lang="en-GB" sz="2800" dirty="0" smtClean="0"/>
                <a:t>‘Down by 95%’ </a:t>
              </a:r>
              <a:endParaRPr lang="en-GB" sz="2800" dirty="0"/>
            </a:p>
          </p:txBody>
        </p:sp>
        <p:sp>
          <p:nvSpPr>
            <p:cNvPr id="50" name="Rectangle 49"/>
            <p:cNvSpPr/>
            <p:nvPr/>
          </p:nvSpPr>
          <p:spPr>
            <a:xfrm>
              <a:off x="243312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grpSp>
        <p:nvGrpSpPr>
          <p:cNvPr id="51" name="Group 50"/>
          <p:cNvGrpSpPr/>
          <p:nvPr/>
        </p:nvGrpSpPr>
        <p:grpSpPr>
          <a:xfrm>
            <a:off x="215450" y="5329041"/>
            <a:ext cx="6984115" cy="523220"/>
            <a:chOff x="325813" y="1771199"/>
            <a:chExt cx="6658302" cy="523220"/>
          </a:xfrm>
        </p:grpSpPr>
        <p:sp>
          <p:nvSpPr>
            <p:cNvPr id="52" name="Rectangle 51"/>
            <p:cNvSpPr/>
            <p:nvPr/>
          </p:nvSpPr>
          <p:spPr>
            <a:xfrm>
              <a:off x="325813" y="1771199"/>
              <a:ext cx="2249484" cy="523220"/>
            </a:xfrm>
            <a:prstGeom prst="rect">
              <a:avLst/>
            </a:prstGeom>
          </p:spPr>
          <p:txBody>
            <a:bodyPr wrap="square">
              <a:spAutoFit/>
            </a:bodyPr>
            <a:lstStyle/>
            <a:p>
              <a:r>
                <a:rPr lang="en-GB" sz="2800" dirty="0" smtClean="0"/>
                <a:t>‘Down by 2%’ </a:t>
              </a:r>
              <a:endParaRPr lang="en-GB" sz="2800" dirty="0"/>
            </a:p>
          </p:txBody>
        </p:sp>
        <p:sp>
          <p:nvSpPr>
            <p:cNvPr id="53" name="Rectangle 52"/>
            <p:cNvSpPr/>
            <p:nvPr/>
          </p:nvSpPr>
          <p:spPr>
            <a:xfrm>
              <a:off x="2433121" y="1771199"/>
              <a:ext cx="4550994" cy="523220"/>
            </a:xfrm>
            <a:prstGeom prst="rect">
              <a:avLst/>
            </a:prstGeom>
          </p:spPr>
          <p:txBody>
            <a:bodyPr wrap="square">
              <a:spAutoFit/>
            </a:bodyPr>
            <a:lstStyle/>
            <a:p>
              <a:r>
                <a:rPr lang="en-GB" sz="2800" dirty="0"/>
                <a:t>c</a:t>
              </a:r>
              <a:r>
                <a:rPr lang="en-GB" sz="2800" dirty="0" smtClean="0"/>
                <a:t>an be easily calculated by…</a:t>
              </a:r>
              <a:endParaRPr lang="en-GB" sz="2800" dirty="0"/>
            </a:p>
          </p:txBody>
        </p:sp>
      </p:grpSp>
      <p:sp>
        <p:nvSpPr>
          <p:cNvPr id="3" name="TextBox 2"/>
          <p:cNvSpPr txBox="1"/>
          <p:nvPr/>
        </p:nvSpPr>
        <p:spPr>
          <a:xfrm>
            <a:off x="7250617" y="1586533"/>
            <a:ext cx="1225015" cy="369332"/>
          </a:xfrm>
          <a:prstGeom prst="rect">
            <a:avLst/>
          </a:prstGeom>
          <a:noFill/>
        </p:spPr>
        <p:txBody>
          <a:bodyPr wrap="none" rtlCol="0">
            <a:spAutoFit/>
          </a:bodyPr>
          <a:lstStyle/>
          <a:p>
            <a:r>
              <a:rPr lang="en-GB" dirty="0">
                <a:solidFill>
                  <a:schemeClr val="accent6">
                    <a:lumMod val="50000"/>
                  </a:schemeClr>
                </a:solidFill>
              </a:rPr>
              <a:t>x</a:t>
            </a:r>
            <a:r>
              <a:rPr lang="en-GB" dirty="0" smtClean="0">
                <a:solidFill>
                  <a:schemeClr val="accent6">
                    <a:lumMod val="50000"/>
                  </a:schemeClr>
                </a:solidFill>
              </a:rPr>
              <a:t> (1 – 0.25)</a:t>
            </a:r>
            <a:endParaRPr lang="en-GB" dirty="0">
              <a:solidFill>
                <a:schemeClr val="accent6">
                  <a:lumMod val="50000"/>
                </a:schemeClr>
              </a:solidFill>
            </a:endParaRPr>
          </a:p>
        </p:txBody>
      </p:sp>
      <p:sp>
        <p:nvSpPr>
          <p:cNvPr id="54" name="TextBox 53"/>
          <p:cNvSpPr txBox="1"/>
          <p:nvPr/>
        </p:nvSpPr>
        <p:spPr>
          <a:xfrm>
            <a:off x="7246863" y="2294419"/>
            <a:ext cx="1225015" cy="369332"/>
          </a:xfrm>
          <a:prstGeom prst="rect">
            <a:avLst/>
          </a:prstGeom>
          <a:noFill/>
        </p:spPr>
        <p:txBody>
          <a:bodyPr wrap="none" rtlCol="0">
            <a:spAutoFit/>
          </a:bodyPr>
          <a:lstStyle/>
          <a:p>
            <a:r>
              <a:rPr lang="en-GB" dirty="0">
                <a:solidFill>
                  <a:schemeClr val="accent6">
                    <a:lumMod val="50000"/>
                  </a:schemeClr>
                </a:solidFill>
              </a:rPr>
              <a:t>x</a:t>
            </a:r>
            <a:r>
              <a:rPr lang="en-GB" dirty="0" smtClean="0">
                <a:solidFill>
                  <a:schemeClr val="accent6">
                    <a:lumMod val="50000"/>
                  </a:schemeClr>
                </a:solidFill>
              </a:rPr>
              <a:t> (1 – 0.33)</a:t>
            </a:r>
            <a:endParaRPr lang="en-GB" dirty="0">
              <a:solidFill>
                <a:schemeClr val="accent6">
                  <a:lumMod val="50000"/>
                </a:schemeClr>
              </a:solidFill>
            </a:endParaRPr>
          </a:p>
        </p:txBody>
      </p:sp>
      <p:sp>
        <p:nvSpPr>
          <p:cNvPr id="55" name="TextBox 54"/>
          <p:cNvSpPr txBox="1"/>
          <p:nvPr/>
        </p:nvSpPr>
        <p:spPr>
          <a:xfrm>
            <a:off x="7282149" y="2904033"/>
            <a:ext cx="1342034" cy="369332"/>
          </a:xfrm>
          <a:prstGeom prst="rect">
            <a:avLst/>
          </a:prstGeom>
          <a:noFill/>
        </p:spPr>
        <p:txBody>
          <a:bodyPr wrap="none" rtlCol="0">
            <a:spAutoFit/>
          </a:bodyPr>
          <a:lstStyle/>
          <a:p>
            <a:r>
              <a:rPr lang="en-GB" dirty="0">
                <a:solidFill>
                  <a:schemeClr val="accent6">
                    <a:lumMod val="50000"/>
                  </a:schemeClr>
                </a:solidFill>
              </a:rPr>
              <a:t>x</a:t>
            </a:r>
            <a:r>
              <a:rPr lang="en-GB" dirty="0" smtClean="0">
                <a:solidFill>
                  <a:schemeClr val="accent6">
                    <a:lumMod val="50000"/>
                  </a:schemeClr>
                </a:solidFill>
              </a:rPr>
              <a:t> (1 – 0.167)</a:t>
            </a:r>
            <a:endParaRPr lang="en-GB" dirty="0">
              <a:solidFill>
                <a:schemeClr val="accent6">
                  <a:lumMod val="50000"/>
                </a:schemeClr>
              </a:solidFill>
            </a:endParaRPr>
          </a:p>
        </p:txBody>
      </p:sp>
    </p:spTree>
    <p:extLst>
      <p:ext uri="{BB962C8B-B14F-4D97-AF65-F5344CB8AC3E}">
        <p14:creationId xmlns:p14="http://schemas.microsoft.com/office/powerpoint/2010/main" val="38887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par>
                          <p:cTn id="8" fill="hold">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000"/>
                                        <p:tgtEl>
                                          <p:spTgt spid="34"/>
                                        </p:tgtEl>
                                      </p:cBhvr>
                                    </p:animEffect>
                                  </p:childTnLst>
                                </p:cTn>
                              </p:par>
                            </p:childTnLst>
                          </p:cTn>
                        </p:par>
                        <p:par>
                          <p:cTn id="24" fill="hold">
                            <p:stCondLst>
                              <p:cond delay="2000"/>
                            </p:stCondLst>
                            <p:childTnLst>
                              <p:par>
                                <p:cTn id="25" presetID="1" presetClass="entr" presetSubtype="0" fill="hold" grpId="0" nodeType="afterEffect">
                                  <p:stCondLst>
                                    <p:cond delay="100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0"/>
                                        <p:tgtEl>
                                          <p:spTgt spid="41"/>
                                        </p:tgtEl>
                                      </p:cBhvr>
                                    </p:animEffect>
                                  </p:childTnLst>
                                </p:cTn>
                              </p:par>
                              <p:par>
                                <p:cTn id="32" presetID="1"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20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4" grpId="0"/>
      <p:bldP spid="37" grpId="0"/>
      <p:bldP spid="40" grpId="0"/>
      <p:bldP spid="41" grpId="0"/>
      <p:bldP spid="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135" y="103625"/>
            <a:ext cx="5357031" cy="584775"/>
          </a:xfrm>
          <a:prstGeom prst="rect">
            <a:avLst/>
          </a:prstGeom>
          <a:noFill/>
        </p:spPr>
        <p:txBody>
          <a:bodyPr wrap="square" rtlCol="0">
            <a:spAutoFit/>
          </a:bodyPr>
          <a:lstStyle/>
          <a:p>
            <a:r>
              <a:rPr lang="en-GB" sz="3200" dirty="0" smtClean="0">
                <a:solidFill>
                  <a:schemeClr val="accent1">
                    <a:lumMod val="75000"/>
                  </a:schemeClr>
                </a:solidFill>
              </a:rPr>
              <a:t>PAUSE: The ‘Word’ Cards</a:t>
            </a:r>
            <a:endParaRPr lang="en-GB" sz="3200" dirty="0">
              <a:solidFill>
                <a:schemeClr val="accent1">
                  <a:lumMod val="75000"/>
                </a:schemeClr>
              </a:solidFill>
            </a:endParaRPr>
          </a:p>
        </p:txBody>
      </p:sp>
      <p:sp>
        <p:nvSpPr>
          <p:cNvPr id="18" name="Rectangle 17"/>
          <p:cNvSpPr/>
          <p:nvPr/>
        </p:nvSpPr>
        <p:spPr>
          <a:xfrm>
            <a:off x="126129" y="989626"/>
            <a:ext cx="8810366" cy="523220"/>
          </a:xfrm>
          <a:prstGeom prst="rect">
            <a:avLst/>
          </a:prstGeom>
        </p:spPr>
        <p:txBody>
          <a:bodyPr wrap="square">
            <a:spAutoFit/>
          </a:bodyPr>
          <a:lstStyle/>
          <a:p>
            <a:r>
              <a:rPr lang="en-GB" sz="2800" dirty="0" smtClean="0">
                <a:solidFill>
                  <a:srgbClr val="7030A0"/>
                </a:solidFill>
              </a:rPr>
              <a:t>What is the ‘opposite’ (</a:t>
            </a:r>
            <a:r>
              <a:rPr lang="en-GB" sz="2800" u="sng" dirty="0" smtClean="0">
                <a:solidFill>
                  <a:srgbClr val="7030A0"/>
                </a:solidFill>
              </a:rPr>
              <a:t>inverse</a:t>
            </a:r>
            <a:r>
              <a:rPr lang="en-GB" sz="2800" dirty="0" smtClean="0">
                <a:solidFill>
                  <a:srgbClr val="7030A0"/>
                </a:solidFill>
              </a:rPr>
              <a:t>) of…</a:t>
            </a:r>
            <a:endParaRPr lang="en-GB" sz="2800" dirty="0">
              <a:solidFill>
                <a:srgbClr val="7030A0"/>
              </a:solidFill>
            </a:endParaRPr>
          </a:p>
        </p:txBody>
      </p:sp>
      <p:sp>
        <p:nvSpPr>
          <p:cNvPr id="19" name="Rectangle 18"/>
          <p:cNvSpPr/>
          <p:nvPr/>
        </p:nvSpPr>
        <p:spPr>
          <a:xfrm>
            <a:off x="1251356" y="1771199"/>
            <a:ext cx="2359559" cy="523220"/>
          </a:xfrm>
          <a:prstGeom prst="rect">
            <a:avLst/>
          </a:prstGeom>
        </p:spPr>
        <p:txBody>
          <a:bodyPr wrap="square">
            <a:spAutoFit/>
          </a:bodyPr>
          <a:lstStyle/>
          <a:p>
            <a:r>
              <a:rPr lang="en-GB" sz="2800" dirty="0" smtClean="0"/>
              <a:t>‘Doubling’</a:t>
            </a:r>
            <a:endParaRPr lang="en-GB" sz="2800" dirty="0"/>
          </a:p>
        </p:txBody>
      </p:sp>
      <p:sp>
        <p:nvSpPr>
          <p:cNvPr id="28" name="Rectangle 27"/>
          <p:cNvSpPr/>
          <p:nvPr/>
        </p:nvSpPr>
        <p:spPr>
          <a:xfrm>
            <a:off x="4099035" y="1771199"/>
            <a:ext cx="4574756" cy="523220"/>
          </a:xfrm>
          <a:prstGeom prst="rect">
            <a:avLst/>
          </a:prstGeom>
        </p:spPr>
        <p:txBody>
          <a:bodyPr wrap="square">
            <a:spAutoFit/>
          </a:bodyPr>
          <a:lstStyle/>
          <a:p>
            <a:r>
              <a:rPr lang="en-GB" sz="2800" dirty="0"/>
              <a:t>‘Down by one half’</a:t>
            </a:r>
          </a:p>
        </p:txBody>
      </p:sp>
      <p:sp>
        <p:nvSpPr>
          <p:cNvPr id="41" name="Rectangle 40"/>
          <p:cNvSpPr/>
          <p:nvPr/>
        </p:nvSpPr>
        <p:spPr>
          <a:xfrm>
            <a:off x="173426" y="3768414"/>
            <a:ext cx="8810366" cy="523220"/>
          </a:xfrm>
          <a:prstGeom prst="rect">
            <a:avLst/>
          </a:prstGeom>
        </p:spPr>
        <p:txBody>
          <a:bodyPr wrap="square">
            <a:spAutoFit/>
          </a:bodyPr>
          <a:lstStyle/>
          <a:p>
            <a:r>
              <a:rPr lang="en-GB" sz="2800" dirty="0" smtClean="0">
                <a:solidFill>
                  <a:srgbClr val="7030A0"/>
                </a:solidFill>
              </a:rPr>
              <a:t>What do you think are the inverse operations of…</a:t>
            </a:r>
            <a:endParaRPr lang="en-GB" sz="2800" dirty="0">
              <a:solidFill>
                <a:srgbClr val="7030A0"/>
              </a:solidFill>
            </a:endParaRPr>
          </a:p>
        </p:txBody>
      </p:sp>
      <p:sp>
        <p:nvSpPr>
          <p:cNvPr id="29" name="Rectangle 28"/>
          <p:cNvSpPr/>
          <p:nvPr/>
        </p:nvSpPr>
        <p:spPr>
          <a:xfrm>
            <a:off x="1251356" y="2297583"/>
            <a:ext cx="2847679" cy="523220"/>
          </a:xfrm>
          <a:prstGeom prst="rect">
            <a:avLst/>
          </a:prstGeom>
        </p:spPr>
        <p:txBody>
          <a:bodyPr wrap="square">
            <a:spAutoFit/>
          </a:bodyPr>
          <a:lstStyle/>
          <a:p>
            <a:r>
              <a:rPr lang="en-GB" sz="2800" dirty="0" smtClean="0"/>
              <a:t>‘Up by one half’</a:t>
            </a:r>
            <a:endParaRPr lang="en-GB" sz="2800" dirty="0"/>
          </a:p>
        </p:txBody>
      </p:sp>
      <p:sp>
        <p:nvSpPr>
          <p:cNvPr id="30" name="Rectangle 29"/>
          <p:cNvSpPr/>
          <p:nvPr/>
        </p:nvSpPr>
        <p:spPr>
          <a:xfrm>
            <a:off x="4099035" y="2297583"/>
            <a:ext cx="4574756" cy="523220"/>
          </a:xfrm>
          <a:prstGeom prst="rect">
            <a:avLst/>
          </a:prstGeom>
        </p:spPr>
        <p:txBody>
          <a:bodyPr wrap="square">
            <a:spAutoFit/>
          </a:bodyPr>
          <a:lstStyle/>
          <a:p>
            <a:r>
              <a:rPr lang="en-GB" sz="2800" dirty="0"/>
              <a:t>‘Down by one </a:t>
            </a:r>
            <a:r>
              <a:rPr lang="en-GB" sz="2800" dirty="0" smtClean="0"/>
              <a:t>third’</a:t>
            </a:r>
            <a:endParaRPr lang="en-GB" sz="2800" dirty="0"/>
          </a:p>
        </p:txBody>
      </p:sp>
      <p:sp>
        <p:nvSpPr>
          <p:cNvPr id="32" name="Rectangle 31"/>
          <p:cNvSpPr/>
          <p:nvPr/>
        </p:nvSpPr>
        <p:spPr>
          <a:xfrm>
            <a:off x="1261862" y="2859899"/>
            <a:ext cx="2847679" cy="523220"/>
          </a:xfrm>
          <a:prstGeom prst="rect">
            <a:avLst/>
          </a:prstGeom>
        </p:spPr>
        <p:txBody>
          <a:bodyPr wrap="square">
            <a:spAutoFit/>
          </a:bodyPr>
          <a:lstStyle/>
          <a:p>
            <a:r>
              <a:rPr lang="en-GB" sz="2800" dirty="0" smtClean="0"/>
              <a:t>‘Up by one third’</a:t>
            </a:r>
            <a:endParaRPr lang="en-GB" sz="2800" dirty="0"/>
          </a:p>
        </p:txBody>
      </p:sp>
      <p:sp>
        <p:nvSpPr>
          <p:cNvPr id="33" name="Rectangle 32"/>
          <p:cNvSpPr/>
          <p:nvPr/>
        </p:nvSpPr>
        <p:spPr>
          <a:xfrm>
            <a:off x="4109541" y="2859899"/>
            <a:ext cx="4574756" cy="523220"/>
          </a:xfrm>
          <a:prstGeom prst="rect">
            <a:avLst/>
          </a:prstGeom>
        </p:spPr>
        <p:txBody>
          <a:bodyPr wrap="square">
            <a:spAutoFit/>
          </a:bodyPr>
          <a:lstStyle/>
          <a:p>
            <a:r>
              <a:rPr lang="en-GB" sz="2800" dirty="0"/>
              <a:t>‘Down by one </a:t>
            </a:r>
            <a:r>
              <a:rPr lang="en-GB" sz="2800" dirty="0" smtClean="0"/>
              <a:t>quarter’</a:t>
            </a:r>
            <a:endParaRPr lang="en-GB" sz="2800" dirty="0"/>
          </a:p>
        </p:txBody>
      </p:sp>
      <p:sp>
        <p:nvSpPr>
          <p:cNvPr id="36" name="Rectangle 35"/>
          <p:cNvSpPr/>
          <p:nvPr/>
        </p:nvSpPr>
        <p:spPr>
          <a:xfrm>
            <a:off x="4099035" y="4493389"/>
            <a:ext cx="4574756" cy="523220"/>
          </a:xfrm>
          <a:prstGeom prst="rect">
            <a:avLst/>
          </a:prstGeom>
        </p:spPr>
        <p:txBody>
          <a:bodyPr wrap="square">
            <a:spAutoFit/>
          </a:bodyPr>
          <a:lstStyle/>
          <a:p>
            <a:r>
              <a:rPr lang="en-GB" sz="2800" dirty="0"/>
              <a:t>‘Down by one </a:t>
            </a:r>
            <a:r>
              <a:rPr lang="en-GB" sz="2800" dirty="0" smtClean="0"/>
              <a:t>seventh’</a:t>
            </a:r>
            <a:endParaRPr lang="en-GB" sz="2800" dirty="0"/>
          </a:p>
        </p:txBody>
      </p:sp>
      <p:grpSp>
        <p:nvGrpSpPr>
          <p:cNvPr id="6" name="Group 5"/>
          <p:cNvGrpSpPr/>
          <p:nvPr/>
        </p:nvGrpSpPr>
        <p:grpSpPr>
          <a:xfrm>
            <a:off x="1251356" y="4493389"/>
            <a:ext cx="2868691" cy="1069770"/>
            <a:chOff x="1251356" y="4162303"/>
            <a:chExt cx="2868691" cy="1069770"/>
          </a:xfrm>
        </p:grpSpPr>
        <p:sp>
          <p:nvSpPr>
            <p:cNvPr id="35" name="Rectangle 34"/>
            <p:cNvSpPr/>
            <p:nvPr/>
          </p:nvSpPr>
          <p:spPr>
            <a:xfrm>
              <a:off x="1251356" y="4162303"/>
              <a:ext cx="2858185" cy="523220"/>
            </a:xfrm>
            <a:prstGeom prst="rect">
              <a:avLst/>
            </a:prstGeom>
          </p:spPr>
          <p:txBody>
            <a:bodyPr wrap="square">
              <a:spAutoFit/>
            </a:bodyPr>
            <a:lstStyle/>
            <a:p>
              <a:r>
                <a:rPr lang="en-GB" sz="2800" dirty="0" smtClean="0"/>
                <a:t>‘Up by one sixth’</a:t>
              </a:r>
              <a:endParaRPr lang="en-GB" sz="2800" dirty="0"/>
            </a:p>
          </p:txBody>
        </p:sp>
        <p:sp>
          <p:nvSpPr>
            <p:cNvPr id="38" name="Rectangle 37"/>
            <p:cNvSpPr/>
            <p:nvPr/>
          </p:nvSpPr>
          <p:spPr>
            <a:xfrm>
              <a:off x="1261862" y="4708853"/>
              <a:ext cx="2858185" cy="523220"/>
            </a:xfrm>
            <a:prstGeom prst="rect">
              <a:avLst/>
            </a:prstGeom>
          </p:spPr>
          <p:txBody>
            <a:bodyPr wrap="square">
              <a:spAutoFit/>
            </a:bodyPr>
            <a:lstStyle/>
            <a:p>
              <a:r>
                <a:rPr lang="en-GB" sz="2800" dirty="0" smtClean="0"/>
                <a:t>‘Up by one tenth’</a:t>
              </a:r>
              <a:endParaRPr lang="en-GB" sz="2800" dirty="0"/>
            </a:p>
          </p:txBody>
        </p:sp>
      </p:grpSp>
      <p:sp>
        <p:nvSpPr>
          <p:cNvPr id="39" name="Rectangle 38"/>
          <p:cNvSpPr/>
          <p:nvPr/>
        </p:nvSpPr>
        <p:spPr>
          <a:xfrm>
            <a:off x="4109541" y="5039939"/>
            <a:ext cx="4574756" cy="523220"/>
          </a:xfrm>
          <a:prstGeom prst="rect">
            <a:avLst/>
          </a:prstGeom>
        </p:spPr>
        <p:txBody>
          <a:bodyPr wrap="square">
            <a:spAutoFit/>
          </a:bodyPr>
          <a:lstStyle/>
          <a:p>
            <a:r>
              <a:rPr lang="en-GB" sz="2800" dirty="0"/>
              <a:t>‘Down by one </a:t>
            </a:r>
            <a:r>
              <a:rPr lang="en-GB" sz="2800" dirty="0" smtClean="0"/>
              <a:t>eleventh’</a:t>
            </a:r>
            <a:endParaRPr lang="en-GB" sz="2800" dirty="0"/>
          </a:p>
        </p:txBody>
      </p:sp>
      <p:sp>
        <p:nvSpPr>
          <p:cNvPr id="57" name="TextBox 56"/>
          <p:cNvSpPr txBox="1"/>
          <p:nvPr/>
        </p:nvSpPr>
        <p:spPr>
          <a:xfrm>
            <a:off x="7062952" y="16932"/>
            <a:ext cx="2081048" cy="646331"/>
          </a:xfrm>
          <a:prstGeom prst="rect">
            <a:avLst/>
          </a:prstGeom>
          <a:noFill/>
        </p:spPr>
        <p:txBody>
          <a:bodyPr wrap="square" rtlCol="0">
            <a:spAutoFit/>
          </a:bodyPr>
          <a:lstStyle/>
          <a:p>
            <a:pPr algn="r"/>
            <a:r>
              <a:rPr lang="en-GB" dirty="0" smtClean="0">
                <a:solidFill>
                  <a:schemeClr val="bg1">
                    <a:lumMod val="65000"/>
                  </a:schemeClr>
                </a:solidFill>
              </a:rPr>
              <a:t>Mini-plenary on Word Cards</a:t>
            </a:r>
            <a:endParaRPr lang="en-GB" dirty="0">
              <a:solidFill>
                <a:schemeClr val="bg1">
                  <a:lumMod val="65000"/>
                </a:schemeClr>
              </a:solidFill>
            </a:endParaRPr>
          </a:p>
        </p:txBody>
      </p:sp>
    </p:spTree>
    <p:extLst>
      <p:ext uri="{BB962C8B-B14F-4D97-AF65-F5344CB8AC3E}">
        <p14:creationId xmlns:p14="http://schemas.microsoft.com/office/powerpoint/2010/main" val="33279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2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 grpId="0"/>
      <p:bldP spid="30" grpId="0"/>
      <p:bldP spid="33" grpId="0"/>
      <p:bldP spid="36"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0599" y="103625"/>
            <a:ext cx="4776966" cy="584775"/>
          </a:xfrm>
          <a:prstGeom prst="rect">
            <a:avLst/>
          </a:prstGeom>
          <a:noFill/>
        </p:spPr>
        <p:txBody>
          <a:bodyPr wrap="square" rtlCol="0">
            <a:spAutoFit/>
          </a:bodyPr>
          <a:lstStyle/>
          <a:p>
            <a:r>
              <a:rPr lang="en-GB" sz="3200" dirty="0" smtClean="0">
                <a:solidFill>
                  <a:schemeClr val="accent1">
                    <a:lumMod val="75000"/>
                  </a:schemeClr>
                </a:solidFill>
              </a:rPr>
              <a:t>PAUSE : The Decimal Cards</a:t>
            </a:r>
            <a:endParaRPr lang="en-GB" sz="3200" dirty="0">
              <a:solidFill>
                <a:schemeClr val="accent1">
                  <a:lumMod val="75000"/>
                </a:schemeClr>
              </a:solidFill>
            </a:endParaRPr>
          </a:p>
        </p:txBody>
      </p:sp>
      <p:sp>
        <p:nvSpPr>
          <p:cNvPr id="18" name="Rectangle 17"/>
          <p:cNvSpPr/>
          <p:nvPr/>
        </p:nvSpPr>
        <p:spPr>
          <a:xfrm>
            <a:off x="126129" y="989626"/>
            <a:ext cx="8810366" cy="1384995"/>
          </a:xfrm>
          <a:prstGeom prst="rect">
            <a:avLst/>
          </a:prstGeom>
        </p:spPr>
        <p:txBody>
          <a:bodyPr wrap="square">
            <a:spAutoFit/>
          </a:bodyPr>
          <a:lstStyle/>
          <a:p>
            <a:r>
              <a:rPr lang="en-GB" sz="2800" dirty="0" smtClean="0">
                <a:solidFill>
                  <a:srgbClr val="7030A0"/>
                </a:solidFill>
              </a:rPr>
              <a:t>The pattern between pairs of decimal multipliers is quite hard to see. Use a calculator to multiply the pairs of decimals. Can you find the pattern?</a:t>
            </a:r>
            <a:endParaRPr lang="en-GB" sz="2800" dirty="0">
              <a:solidFill>
                <a:srgbClr val="7030A0"/>
              </a:solidFill>
            </a:endParaRPr>
          </a:p>
        </p:txBody>
      </p:sp>
      <p:sp>
        <p:nvSpPr>
          <p:cNvPr id="29" name="Rectangle 28"/>
          <p:cNvSpPr/>
          <p:nvPr/>
        </p:nvSpPr>
        <p:spPr>
          <a:xfrm>
            <a:off x="2013385" y="2516917"/>
            <a:ext cx="1439598" cy="523220"/>
          </a:xfrm>
          <a:prstGeom prst="rect">
            <a:avLst/>
          </a:prstGeom>
        </p:spPr>
        <p:txBody>
          <a:bodyPr wrap="square">
            <a:spAutoFit/>
          </a:bodyPr>
          <a:lstStyle/>
          <a:p>
            <a:r>
              <a:rPr lang="en-GB" sz="2800" dirty="0" smtClean="0"/>
              <a:t>x 2</a:t>
            </a:r>
            <a:endParaRPr lang="en-GB" sz="2800" dirty="0"/>
          </a:p>
        </p:txBody>
      </p:sp>
      <p:sp>
        <p:nvSpPr>
          <p:cNvPr id="30" name="Rectangle 29"/>
          <p:cNvSpPr/>
          <p:nvPr/>
        </p:nvSpPr>
        <p:spPr>
          <a:xfrm>
            <a:off x="3788975" y="2516917"/>
            <a:ext cx="1529255" cy="523220"/>
          </a:xfrm>
          <a:prstGeom prst="rect">
            <a:avLst/>
          </a:prstGeom>
        </p:spPr>
        <p:txBody>
          <a:bodyPr wrap="square">
            <a:spAutoFit/>
          </a:bodyPr>
          <a:lstStyle/>
          <a:p>
            <a:r>
              <a:rPr lang="en-GB" sz="2800" dirty="0" smtClean="0"/>
              <a:t>x 0.5</a:t>
            </a:r>
            <a:endParaRPr lang="en-GB" sz="2800" dirty="0"/>
          </a:p>
        </p:txBody>
      </p:sp>
      <p:sp>
        <p:nvSpPr>
          <p:cNvPr id="32" name="Rectangle 31"/>
          <p:cNvSpPr/>
          <p:nvPr/>
        </p:nvSpPr>
        <p:spPr>
          <a:xfrm>
            <a:off x="2023891" y="3079233"/>
            <a:ext cx="1439598" cy="523220"/>
          </a:xfrm>
          <a:prstGeom prst="rect">
            <a:avLst/>
          </a:prstGeom>
        </p:spPr>
        <p:txBody>
          <a:bodyPr wrap="square">
            <a:spAutoFit/>
          </a:bodyPr>
          <a:lstStyle/>
          <a:p>
            <a:r>
              <a:rPr lang="en-GB" sz="2800" dirty="0"/>
              <a:t>x</a:t>
            </a:r>
            <a:r>
              <a:rPr lang="en-GB" sz="2800" dirty="0" smtClean="0"/>
              <a:t> 1.5</a:t>
            </a:r>
            <a:endParaRPr lang="en-GB" sz="2800" dirty="0"/>
          </a:p>
        </p:txBody>
      </p:sp>
      <mc:AlternateContent xmlns:mc="http://schemas.openxmlformats.org/markup-compatibility/2006" xmlns:a14="http://schemas.microsoft.com/office/drawing/2010/main">
        <mc:Choice Requires="a14">
          <p:sp>
            <p:nvSpPr>
              <p:cNvPr id="33" name="Rectangle 32"/>
              <p:cNvSpPr/>
              <p:nvPr/>
            </p:nvSpPr>
            <p:spPr>
              <a:xfrm>
                <a:off x="3799481" y="3079233"/>
                <a:ext cx="1529255" cy="539571"/>
              </a:xfrm>
              <a:prstGeom prst="rect">
                <a:avLst/>
              </a:prstGeom>
            </p:spPr>
            <p:txBody>
              <a:bodyPr wrap="square">
                <a:spAutoFit/>
              </a:bodyPr>
              <a:lstStyle/>
              <a:p>
                <a:r>
                  <a:rPr lang="en-GB" sz="2800" dirty="0" smtClean="0"/>
                  <a:t>x  0.</a:t>
                </a:r>
                <a14:m>
                  <m:oMath xmlns:m="http://schemas.openxmlformats.org/officeDocument/2006/math">
                    <m:acc>
                      <m:accPr>
                        <m:chr m:val="̇"/>
                        <m:ctrlPr>
                          <a:rPr lang="en-GB" sz="2800" i="1" dirty="0" smtClean="0">
                            <a:latin typeface="Cambria Math"/>
                          </a:rPr>
                        </m:ctrlPr>
                      </m:accPr>
                      <m:e>
                        <m:r>
                          <a:rPr lang="en-GB" sz="2800" b="0" i="1" dirty="0" smtClean="0">
                            <a:latin typeface="Cambria Math"/>
                          </a:rPr>
                          <m:t>6</m:t>
                        </m:r>
                      </m:e>
                    </m:acc>
                  </m:oMath>
                </a14:m>
                <a:endParaRPr lang="en-GB" sz="2800" dirty="0"/>
              </a:p>
            </p:txBody>
          </p:sp>
        </mc:Choice>
        <mc:Fallback xmlns="">
          <p:sp>
            <p:nvSpPr>
              <p:cNvPr id="33" name="Rectangle 32"/>
              <p:cNvSpPr>
                <a:spLocks noRot="1" noChangeAspect="1" noMove="1" noResize="1" noEditPoints="1" noAdjustHandles="1" noChangeArrowheads="1" noChangeShapeType="1" noTextEdit="1"/>
              </p:cNvSpPr>
              <p:nvPr/>
            </p:nvSpPr>
            <p:spPr>
              <a:xfrm>
                <a:off x="3799481" y="3079233"/>
                <a:ext cx="1529255" cy="539571"/>
              </a:xfrm>
              <a:prstGeom prst="rect">
                <a:avLst/>
              </a:prstGeom>
              <a:blipFill rotWithShape="1">
                <a:blip r:embed="rId2"/>
                <a:stretch>
                  <a:fillRect l="-7968" t="-6742" b="-314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2013384" y="3609103"/>
                <a:ext cx="1444909" cy="539571"/>
              </a:xfrm>
              <a:prstGeom prst="rect">
                <a:avLst/>
              </a:prstGeom>
            </p:spPr>
            <p:txBody>
              <a:bodyPr wrap="square">
                <a:spAutoFit/>
              </a:bodyPr>
              <a:lstStyle/>
              <a:p>
                <a:r>
                  <a:rPr lang="en-GB" sz="2800" dirty="0" smtClean="0"/>
                  <a:t>x 1.</a:t>
                </a:r>
                <a:r>
                  <a:rPr lang="en-GB" sz="2800" dirty="0"/>
                  <a:t> </a:t>
                </a:r>
                <a14:m>
                  <m:oMath xmlns:m="http://schemas.openxmlformats.org/officeDocument/2006/math">
                    <m:acc>
                      <m:accPr>
                        <m:chr m:val="̇"/>
                        <m:ctrlPr>
                          <a:rPr lang="en-GB" sz="2800" i="1" dirty="0">
                            <a:latin typeface="Cambria Math"/>
                          </a:rPr>
                        </m:ctrlPr>
                      </m:accPr>
                      <m:e>
                        <m:r>
                          <a:rPr lang="en-GB" sz="2800" b="0" i="1" dirty="0" smtClean="0">
                            <a:latin typeface="Cambria Math"/>
                          </a:rPr>
                          <m:t>3</m:t>
                        </m:r>
                      </m:e>
                    </m:acc>
                  </m:oMath>
                </a14:m>
                <a:endParaRPr lang="en-GB" sz="2800" dirty="0"/>
              </a:p>
            </p:txBody>
          </p:sp>
        </mc:Choice>
        <mc:Fallback xmlns="">
          <p:sp>
            <p:nvSpPr>
              <p:cNvPr id="35" name="Rectangle 34"/>
              <p:cNvSpPr>
                <a:spLocks noRot="1" noChangeAspect="1" noMove="1" noResize="1" noEditPoints="1" noAdjustHandles="1" noChangeArrowheads="1" noChangeShapeType="1" noTextEdit="1"/>
              </p:cNvSpPr>
              <p:nvPr/>
            </p:nvSpPr>
            <p:spPr>
              <a:xfrm>
                <a:off x="2013384" y="3609103"/>
                <a:ext cx="1444909" cy="539571"/>
              </a:xfrm>
              <a:prstGeom prst="rect">
                <a:avLst/>
              </a:prstGeom>
              <a:blipFill rotWithShape="1">
                <a:blip r:embed="rId3"/>
                <a:stretch>
                  <a:fillRect l="-8439" t="-6742" b="-31461"/>
                </a:stretch>
              </a:blipFill>
            </p:spPr>
            <p:txBody>
              <a:bodyPr/>
              <a:lstStyle/>
              <a:p>
                <a:r>
                  <a:rPr lang="en-GB">
                    <a:noFill/>
                  </a:rPr>
                  <a:t> </a:t>
                </a:r>
              </a:p>
            </p:txBody>
          </p:sp>
        </mc:Fallback>
      </mc:AlternateContent>
      <p:sp>
        <p:nvSpPr>
          <p:cNvPr id="36" name="Rectangle 35"/>
          <p:cNvSpPr/>
          <p:nvPr/>
        </p:nvSpPr>
        <p:spPr>
          <a:xfrm>
            <a:off x="3788975" y="3609103"/>
            <a:ext cx="1529255" cy="523220"/>
          </a:xfrm>
          <a:prstGeom prst="rect">
            <a:avLst/>
          </a:prstGeom>
        </p:spPr>
        <p:txBody>
          <a:bodyPr wrap="square">
            <a:spAutoFit/>
          </a:bodyPr>
          <a:lstStyle/>
          <a:p>
            <a:r>
              <a:rPr lang="en-GB" sz="2800" dirty="0"/>
              <a:t>x</a:t>
            </a:r>
            <a:r>
              <a:rPr lang="en-GB" sz="2800" dirty="0" smtClean="0"/>
              <a:t> 0.75</a:t>
            </a:r>
            <a:endParaRPr lang="en-GB" sz="2800" dirty="0"/>
          </a:p>
        </p:txBody>
      </p:sp>
      <p:sp>
        <p:nvSpPr>
          <p:cNvPr id="38" name="Rectangle 37"/>
          <p:cNvSpPr/>
          <p:nvPr/>
        </p:nvSpPr>
        <p:spPr>
          <a:xfrm>
            <a:off x="2023890" y="4155653"/>
            <a:ext cx="1444909" cy="523220"/>
          </a:xfrm>
          <a:prstGeom prst="rect">
            <a:avLst/>
          </a:prstGeom>
        </p:spPr>
        <p:txBody>
          <a:bodyPr wrap="square">
            <a:spAutoFit/>
          </a:bodyPr>
          <a:lstStyle/>
          <a:p>
            <a:r>
              <a:rPr lang="en-GB" sz="2800" dirty="0"/>
              <a:t>x</a:t>
            </a:r>
            <a:r>
              <a:rPr lang="en-GB" sz="2800" dirty="0" smtClean="0"/>
              <a:t> 1.25</a:t>
            </a:r>
            <a:endParaRPr lang="en-GB" sz="2800" dirty="0"/>
          </a:p>
        </p:txBody>
      </p:sp>
      <p:sp>
        <p:nvSpPr>
          <p:cNvPr id="39" name="Rectangle 38"/>
          <p:cNvSpPr/>
          <p:nvPr/>
        </p:nvSpPr>
        <p:spPr>
          <a:xfrm>
            <a:off x="3799481" y="4155653"/>
            <a:ext cx="1529255" cy="523220"/>
          </a:xfrm>
          <a:prstGeom prst="rect">
            <a:avLst/>
          </a:prstGeom>
        </p:spPr>
        <p:txBody>
          <a:bodyPr wrap="square">
            <a:spAutoFit/>
          </a:bodyPr>
          <a:lstStyle/>
          <a:p>
            <a:r>
              <a:rPr lang="en-GB" sz="2800" dirty="0"/>
              <a:t>x</a:t>
            </a:r>
            <a:r>
              <a:rPr lang="en-GB" sz="2800" dirty="0" smtClean="0"/>
              <a:t> 0.8</a:t>
            </a:r>
            <a:endParaRPr lang="en-GB" sz="2800" dirty="0"/>
          </a:p>
        </p:txBody>
      </p:sp>
      <p:sp>
        <p:nvSpPr>
          <p:cNvPr id="16" name="Rectangle 15"/>
          <p:cNvSpPr/>
          <p:nvPr/>
        </p:nvSpPr>
        <p:spPr>
          <a:xfrm>
            <a:off x="148419" y="4692787"/>
            <a:ext cx="8810366" cy="523220"/>
          </a:xfrm>
          <a:prstGeom prst="rect">
            <a:avLst/>
          </a:prstGeom>
        </p:spPr>
        <p:txBody>
          <a:bodyPr wrap="square">
            <a:spAutoFit/>
          </a:bodyPr>
          <a:lstStyle/>
          <a:p>
            <a:r>
              <a:rPr lang="en-GB" sz="2800" dirty="0" smtClean="0">
                <a:solidFill>
                  <a:srgbClr val="7030A0"/>
                </a:solidFill>
              </a:rPr>
              <a:t>Can you calculate the inverse decimal multipliers of…</a:t>
            </a:r>
            <a:endParaRPr lang="en-GB" sz="2800" dirty="0">
              <a:solidFill>
                <a:srgbClr val="7030A0"/>
              </a:solidFill>
            </a:endParaRPr>
          </a:p>
        </p:txBody>
      </p:sp>
      <p:sp>
        <p:nvSpPr>
          <p:cNvPr id="17" name="Rectangle 16"/>
          <p:cNvSpPr/>
          <p:nvPr/>
        </p:nvSpPr>
        <p:spPr>
          <a:xfrm>
            <a:off x="2034396" y="5175183"/>
            <a:ext cx="1444909" cy="523220"/>
          </a:xfrm>
          <a:prstGeom prst="rect">
            <a:avLst/>
          </a:prstGeom>
        </p:spPr>
        <p:txBody>
          <a:bodyPr wrap="square">
            <a:spAutoFit/>
          </a:bodyPr>
          <a:lstStyle/>
          <a:p>
            <a:r>
              <a:rPr lang="en-GB" sz="2800" dirty="0"/>
              <a:t>x</a:t>
            </a:r>
            <a:r>
              <a:rPr lang="en-GB" sz="2800" dirty="0" smtClean="0"/>
              <a:t> 1.05</a:t>
            </a:r>
            <a:endParaRPr lang="en-GB" sz="2800" dirty="0"/>
          </a:p>
        </p:txBody>
      </p:sp>
      <p:sp>
        <p:nvSpPr>
          <p:cNvPr id="20" name="Rectangle 19"/>
          <p:cNvSpPr/>
          <p:nvPr/>
        </p:nvSpPr>
        <p:spPr>
          <a:xfrm>
            <a:off x="2039656" y="5669189"/>
            <a:ext cx="1444909" cy="539571"/>
          </a:xfrm>
          <a:prstGeom prst="rect">
            <a:avLst/>
          </a:prstGeom>
        </p:spPr>
        <p:txBody>
          <a:bodyPr wrap="square">
            <a:spAutoFit/>
          </a:bodyPr>
          <a:lstStyle/>
          <a:p>
            <a:r>
              <a:rPr lang="en-GB" sz="2800" dirty="0" smtClean="0"/>
              <a:t>x 0.43</a:t>
            </a:r>
            <a:endParaRPr lang="en-GB" sz="2800" dirty="0"/>
          </a:p>
        </p:txBody>
      </p:sp>
      <p:grpSp>
        <p:nvGrpSpPr>
          <p:cNvPr id="3" name="Group 2"/>
          <p:cNvGrpSpPr/>
          <p:nvPr/>
        </p:nvGrpSpPr>
        <p:grpSpPr>
          <a:xfrm>
            <a:off x="5779031" y="2492975"/>
            <a:ext cx="2753464" cy="2165290"/>
            <a:chOff x="5779031" y="2492975"/>
            <a:chExt cx="2753464" cy="2165290"/>
          </a:xfrm>
        </p:grpSpPr>
        <p:sp>
          <p:nvSpPr>
            <p:cNvPr id="21" name="Rectangle 20"/>
            <p:cNvSpPr/>
            <p:nvPr/>
          </p:nvSpPr>
          <p:spPr>
            <a:xfrm>
              <a:off x="6216878" y="2492975"/>
              <a:ext cx="2315617" cy="523220"/>
            </a:xfrm>
            <a:prstGeom prst="rect">
              <a:avLst/>
            </a:prstGeom>
          </p:spPr>
          <p:txBody>
            <a:bodyPr wrap="square">
              <a:spAutoFit/>
            </a:bodyPr>
            <a:lstStyle/>
            <a:p>
              <a:r>
                <a:rPr lang="en-GB" sz="2800" dirty="0" smtClean="0"/>
                <a:t>2 x  0.5  = 1</a:t>
              </a:r>
              <a:endParaRPr lang="en-GB" sz="2800" dirty="0"/>
            </a:p>
          </p:txBody>
        </p:sp>
        <mc:AlternateContent xmlns:mc="http://schemas.openxmlformats.org/markup-compatibility/2006" xmlns:a14="http://schemas.microsoft.com/office/drawing/2010/main">
          <mc:Choice Requires="a14">
            <p:sp>
              <p:nvSpPr>
                <p:cNvPr id="22" name="Rectangle 21"/>
                <p:cNvSpPr/>
                <p:nvPr/>
              </p:nvSpPr>
              <p:spPr>
                <a:xfrm>
                  <a:off x="6027686" y="3040332"/>
                  <a:ext cx="2315617" cy="539571"/>
                </a:xfrm>
                <a:prstGeom prst="rect">
                  <a:avLst/>
                </a:prstGeom>
              </p:spPr>
              <p:txBody>
                <a:bodyPr wrap="square">
                  <a:spAutoFit/>
                </a:bodyPr>
                <a:lstStyle/>
                <a:p>
                  <a:r>
                    <a:rPr lang="en-GB" sz="2800" dirty="0" smtClean="0"/>
                    <a:t>1.5 x  0.</a:t>
                  </a:r>
                  <a14:m>
                    <m:oMath xmlns:m="http://schemas.openxmlformats.org/officeDocument/2006/math">
                      <m:acc>
                        <m:accPr>
                          <m:chr m:val="̇"/>
                          <m:ctrlPr>
                            <a:rPr lang="en-GB" sz="2800" i="1" dirty="0" smtClean="0">
                              <a:latin typeface="Cambria Math"/>
                            </a:rPr>
                          </m:ctrlPr>
                        </m:accPr>
                        <m:e>
                          <m:r>
                            <a:rPr lang="en-GB" sz="2800" b="0" i="1" dirty="0" smtClean="0">
                              <a:latin typeface="Cambria Math"/>
                            </a:rPr>
                            <m:t>6</m:t>
                          </m:r>
                        </m:e>
                      </m:acc>
                    </m:oMath>
                  </a14:m>
                  <a:r>
                    <a:rPr lang="en-GB" sz="2800" dirty="0"/>
                    <a:t> </a:t>
                  </a:r>
                  <a:r>
                    <a:rPr lang="en-GB" sz="2800" dirty="0" smtClean="0"/>
                    <a:t>= 1</a:t>
                  </a:r>
                  <a:endParaRPr lang="en-GB" sz="2800" dirty="0"/>
                </a:p>
              </p:txBody>
            </p:sp>
          </mc:Choice>
          <mc:Fallback xmlns="">
            <p:sp>
              <p:nvSpPr>
                <p:cNvPr id="22" name="Rectangle 21"/>
                <p:cNvSpPr>
                  <a:spLocks noRot="1" noChangeAspect="1" noMove="1" noResize="1" noEditPoints="1" noAdjustHandles="1" noChangeArrowheads="1" noChangeShapeType="1" noTextEdit="1"/>
                </p:cNvSpPr>
                <p:nvPr/>
              </p:nvSpPr>
              <p:spPr>
                <a:xfrm>
                  <a:off x="6027686" y="3040332"/>
                  <a:ext cx="2315617" cy="539571"/>
                </a:xfrm>
                <a:prstGeom prst="rect">
                  <a:avLst/>
                </a:prstGeom>
                <a:blipFill rotWithShape="1">
                  <a:blip r:embed="rId4"/>
                  <a:stretch>
                    <a:fillRect l="-5526" t="-6818" b="-329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779031" y="3587689"/>
                  <a:ext cx="2315617" cy="539571"/>
                </a:xfrm>
                <a:prstGeom prst="rect">
                  <a:avLst/>
                </a:prstGeom>
              </p:spPr>
              <p:txBody>
                <a:bodyPr wrap="square">
                  <a:spAutoFit/>
                </a:bodyPr>
                <a:lstStyle/>
                <a:p>
                  <a:r>
                    <a:rPr lang="en-GB" sz="2800" dirty="0" smtClean="0"/>
                    <a:t>1.</a:t>
                  </a:r>
                  <a:r>
                    <a:rPr lang="en-GB" sz="2800" dirty="0"/>
                    <a:t> </a:t>
                  </a:r>
                  <a14:m>
                    <m:oMath xmlns:m="http://schemas.openxmlformats.org/officeDocument/2006/math">
                      <m:acc>
                        <m:accPr>
                          <m:chr m:val="̇"/>
                          <m:ctrlPr>
                            <a:rPr lang="en-GB" sz="2800" i="1" dirty="0">
                              <a:latin typeface="Cambria Math"/>
                            </a:rPr>
                          </m:ctrlPr>
                        </m:accPr>
                        <m:e>
                          <m:r>
                            <a:rPr lang="en-GB" sz="2800" i="1" dirty="0">
                              <a:latin typeface="Cambria Math"/>
                            </a:rPr>
                            <m:t>3</m:t>
                          </m:r>
                        </m:e>
                      </m:acc>
                    </m:oMath>
                  </a14:m>
                  <a:r>
                    <a:rPr lang="en-GB" sz="2800" dirty="0" smtClean="0"/>
                    <a:t> x  0.75 = 1</a:t>
                  </a:r>
                  <a:endParaRPr lang="en-GB" sz="2800" dirty="0"/>
                </a:p>
              </p:txBody>
            </p:sp>
          </mc:Choice>
          <mc:Fallback xmlns="">
            <p:sp>
              <p:nvSpPr>
                <p:cNvPr id="23" name="Rectangle 22"/>
                <p:cNvSpPr>
                  <a:spLocks noRot="1" noChangeAspect="1" noMove="1" noResize="1" noEditPoints="1" noAdjustHandles="1" noChangeArrowheads="1" noChangeShapeType="1" noTextEdit="1"/>
                </p:cNvSpPr>
                <p:nvPr/>
              </p:nvSpPr>
              <p:spPr>
                <a:xfrm>
                  <a:off x="5779031" y="3587689"/>
                  <a:ext cx="2315617" cy="539571"/>
                </a:xfrm>
                <a:prstGeom prst="rect">
                  <a:avLst/>
                </a:prstGeom>
                <a:blipFill rotWithShape="1">
                  <a:blip r:embed="rId5"/>
                  <a:stretch>
                    <a:fillRect l="-5263" t="-6818" r="-3947" b="-32955"/>
                  </a:stretch>
                </a:blipFill>
              </p:spPr>
              <p:txBody>
                <a:bodyPr/>
                <a:lstStyle/>
                <a:p>
                  <a:r>
                    <a:rPr lang="en-GB">
                      <a:noFill/>
                    </a:rPr>
                    <a:t> </a:t>
                  </a:r>
                </a:p>
              </p:txBody>
            </p:sp>
          </mc:Fallback>
        </mc:AlternateContent>
        <p:sp>
          <p:nvSpPr>
            <p:cNvPr id="24" name="Rectangle 23"/>
            <p:cNvSpPr/>
            <p:nvPr/>
          </p:nvSpPr>
          <p:spPr>
            <a:xfrm>
              <a:off x="5948856" y="4135045"/>
              <a:ext cx="2315617" cy="523220"/>
            </a:xfrm>
            <a:prstGeom prst="rect">
              <a:avLst/>
            </a:prstGeom>
          </p:spPr>
          <p:txBody>
            <a:bodyPr wrap="square">
              <a:spAutoFit/>
            </a:bodyPr>
            <a:lstStyle/>
            <a:p>
              <a:r>
                <a:rPr lang="en-GB" sz="2800" dirty="0" smtClean="0"/>
                <a:t>1.25 x 0.8 = 1</a:t>
              </a:r>
              <a:endParaRPr lang="en-GB" sz="2800" dirty="0"/>
            </a:p>
          </p:txBody>
        </p:sp>
      </p:grpSp>
      <p:sp>
        <p:nvSpPr>
          <p:cNvPr id="25" name="Rectangle 24"/>
          <p:cNvSpPr/>
          <p:nvPr/>
        </p:nvSpPr>
        <p:spPr>
          <a:xfrm>
            <a:off x="3763396" y="5169923"/>
            <a:ext cx="3821494" cy="523220"/>
          </a:xfrm>
          <a:prstGeom prst="rect">
            <a:avLst/>
          </a:prstGeom>
        </p:spPr>
        <p:txBody>
          <a:bodyPr wrap="square">
            <a:spAutoFit/>
          </a:bodyPr>
          <a:lstStyle/>
          <a:p>
            <a:r>
              <a:rPr lang="en-GB" sz="2800" dirty="0"/>
              <a:t>x</a:t>
            </a:r>
            <a:r>
              <a:rPr lang="en-GB" sz="2800" dirty="0" smtClean="0"/>
              <a:t> 0.952   </a:t>
            </a:r>
            <a:r>
              <a:rPr lang="en-GB" sz="2000" dirty="0" smtClean="0"/>
              <a:t>(to 3 </a:t>
            </a:r>
            <a:r>
              <a:rPr lang="en-GB" sz="2000" dirty="0" err="1" smtClean="0"/>
              <a:t>s.f.</a:t>
            </a:r>
            <a:r>
              <a:rPr lang="en-GB" sz="2000" dirty="0" smtClean="0"/>
              <a:t>)</a:t>
            </a:r>
            <a:endParaRPr lang="en-GB" sz="2000" dirty="0"/>
          </a:p>
        </p:txBody>
      </p:sp>
      <p:sp>
        <p:nvSpPr>
          <p:cNvPr id="26" name="Rectangle 25"/>
          <p:cNvSpPr/>
          <p:nvPr/>
        </p:nvSpPr>
        <p:spPr>
          <a:xfrm>
            <a:off x="3768656" y="5663929"/>
            <a:ext cx="2774034" cy="523220"/>
          </a:xfrm>
          <a:prstGeom prst="rect">
            <a:avLst/>
          </a:prstGeom>
        </p:spPr>
        <p:txBody>
          <a:bodyPr wrap="square">
            <a:spAutoFit/>
          </a:bodyPr>
          <a:lstStyle/>
          <a:p>
            <a:r>
              <a:rPr lang="en-GB" sz="2800" dirty="0" smtClean="0"/>
              <a:t>x 2.33   </a:t>
            </a:r>
            <a:r>
              <a:rPr lang="en-GB" sz="2000" dirty="0"/>
              <a:t>(to 3 </a:t>
            </a:r>
            <a:r>
              <a:rPr lang="en-GB" sz="2000" dirty="0" err="1"/>
              <a:t>s.f</a:t>
            </a:r>
            <a:r>
              <a:rPr lang="en-GB" sz="2000" dirty="0" err="1" smtClean="0"/>
              <a:t>.</a:t>
            </a:r>
            <a:r>
              <a:rPr lang="en-GB" sz="2000" dirty="0" smtClean="0"/>
              <a:t>)</a:t>
            </a:r>
            <a:endParaRPr lang="en-GB" sz="2000" dirty="0"/>
          </a:p>
        </p:txBody>
      </p:sp>
      <p:sp>
        <p:nvSpPr>
          <p:cNvPr id="27" name="TextBox 26"/>
          <p:cNvSpPr txBox="1"/>
          <p:nvPr/>
        </p:nvSpPr>
        <p:spPr>
          <a:xfrm>
            <a:off x="7062952" y="16932"/>
            <a:ext cx="2081048" cy="646331"/>
          </a:xfrm>
          <a:prstGeom prst="rect">
            <a:avLst/>
          </a:prstGeom>
          <a:noFill/>
        </p:spPr>
        <p:txBody>
          <a:bodyPr wrap="square" rtlCol="0">
            <a:spAutoFit/>
          </a:bodyPr>
          <a:lstStyle/>
          <a:p>
            <a:pPr algn="r"/>
            <a:r>
              <a:rPr lang="en-GB" dirty="0" smtClean="0">
                <a:solidFill>
                  <a:schemeClr val="bg1">
                    <a:lumMod val="65000"/>
                  </a:schemeClr>
                </a:solidFill>
              </a:rPr>
              <a:t>Mini-plenary on Decimal Cards</a:t>
            </a:r>
            <a:endParaRPr lang="en-GB" dirty="0">
              <a:solidFill>
                <a:schemeClr val="bg1">
                  <a:lumMod val="65000"/>
                </a:schemeClr>
              </a:solidFill>
            </a:endParaRPr>
          </a:p>
        </p:txBody>
      </p:sp>
    </p:spTree>
    <p:extLst>
      <p:ext uri="{BB962C8B-B14F-4D97-AF65-F5344CB8AC3E}">
        <p14:creationId xmlns:p14="http://schemas.microsoft.com/office/powerpoint/2010/main" val="5143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6811" y="103625"/>
            <a:ext cx="4776966" cy="584775"/>
          </a:xfrm>
          <a:prstGeom prst="rect">
            <a:avLst/>
          </a:prstGeom>
          <a:noFill/>
        </p:spPr>
        <p:txBody>
          <a:bodyPr wrap="square" rtlCol="0">
            <a:spAutoFit/>
          </a:bodyPr>
          <a:lstStyle/>
          <a:p>
            <a:r>
              <a:rPr lang="en-GB" sz="3200" dirty="0" smtClean="0">
                <a:solidFill>
                  <a:schemeClr val="accent1">
                    <a:lumMod val="75000"/>
                  </a:schemeClr>
                </a:solidFill>
              </a:rPr>
              <a:t>PAUSE : The Fraction Cards</a:t>
            </a:r>
            <a:endParaRPr lang="en-GB" sz="3200" dirty="0">
              <a:solidFill>
                <a:schemeClr val="accent1">
                  <a:lumMod val="75000"/>
                </a:schemeClr>
              </a:solidFill>
            </a:endParaRPr>
          </a:p>
        </p:txBody>
      </p:sp>
      <p:sp>
        <p:nvSpPr>
          <p:cNvPr id="18" name="Rectangle 17"/>
          <p:cNvSpPr/>
          <p:nvPr/>
        </p:nvSpPr>
        <p:spPr>
          <a:xfrm>
            <a:off x="126129" y="737370"/>
            <a:ext cx="8810366" cy="954107"/>
          </a:xfrm>
          <a:prstGeom prst="rect">
            <a:avLst/>
          </a:prstGeom>
        </p:spPr>
        <p:txBody>
          <a:bodyPr wrap="square">
            <a:spAutoFit/>
          </a:bodyPr>
          <a:lstStyle/>
          <a:p>
            <a:r>
              <a:rPr lang="en-GB" sz="2800" dirty="0" smtClean="0">
                <a:solidFill>
                  <a:srgbClr val="7030A0"/>
                </a:solidFill>
              </a:rPr>
              <a:t>The pattern between inverse pairs of fractional multipliers is very simple.</a:t>
            </a:r>
          </a:p>
        </p:txBody>
      </p:sp>
      <mc:AlternateContent xmlns:mc="http://schemas.openxmlformats.org/markup-compatibility/2006" xmlns:a14="http://schemas.microsoft.com/office/drawing/2010/main">
        <mc:Choice Requires="a14">
          <p:sp>
            <p:nvSpPr>
              <p:cNvPr id="29" name="Rectangle 28"/>
              <p:cNvSpPr/>
              <p:nvPr/>
            </p:nvSpPr>
            <p:spPr>
              <a:xfrm>
                <a:off x="1603469" y="1629933"/>
                <a:ext cx="1439598" cy="875753"/>
              </a:xfrm>
              <a:prstGeom prst="rect">
                <a:avLst/>
              </a:prstGeom>
            </p:spPr>
            <p:txBody>
              <a:bodyPr wrap="square">
                <a:spAutoFit/>
              </a:bodyPr>
              <a:lstStyle/>
              <a:p>
                <a:r>
                  <a:rPr lang="en-GB" sz="2800" dirty="0" smtClean="0"/>
                  <a:t>x </a:t>
                </a:r>
                <a14:m>
                  <m:oMath xmlns:m="http://schemas.openxmlformats.org/officeDocument/2006/math">
                    <m:f>
                      <m:fPr>
                        <m:ctrlPr>
                          <a:rPr lang="en-GB" sz="3600" i="1" smtClean="0">
                            <a:latin typeface="Cambria Math"/>
                          </a:rPr>
                        </m:ctrlPr>
                      </m:fPr>
                      <m:num>
                        <m:r>
                          <a:rPr lang="en-GB" sz="3600" b="0" i="1" smtClean="0">
                            <a:latin typeface="Cambria Math"/>
                          </a:rPr>
                          <m:t>2</m:t>
                        </m:r>
                      </m:num>
                      <m:den>
                        <m:r>
                          <a:rPr lang="en-GB" sz="3600" b="0" i="1" smtClean="0">
                            <a:latin typeface="Cambria Math"/>
                          </a:rPr>
                          <m:t>1</m:t>
                        </m:r>
                      </m:den>
                    </m:f>
                  </m:oMath>
                </a14:m>
                <a:endParaRPr lang="en-GB" sz="3600" dirty="0"/>
              </a:p>
            </p:txBody>
          </p:sp>
        </mc:Choice>
        <mc:Fallback xmlns="">
          <p:sp>
            <p:nvSpPr>
              <p:cNvPr id="29" name="Rectangle 28"/>
              <p:cNvSpPr>
                <a:spLocks noRot="1" noChangeAspect="1" noMove="1" noResize="1" noEditPoints="1" noAdjustHandles="1" noChangeArrowheads="1" noChangeShapeType="1" noTextEdit="1"/>
              </p:cNvSpPr>
              <p:nvPr/>
            </p:nvSpPr>
            <p:spPr>
              <a:xfrm>
                <a:off x="1603469" y="1629933"/>
                <a:ext cx="1439598" cy="875753"/>
              </a:xfrm>
              <a:prstGeom prst="rect">
                <a:avLst/>
              </a:prstGeom>
              <a:blipFill rotWithShape="1">
                <a:blip r:embed="rId2"/>
                <a:stretch>
                  <a:fillRect l="-8475" b="-3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126803" y="1630478"/>
                <a:ext cx="1529255" cy="874663"/>
              </a:xfrm>
              <a:prstGeom prst="rect">
                <a:avLst/>
              </a:prstGeom>
            </p:spPr>
            <p:txBody>
              <a:bodyPr wrap="square">
                <a:spAutoFit/>
              </a:bodyPr>
              <a:lstStyle/>
              <a:p>
                <a:r>
                  <a:rPr lang="en-GB" sz="2800" dirty="0" smtClean="0"/>
                  <a:t>x </a:t>
                </a:r>
                <a14:m>
                  <m:oMath xmlns:m="http://schemas.openxmlformats.org/officeDocument/2006/math">
                    <m:f>
                      <m:fPr>
                        <m:ctrlPr>
                          <a:rPr lang="en-GB" sz="3600" i="1">
                            <a:latin typeface="Cambria Math"/>
                          </a:rPr>
                        </m:ctrlPr>
                      </m:fPr>
                      <m:num>
                        <m:r>
                          <a:rPr lang="en-GB" sz="3600" b="0" i="1" smtClean="0">
                            <a:latin typeface="Cambria Math"/>
                          </a:rPr>
                          <m:t>1</m:t>
                        </m:r>
                      </m:num>
                      <m:den>
                        <m:r>
                          <a:rPr lang="en-GB" sz="3600" b="0" i="1" smtClean="0">
                            <a:latin typeface="Cambria Math"/>
                          </a:rPr>
                          <m:t>2</m:t>
                        </m:r>
                      </m:den>
                    </m:f>
                  </m:oMath>
                </a14:m>
                <a:endParaRPr lang="en-GB" sz="3600" dirty="0"/>
              </a:p>
            </p:txBody>
          </p:sp>
        </mc:Choice>
        <mc:Fallback xmlns="">
          <p:sp>
            <p:nvSpPr>
              <p:cNvPr id="30" name="Rectangle 29"/>
              <p:cNvSpPr>
                <a:spLocks noRot="1" noChangeAspect="1" noMove="1" noResize="1" noEditPoints="1" noAdjustHandles="1" noChangeArrowheads="1" noChangeShapeType="1" noTextEdit="1"/>
              </p:cNvSpPr>
              <p:nvPr/>
            </p:nvSpPr>
            <p:spPr>
              <a:xfrm>
                <a:off x="3126803" y="1630478"/>
                <a:ext cx="1529255" cy="874663"/>
              </a:xfrm>
              <a:prstGeom prst="rect">
                <a:avLst/>
              </a:prstGeom>
              <a:blipFill rotWithShape="1">
                <a:blip r:embed="rId3"/>
                <a:stretch>
                  <a:fillRect l="-8367" b="-2778"/>
                </a:stretch>
              </a:blipFill>
            </p:spPr>
            <p:txBody>
              <a:bodyPr/>
              <a:lstStyle/>
              <a:p>
                <a:r>
                  <a:rPr lang="en-GB">
                    <a:noFill/>
                  </a:rPr>
                  <a:t> </a:t>
                </a:r>
              </a:p>
            </p:txBody>
          </p:sp>
        </mc:Fallback>
      </mc:AlternateContent>
      <p:sp>
        <p:nvSpPr>
          <p:cNvPr id="16" name="Rectangle 15"/>
          <p:cNvSpPr/>
          <p:nvPr/>
        </p:nvSpPr>
        <p:spPr>
          <a:xfrm>
            <a:off x="274547" y="5023850"/>
            <a:ext cx="5525724" cy="523220"/>
          </a:xfrm>
          <a:prstGeom prst="rect">
            <a:avLst/>
          </a:prstGeom>
        </p:spPr>
        <p:txBody>
          <a:bodyPr wrap="square">
            <a:spAutoFit/>
          </a:bodyPr>
          <a:lstStyle/>
          <a:p>
            <a:r>
              <a:rPr lang="en-GB" sz="2800" dirty="0" smtClean="0">
                <a:solidFill>
                  <a:srgbClr val="7030A0"/>
                </a:solidFill>
              </a:rPr>
              <a:t>What is the inverse of…</a:t>
            </a:r>
            <a:endParaRPr lang="en-GB" sz="2800" dirty="0">
              <a:solidFill>
                <a:srgbClr val="7030A0"/>
              </a:solidFill>
            </a:endParaRPr>
          </a:p>
        </p:txBody>
      </p:sp>
      <mc:AlternateContent xmlns:mc="http://schemas.openxmlformats.org/markup-compatibility/2006" xmlns:a14="http://schemas.microsoft.com/office/drawing/2010/main">
        <mc:Choice Requires="a14">
          <p:sp>
            <p:nvSpPr>
              <p:cNvPr id="31" name="Rectangle 30"/>
              <p:cNvSpPr/>
              <p:nvPr/>
            </p:nvSpPr>
            <p:spPr>
              <a:xfrm>
                <a:off x="1598209" y="2791357"/>
                <a:ext cx="1439598" cy="875753"/>
              </a:xfrm>
              <a:prstGeom prst="rect">
                <a:avLst/>
              </a:prstGeom>
            </p:spPr>
            <p:txBody>
              <a:bodyPr wrap="square">
                <a:spAutoFit/>
              </a:bodyPr>
              <a:lstStyle/>
              <a:p>
                <a:r>
                  <a:rPr lang="en-GB" sz="2800" dirty="0" smtClean="0"/>
                  <a:t>x </a:t>
                </a:r>
                <a14:m>
                  <m:oMath xmlns:m="http://schemas.openxmlformats.org/officeDocument/2006/math">
                    <m:f>
                      <m:fPr>
                        <m:ctrlPr>
                          <a:rPr lang="en-GB" sz="3600" i="1" smtClean="0">
                            <a:latin typeface="Cambria Math"/>
                          </a:rPr>
                        </m:ctrlPr>
                      </m:fPr>
                      <m:num>
                        <m:r>
                          <a:rPr lang="en-GB" sz="3600" b="0" i="1" smtClean="0">
                            <a:latin typeface="Cambria Math"/>
                          </a:rPr>
                          <m:t>3</m:t>
                        </m:r>
                      </m:num>
                      <m:den>
                        <m:r>
                          <a:rPr lang="en-GB" sz="3600" b="0" i="1" smtClean="0">
                            <a:latin typeface="Cambria Math"/>
                          </a:rPr>
                          <m:t>2</m:t>
                        </m:r>
                      </m:den>
                    </m:f>
                  </m:oMath>
                </a14:m>
                <a:endParaRPr lang="en-GB" sz="3600" dirty="0"/>
              </a:p>
            </p:txBody>
          </p:sp>
        </mc:Choice>
        <mc:Fallback xmlns="">
          <p:sp>
            <p:nvSpPr>
              <p:cNvPr id="31" name="Rectangle 30"/>
              <p:cNvSpPr>
                <a:spLocks noRot="1" noChangeAspect="1" noMove="1" noResize="1" noEditPoints="1" noAdjustHandles="1" noChangeArrowheads="1" noChangeShapeType="1" noTextEdit="1"/>
              </p:cNvSpPr>
              <p:nvPr/>
            </p:nvSpPr>
            <p:spPr>
              <a:xfrm>
                <a:off x="1598209" y="2791357"/>
                <a:ext cx="1439598" cy="875753"/>
              </a:xfrm>
              <a:prstGeom prst="rect">
                <a:avLst/>
              </a:prstGeom>
              <a:blipFill rotWithShape="1">
                <a:blip r:embed="rId4"/>
                <a:stretch>
                  <a:fillRect l="-8475" b="-3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121543" y="2791902"/>
                <a:ext cx="1529255" cy="875753"/>
              </a:xfrm>
              <a:prstGeom prst="rect">
                <a:avLst/>
              </a:prstGeom>
            </p:spPr>
            <p:txBody>
              <a:bodyPr wrap="square">
                <a:spAutoFit/>
              </a:bodyPr>
              <a:lstStyle/>
              <a:p>
                <a:r>
                  <a:rPr lang="en-GB" sz="2800" dirty="0" smtClean="0"/>
                  <a:t>x </a:t>
                </a:r>
                <a14:m>
                  <m:oMath xmlns:m="http://schemas.openxmlformats.org/officeDocument/2006/math">
                    <m:f>
                      <m:fPr>
                        <m:ctrlPr>
                          <a:rPr lang="en-GB" sz="3600" i="1">
                            <a:latin typeface="Cambria Math"/>
                          </a:rPr>
                        </m:ctrlPr>
                      </m:fPr>
                      <m:num>
                        <m:r>
                          <a:rPr lang="en-GB" sz="3600" b="0" i="1" smtClean="0">
                            <a:latin typeface="Cambria Math"/>
                          </a:rPr>
                          <m:t>2</m:t>
                        </m:r>
                      </m:num>
                      <m:den>
                        <m:r>
                          <a:rPr lang="en-GB" sz="3600" b="0" i="1" smtClean="0">
                            <a:latin typeface="Cambria Math"/>
                          </a:rPr>
                          <m:t>3</m:t>
                        </m:r>
                      </m:den>
                    </m:f>
                  </m:oMath>
                </a14:m>
                <a:endParaRPr lang="en-GB" sz="3600" dirty="0"/>
              </a:p>
            </p:txBody>
          </p:sp>
        </mc:Choice>
        <mc:Fallback xmlns="">
          <p:sp>
            <p:nvSpPr>
              <p:cNvPr id="34" name="Rectangle 33"/>
              <p:cNvSpPr>
                <a:spLocks noRot="1" noChangeAspect="1" noMove="1" noResize="1" noEditPoints="1" noAdjustHandles="1" noChangeArrowheads="1" noChangeShapeType="1" noTextEdit="1"/>
              </p:cNvSpPr>
              <p:nvPr/>
            </p:nvSpPr>
            <p:spPr>
              <a:xfrm>
                <a:off x="3121543" y="2791902"/>
                <a:ext cx="1529255" cy="875753"/>
              </a:xfrm>
              <a:prstGeom prst="rect">
                <a:avLst/>
              </a:prstGeom>
              <a:blipFill rotWithShape="1">
                <a:blip r:embed="rId5"/>
                <a:stretch>
                  <a:fillRect l="-7968" b="-3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592949" y="3889717"/>
                <a:ext cx="1439598" cy="873509"/>
              </a:xfrm>
              <a:prstGeom prst="rect">
                <a:avLst/>
              </a:prstGeom>
            </p:spPr>
            <p:txBody>
              <a:bodyPr wrap="square">
                <a:spAutoFit/>
              </a:bodyPr>
              <a:lstStyle/>
              <a:p>
                <a:r>
                  <a:rPr lang="en-GB" sz="2800" dirty="0" smtClean="0"/>
                  <a:t>x </a:t>
                </a:r>
                <a14:m>
                  <m:oMath xmlns:m="http://schemas.openxmlformats.org/officeDocument/2006/math">
                    <m:f>
                      <m:fPr>
                        <m:ctrlPr>
                          <a:rPr lang="en-GB" sz="3600" i="1" smtClean="0">
                            <a:latin typeface="Cambria Math"/>
                          </a:rPr>
                        </m:ctrlPr>
                      </m:fPr>
                      <m:num>
                        <m:r>
                          <a:rPr lang="en-GB" sz="3600" b="0" i="1" smtClean="0">
                            <a:latin typeface="Cambria Math"/>
                          </a:rPr>
                          <m:t>4</m:t>
                        </m:r>
                      </m:num>
                      <m:den>
                        <m:r>
                          <a:rPr lang="en-GB" sz="3600" b="0" i="1" smtClean="0">
                            <a:latin typeface="Cambria Math"/>
                          </a:rPr>
                          <m:t>3</m:t>
                        </m:r>
                      </m:den>
                    </m:f>
                  </m:oMath>
                </a14:m>
                <a:endParaRPr lang="en-GB" sz="3600" dirty="0"/>
              </a:p>
            </p:txBody>
          </p:sp>
        </mc:Choice>
        <mc:Fallback xmlns="">
          <p:sp>
            <p:nvSpPr>
              <p:cNvPr id="40" name="Rectangle 39"/>
              <p:cNvSpPr>
                <a:spLocks noRot="1" noChangeAspect="1" noMove="1" noResize="1" noEditPoints="1" noAdjustHandles="1" noChangeArrowheads="1" noChangeShapeType="1" noTextEdit="1"/>
              </p:cNvSpPr>
              <p:nvPr/>
            </p:nvSpPr>
            <p:spPr>
              <a:xfrm>
                <a:off x="1592949" y="3889717"/>
                <a:ext cx="1439598" cy="873509"/>
              </a:xfrm>
              <a:prstGeom prst="rect">
                <a:avLst/>
              </a:prstGeom>
              <a:blipFill rotWithShape="1">
                <a:blip r:embed="rId6"/>
                <a:stretch>
                  <a:fillRect l="-8475" b="-34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3116283" y="3890262"/>
                <a:ext cx="1529255" cy="875753"/>
              </a:xfrm>
              <a:prstGeom prst="rect">
                <a:avLst/>
              </a:prstGeom>
            </p:spPr>
            <p:txBody>
              <a:bodyPr wrap="square">
                <a:spAutoFit/>
              </a:bodyPr>
              <a:lstStyle/>
              <a:p>
                <a:r>
                  <a:rPr lang="en-GB" sz="2800" dirty="0" smtClean="0"/>
                  <a:t>x </a:t>
                </a:r>
                <a14:m>
                  <m:oMath xmlns:m="http://schemas.openxmlformats.org/officeDocument/2006/math">
                    <m:f>
                      <m:fPr>
                        <m:ctrlPr>
                          <a:rPr lang="en-GB" sz="3600" i="1">
                            <a:latin typeface="Cambria Math"/>
                          </a:rPr>
                        </m:ctrlPr>
                      </m:fPr>
                      <m:num>
                        <m:r>
                          <a:rPr lang="en-GB" sz="3600" b="0" i="1" smtClean="0">
                            <a:latin typeface="Cambria Math"/>
                          </a:rPr>
                          <m:t>3</m:t>
                        </m:r>
                      </m:num>
                      <m:den>
                        <m:r>
                          <a:rPr lang="en-GB" sz="3600" b="0" i="1" smtClean="0">
                            <a:latin typeface="Cambria Math"/>
                          </a:rPr>
                          <m:t>4</m:t>
                        </m:r>
                      </m:den>
                    </m:f>
                  </m:oMath>
                </a14:m>
                <a:endParaRPr lang="en-GB" sz="3600" dirty="0"/>
              </a:p>
            </p:txBody>
          </p:sp>
        </mc:Choice>
        <mc:Fallback xmlns="">
          <p:sp>
            <p:nvSpPr>
              <p:cNvPr id="41" name="Rectangle 40"/>
              <p:cNvSpPr>
                <a:spLocks noRot="1" noChangeAspect="1" noMove="1" noResize="1" noEditPoints="1" noAdjustHandles="1" noChangeArrowheads="1" noChangeShapeType="1" noTextEdit="1"/>
              </p:cNvSpPr>
              <p:nvPr/>
            </p:nvSpPr>
            <p:spPr>
              <a:xfrm>
                <a:off x="3116283" y="3890262"/>
                <a:ext cx="1529255" cy="875753"/>
              </a:xfrm>
              <a:prstGeom prst="rect">
                <a:avLst/>
              </a:prstGeom>
              <a:blipFill rotWithShape="1">
                <a:blip r:embed="rId7"/>
                <a:stretch>
                  <a:fillRect l="-7968" b="-3472"/>
                </a:stretch>
              </a:blipFill>
            </p:spPr>
            <p:txBody>
              <a:bodyPr/>
              <a:lstStyle/>
              <a:p>
                <a:r>
                  <a:rPr lang="en-GB">
                    <a:noFill/>
                  </a:rPr>
                  <a:t> </a:t>
                </a:r>
              </a:p>
            </p:txBody>
          </p:sp>
        </mc:Fallback>
      </mc:AlternateContent>
      <p:grpSp>
        <p:nvGrpSpPr>
          <p:cNvPr id="4" name="Group 3"/>
          <p:cNvGrpSpPr/>
          <p:nvPr/>
        </p:nvGrpSpPr>
        <p:grpSpPr>
          <a:xfrm>
            <a:off x="5118388" y="1629933"/>
            <a:ext cx="1636997" cy="3136114"/>
            <a:chOff x="5118388" y="1629933"/>
            <a:chExt cx="1636997" cy="3136114"/>
          </a:xfrm>
        </p:grpSpPr>
        <mc:AlternateContent xmlns:mc="http://schemas.openxmlformats.org/markup-compatibility/2006" xmlns:a14="http://schemas.microsoft.com/office/drawing/2010/main">
          <mc:Choice Requires="a14">
            <p:sp>
              <p:nvSpPr>
                <p:cNvPr id="21" name="Rectangle 20"/>
                <p:cNvSpPr/>
                <p:nvPr/>
              </p:nvSpPr>
              <p:spPr>
                <a:xfrm>
                  <a:off x="5128908" y="1629933"/>
                  <a:ext cx="1626477" cy="875753"/>
                </a:xfrm>
                <a:prstGeom prst="rect">
                  <a:avLst/>
                </a:prstGeom>
              </p:spPr>
              <p:txBody>
                <a:bodyPr wrap="square">
                  <a:spAutoFit/>
                </a:bodyPr>
                <a:lstStyle/>
                <a:p>
                  <a14:m>
                    <m:oMath xmlns:m="http://schemas.openxmlformats.org/officeDocument/2006/math">
                      <m:f>
                        <m:fPr>
                          <m:ctrlPr>
                            <a:rPr lang="en-GB" sz="3600" i="1" smtClean="0">
                              <a:latin typeface="Cambria Math"/>
                            </a:rPr>
                          </m:ctrlPr>
                        </m:fPr>
                        <m:num>
                          <m:r>
                            <a:rPr lang="en-GB" sz="3600" i="1">
                              <a:latin typeface="Cambria Math"/>
                            </a:rPr>
                            <m:t>2</m:t>
                          </m:r>
                        </m:num>
                        <m:den>
                          <m:r>
                            <a:rPr lang="en-GB" sz="3600" i="1">
                              <a:latin typeface="Cambria Math"/>
                            </a:rPr>
                            <m:t>1</m:t>
                          </m:r>
                        </m:den>
                      </m:f>
                      <m:r>
                        <a:rPr lang="en-GB" sz="3600" b="0" i="0" smtClean="0">
                          <a:latin typeface="Cambria Math"/>
                        </a:rPr>
                        <m:t> </m:t>
                      </m:r>
                    </m:oMath>
                  </a14:m>
                  <a:r>
                    <a:rPr lang="en-GB" sz="2800" dirty="0" smtClean="0"/>
                    <a:t>x </a:t>
                  </a:r>
                  <a14:m>
                    <m:oMath xmlns:m="http://schemas.openxmlformats.org/officeDocument/2006/math">
                      <m:f>
                        <m:fPr>
                          <m:ctrlPr>
                            <a:rPr lang="en-GB" sz="3600" i="1">
                              <a:latin typeface="Cambria Math"/>
                            </a:rPr>
                          </m:ctrlPr>
                        </m:fPr>
                        <m:num>
                          <m:r>
                            <a:rPr lang="en-GB" sz="3600" i="1">
                              <a:latin typeface="Cambria Math"/>
                            </a:rPr>
                            <m:t>1</m:t>
                          </m:r>
                        </m:num>
                        <m:den>
                          <m:r>
                            <a:rPr lang="en-GB" sz="3600" i="1">
                              <a:latin typeface="Cambria Math"/>
                            </a:rPr>
                            <m:t>2</m:t>
                          </m:r>
                        </m:den>
                      </m:f>
                    </m:oMath>
                  </a14:m>
                  <a:r>
                    <a:rPr lang="en-GB" sz="3600" dirty="0" smtClean="0"/>
                    <a:t>  </a:t>
                  </a:r>
                  <a:r>
                    <a:rPr lang="en-GB" sz="2800" dirty="0" smtClean="0"/>
                    <a:t>= 1</a:t>
                  </a:r>
                  <a:endParaRPr lang="en-GB" sz="2800" dirty="0"/>
                </a:p>
              </p:txBody>
            </p:sp>
          </mc:Choice>
          <mc:Fallback xmlns="">
            <p:sp>
              <p:nvSpPr>
                <p:cNvPr id="21" name="Rectangle 20"/>
                <p:cNvSpPr>
                  <a:spLocks noRot="1" noChangeAspect="1" noMove="1" noResize="1" noEditPoints="1" noAdjustHandles="1" noChangeArrowheads="1" noChangeShapeType="1" noTextEdit="1"/>
                </p:cNvSpPr>
                <p:nvPr/>
              </p:nvSpPr>
              <p:spPr>
                <a:xfrm>
                  <a:off x="5128908" y="1629933"/>
                  <a:ext cx="1626477" cy="875753"/>
                </a:xfrm>
                <a:prstGeom prst="rect">
                  <a:avLst/>
                </a:prstGeom>
                <a:blipFill rotWithShape="1">
                  <a:blip r:embed="rId8"/>
                  <a:stretch>
                    <a:fillRect r="-2996" b="-3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123648" y="2791357"/>
                  <a:ext cx="1626477" cy="878574"/>
                </a:xfrm>
                <a:prstGeom prst="rect">
                  <a:avLst/>
                </a:prstGeom>
              </p:spPr>
              <p:txBody>
                <a:bodyPr wrap="square">
                  <a:spAutoFit/>
                </a:bodyPr>
                <a:lstStyle/>
                <a:p>
                  <a14:m>
                    <m:oMath xmlns:m="http://schemas.openxmlformats.org/officeDocument/2006/math">
                      <m:f>
                        <m:fPr>
                          <m:ctrlPr>
                            <a:rPr lang="en-GB" sz="3600" i="1" smtClean="0">
                              <a:latin typeface="Cambria Math"/>
                            </a:rPr>
                          </m:ctrlPr>
                        </m:fPr>
                        <m:num>
                          <m:r>
                            <a:rPr lang="en-GB" sz="3600" b="0" i="1" smtClean="0">
                              <a:latin typeface="Cambria Math"/>
                            </a:rPr>
                            <m:t>3</m:t>
                          </m:r>
                        </m:num>
                        <m:den>
                          <m:r>
                            <a:rPr lang="en-GB" sz="3600" b="0" i="1" smtClean="0">
                              <a:latin typeface="Cambria Math"/>
                            </a:rPr>
                            <m:t>2</m:t>
                          </m:r>
                        </m:den>
                      </m:f>
                      <m:r>
                        <a:rPr lang="en-GB" sz="3600" b="0" i="0" smtClean="0">
                          <a:latin typeface="Cambria Math"/>
                        </a:rPr>
                        <m:t> </m:t>
                      </m:r>
                    </m:oMath>
                  </a14:m>
                  <a:r>
                    <a:rPr lang="en-GB" sz="2800" dirty="0" smtClean="0"/>
                    <a:t>x </a:t>
                  </a:r>
                  <a14:m>
                    <m:oMath xmlns:m="http://schemas.openxmlformats.org/officeDocument/2006/math">
                      <m:f>
                        <m:fPr>
                          <m:ctrlPr>
                            <a:rPr lang="en-GB" sz="3600" i="1">
                              <a:latin typeface="Cambria Math"/>
                            </a:rPr>
                          </m:ctrlPr>
                        </m:fPr>
                        <m:num>
                          <m:r>
                            <a:rPr lang="en-GB" sz="3600" b="0" i="1" smtClean="0">
                              <a:latin typeface="Cambria Math"/>
                            </a:rPr>
                            <m:t>2</m:t>
                          </m:r>
                        </m:num>
                        <m:den>
                          <m:r>
                            <a:rPr lang="en-GB" sz="3600" b="0" i="1" smtClean="0">
                              <a:latin typeface="Cambria Math"/>
                            </a:rPr>
                            <m:t>3</m:t>
                          </m:r>
                        </m:den>
                      </m:f>
                    </m:oMath>
                  </a14:m>
                  <a:r>
                    <a:rPr lang="en-GB" sz="3600" dirty="0" smtClean="0"/>
                    <a:t>  </a:t>
                  </a:r>
                  <a:r>
                    <a:rPr lang="en-GB" sz="2800" dirty="0" smtClean="0"/>
                    <a:t>= 1</a:t>
                  </a:r>
                  <a:endParaRPr lang="en-GB" sz="2800" dirty="0"/>
                </a:p>
              </p:txBody>
            </p:sp>
          </mc:Choice>
          <mc:Fallback xmlns="">
            <p:sp>
              <p:nvSpPr>
                <p:cNvPr id="37" name="Rectangle 36"/>
                <p:cNvSpPr>
                  <a:spLocks noRot="1" noChangeAspect="1" noMove="1" noResize="1" noEditPoints="1" noAdjustHandles="1" noChangeArrowheads="1" noChangeShapeType="1" noTextEdit="1"/>
                </p:cNvSpPr>
                <p:nvPr/>
              </p:nvSpPr>
              <p:spPr>
                <a:xfrm>
                  <a:off x="5123648" y="2791357"/>
                  <a:ext cx="1626477" cy="878574"/>
                </a:xfrm>
                <a:prstGeom prst="rect">
                  <a:avLst/>
                </a:prstGeom>
                <a:blipFill rotWithShape="1">
                  <a:blip r:embed="rId9"/>
                  <a:stretch>
                    <a:fillRect r="-2996" b="-3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5118388" y="3889717"/>
                  <a:ext cx="1626477" cy="876330"/>
                </a:xfrm>
                <a:prstGeom prst="rect">
                  <a:avLst/>
                </a:prstGeom>
              </p:spPr>
              <p:txBody>
                <a:bodyPr wrap="square">
                  <a:spAutoFit/>
                </a:bodyPr>
                <a:lstStyle/>
                <a:p>
                  <a14:m>
                    <m:oMath xmlns:m="http://schemas.openxmlformats.org/officeDocument/2006/math">
                      <m:f>
                        <m:fPr>
                          <m:ctrlPr>
                            <a:rPr lang="en-GB" sz="3600" i="1" smtClean="0">
                              <a:latin typeface="Cambria Math"/>
                            </a:rPr>
                          </m:ctrlPr>
                        </m:fPr>
                        <m:num>
                          <m:r>
                            <a:rPr lang="en-GB" sz="3600" b="0" i="1" smtClean="0">
                              <a:latin typeface="Cambria Math"/>
                            </a:rPr>
                            <m:t>4</m:t>
                          </m:r>
                        </m:num>
                        <m:den>
                          <m:r>
                            <a:rPr lang="en-GB" sz="3600" b="0" i="1" smtClean="0">
                              <a:latin typeface="Cambria Math"/>
                            </a:rPr>
                            <m:t>3</m:t>
                          </m:r>
                        </m:den>
                      </m:f>
                      <m:r>
                        <a:rPr lang="en-GB" sz="3600" b="0" i="0" smtClean="0">
                          <a:latin typeface="Cambria Math"/>
                        </a:rPr>
                        <m:t> </m:t>
                      </m:r>
                    </m:oMath>
                  </a14:m>
                  <a:r>
                    <a:rPr lang="en-GB" sz="2800" dirty="0" smtClean="0"/>
                    <a:t>x </a:t>
                  </a:r>
                  <a14:m>
                    <m:oMath xmlns:m="http://schemas.openxmlformats.org/officeDocument/2006/math">
                      <m:f>
                        <m:fPr>
                          <m:ctrlPr>
                            <a:rPr lang="en-GB" sz="3600" i="1">
                              <a:latin typeface="Cambria Math"/>
                            </a:rPr>
                          </m:ctrlPr>
                        </m:fPr>
                        <m:num>
                          <m:r>
                            <a:rPr lang="en-GB" sz="3600" b="0" i="1" smtClean="0">
                              <a:latin typeface="Cambria Math"/>
                            </a:rPr>
                            <m:t>3</m:t>
                          </m:r>
                        </m:num>
                        <m:den>
                          <m:r>
                            <a:rPr lang="en-GB" sz="3600" b="0" i="1" smtClean="0">
                              <a:latin typeface="Cambria Math"/>
                            </a:rPr>
                            <m:t>4</m:t>
                          </m:r>
                        </m:den>
                      </m:f>
                    </m:oMath>
                  </a14:m>
                  <a:r>
                    <a:rPr lang="en-GB" sz="3600" dirty="0" smtClean="0"/>
                    <a:t>  </a:t>
                  </a:r>
                  <a:r>
                    <a:rPr lang="en-GB" sz="2800" dirty="0" smtClean="0"/>
                    <a:t>= 1</a:t>
                  </a:r>
                  <a:endParaRPr lang="en-GB" sz="2800" dirty="0"/>
                </a:p>
              </p:txBody>
            </p:sp>
          </mc:Choice>
          <mc:Fallback xmlns="">
            <p:sp>
              <p:nvSpPr>
                <p:cNvPr id="42" name="Rectangle 41"/>
                <p:cNvSpPr>
                  <a:spLocks noRot="1" noChangeAspect="1" noMove="1" noResize="1" noEditPoints="1" noAdjustHandles="1" noChangeArrowheads="1" noChangeShapeType="1" noTextEdit="1"/>
                </p:cNvSpPr>
                <p:nvPr/>
              </p:nvSpPr>
              <p:spPr>
                <a:xfrm>
                  <a:off x="5118388" y="3889717"/>
                  <a:ext cx="1626477" cy="876330"/>
                </a:xfrm>
                <a:prstGeom prst="rect">
                  <a:avLst/>
                </a:prstGeom>
                <a:blipFill rotWithShape="1">
                  <a:blip r:embed="rId10"/>
                  <a:stretch>
                    <a:fillRect r="-3008" b="-2778"/>
                  </a:stretch>
                </a:blipFill>
              </p:spPr>
              <p:txBody>
                <a:bodyPr/>
                <a:lstStyle/>
                <a:p>
                  <a:r>
                    <a:rPr lang="en-GB">
                      <a:noFill/>
                    </a:rPr>
                    <a:t> </a:t>
                  </a:r>
                </a:p>
              </p:txBody>
            </p:sp>
          </mc:Fallback>
        </mc:AlternateContent>
      </p:grpSp>
      <p:sp>
        <p:nvSpPr>
          <p:cNvPr id="43" name="Rectangle 42"/>
          <p:cNvSpPr/>
          <p:nvPr/>
        </p:nvSpPr>
        <p:spPr>
          <a:xfrm>
            <a:off x="1187831" y="5842179"/>
            <a:ext cx="1439598" cy="523220"/>
          </a:xfrm>
          <a:prstGeom prst="rect">
            <a:avLst/>
          </a:prstGeom>
        </p:spPr>
        <p:txBody>
          <a:bodyPr wrap="square">
            <a:spAutoFit/>
          </a:bodyPr>
          <a:lstStyle/>
          <a:p>
            <a:r>
              <a:rPr lang="en-GB" sz="2800" dirty="0"/>
              <a:t>x</a:t>
            </a:r>
            <a:r>
              <a:rPr lang="en-GB" sz="2800" dirty="0" smtClean="0"/>
              <a:t> 2.5</a:t>
            </a:r>
            <a:endParaRPr lang="en-GB" sz="3600" dirty="0"/>
          </a:p>
        </p:txBody>
      </p:sp>
      <mc:AlternateContent xmlns:mc="http://schemas.openxmlformats.org/markup-compatibility/2006" xmlns:a14="http://schemas.microsoft.com/office/drawing/2010/main">
        <mc:Choice Requires="a14">
          <p:sp>
            <p:nvSpPr>
              <p:cNvPr id="44" name="Rectangle 43"/>
              <p:cNvSpPr/>
              <p:nvPr/>
            </p:nvSpPr>
            <p:spPr>
              <a:xfrm>
                <a:off x="2496182" y="5682324"/>
                <a:ext cx="2438439" cy="769441"/>
              </a:xfrm>
              <a:prstGeom prst="rect">
                <a:avLst/>
              </a:prstGeom>
            </p:spPr>
            <p:txBody>
              <a:bodyPr wrap="square">
                <a:spAutoFit/>
              </a:bodyPr>
              <a:lstStyle/>
              <a:p>
                <a:r>
                  <a:rPr lang="en-GB" sz="4400" dirty="0" smtClean="0">
                    <a:solidFill>
                      <a:schemeClr val="bg1">
                        <a:lumMod val="65000"/>
                      </a:schemeClr>
                    </a:solidFill>
                  </a:rPr>
                  <a:t>(</a:t>
                </a:r>
                <a:r>
                  <a:rPr lang="en-GB" sz="2800" dirty="0" smtClean="0">
                    <a:solidFill>
                      <a:schemeClr val="bg1">
                        <a:lumMod val="65000"/>
                      </a:schemeClr>
                    </a:solidFill>
                  </a:rPr>
                  <a:t> x </a:t>
                </a:r>
                <a14:m>
                  <m:oMath xmlns:m="http://schemas.openxmlformats.org/officeDocument/2006/math">
                    <m:f>
                      <m:fPr>
                        <m:ctrlPr>
                          <a:rPr lang="en-GB" sz="2800" i="1">
                            <a:solidFill>
                              <a:schemeClr val="bg1">
                                <a:lumMod val="65000"/>
                              </a:schemeClr>
                            </a:solidFill>
                            <a:latin typeface="Cambria Math"/>
                          </a:rPr>
                        </m:ctrlPr>
                      </m:fPr>
                      <m:num>
                        <m:r>
                          <a:rPr lang="en-GB" sz="2800" i="1">
                            <a:solidFill>
                              <a:schemeClr val="bg1">
                                <a:lumMod val="65000"/>
                              </a:schemeClr>
                            </a:solidFill>
                            <a:latin typeface="Cambria Math"/>
                          </a:rPr>
                          <m:t>1</m:t>
                        </m:r>
                      </m:num>
                      <m:den>
                        <m:r>
                          <a:rPr lang="en-GB" sz="2800" i="1">
                            <a:solidFill>
                              <a:schemeClr val="bg1">
                                <a:lumMod val="65000"/>
                              </a:schemeClr>
                            </a:solidFill>
                            <a:latin typeface="Cambria Math"/>
                          </a:rPr>
                          <m:t>2.5</m:t>
                        </m:r>
                      </m:den>
                    </m:f>
                    <m:r>
                      <a:rPr lang="en-GB" sz="2800" i="1">
                        <a:solidFill>
                          <a:schemeClr val="bg1">
                            <a:lumMod val="65000"/>
                          </a:schemeClr>
                        </a:solidFill>
                        <a:latin typeface="Cambria Math"/>
                      </a:rPr>
                      <m:t> </m:t>
                    </m:r>
                  </m:oMath>
                </a14:m>
                <a:r>
                  <a:rPr lang="en-GB" sz="2800" dirty="0" smtClean="0">
                    <a:solidFill>
                      <a:schemeClr val="bg1">
                        <a:lumMod val="65000"/>
                      </a:schemeClr>
                    </a:solidFill>
                  </a:rPr>
                  <a:t> </a:t>
                </a:r>
                <a:r>
                  <a:rPr lang="en-GB" sz="4400" dirty="0" smtClean="0">
                    <a:solidFill>
                      <a:schemeClr val="bg1">
                        <a:lumMod val="65000"/>
                      </a:schemeClr>
                    </a:solidFill>
                  </a:rPr>
                  <a:t>)</a:t>
                </a:r>
                <a:r>
                  <a:rPr lang="en-GB" sz="2800" dirty="0" smtClean="0">
                    <a:solidFill>
                      <a:schemeClr val="bg1">
                        <a:lumMod val="65000"/>
                      </a:schemeClr>
                    </a:solidFill>
                  </a:rPr>
                  <a:t>     </a:t>
                </a:r>
                <a:r>
                  <a:rPr lang="en-GB" sz="2800" dirty="0" smtClean="0"/>
                  <a:t>x </a:t>
                </a:r>
                <a14:m>
                  <m:oMath xmlns:m="http://schemas.openxmlformats.org/officeDocument/2006/math">
                    <m:f>
                      <m:fPr>
                        <m:ctrlPr>
                          <a:rPr lang="en-GB" sz="2800" i="1">
                            <a:latin typeface="Cambria Math"/>
                          </a:rPr>
                        </m:ctrlPr>
                      </m:fPr>
                      <m:num>
                        <m:r>
                          <a:rPr lang="en-GB" sz="2800" b="0" i="1" smtClean="0">
                            <a:latin typeface="Cambria Math"/>
                          </a:rPr>
                          <m:t>2</m:t>
                        </m:r>
                      </m:num>
                      <m:den>
                        <m:r>
                          <a:rPr lang="en-GB" sz="2800" b="0" i="1" smtClean="0">
                            <a:latin typeface="Cambria Math"/>
                          </a:rPr>
                          <m:t>5</m:t>
                        </m:r>
                      </m:den>
                    </m:f>
                  </m:oMath>
                </a14:m>
                <a:r>
                  <a:rPr lang="en-GB" sz="2800" dirty="0" smtClean="0"/>
                  <a:t> </a:t>
                </a:r>
                <a:endParaRPr lang="en-GB" sz="3600" dirty="0"/>
              </a:p>
            </p:txBody>
          </p:sp>
        </mc:Choice>
        <mc:Fallback xmlns="">
          <p:sp>
            <p:nvSpPr>
              <p:cNvPr id="44" name="Rectangle 43"/>
              <p:cNvSpPr>
                <a:spLocks noRot="1" noChangeAspect="1" noMove="1" noResize="1" noEditPoints="1" noAdjustHandles="1" noChangeArrowheads="1" noChangeShapeType="1" noTextEdit="1"/>
              </p:cNvSpPr>
              <p:nvPr/>
            </p:nvSpPr>
            <p:spPr>
              <a:xfrm>
                <a:off x="2496182" y="5682324"/>
                <a:ext cx="2438439" cy="769441"/>
              </a:xfrm>
              <a:prstGeom prst="rect">
                <a:avLst/>
              </a:prstGeom>
              <a:blipFill rotWithShape="1">
                <a:blip r:embed="rId11"/>
                <a:stretch>
                  <a:fillRect l="-10000" t="-19048" b="-34127"/>
                </a:stretch>
              </a:blipFill>
            </p:spPr>
            <p:txBody>
              <a:bodyPr/>
              <a:lstStyle/>
              <a:p>
                <a:r>
                  <a:rPr lang="en-GB">
                    <a:noFill/>
                  </a:rPr>
                  <a:t> </a:t>
                </a:r>
              </a:p>
            </p:txBody>
          </p:sp>
        </mc:Fallback>
      </mc:AlternateContent>
      <p:sp>
        <p:nvSpPr>
          <p:cNvPr id="46" name="TextBox 45"/>
          <p:cNvSpPr txBox="1"/>
          <p:nvPr/>
        </p:nvSpPr>
        <p:spPr>
          <a:xfrm>
            <a:off x="7062952" y="16932"/>
            <a:ext cx="2081048" cy="646331"/>
          </a:xfrm>
          <a:prstGeom prst="rect">
            <a:avLst/>
          </a:prstGeom>
          <a:noFill/>
        </p:spPr>
        <p:txBody>
          <a:bodyPr wrap="square" rtlCol="0">
            <a:spAutoFit/>
          </a:bodyPr>
          <a:lstStyle/>
          <a:p>
            <a:pPr algn="r"/>
            <a:r>
              <a:rPr lang="en-GB" dirty="0" smtClean="0">
                <a:solidFill>
                  <a:schemeClr val="bg1">
                    <a:lumMod val="65000"/>
                  </a:schemeClr>
                </a:solidFill>
              </a:rPr>
              <a:t>Mini-plenary on Fraction Cards</a:t>
            </a:r>
            <a:endParaRPr lang="en-GB" dirty="0">
              <a:solidFill>
                <a:schemeClr val="bg1">
                  <a:lumMod val="65000"/>
                </a:schemeClr>
              </a:solidFill>
            </a:endParaRPr>
          </a:p>
        </p:txBody>
      </p:sp>
    </p:spTree>
    <p:extLst>
      <p:ext uri="{BB962C8B-B14F-4D97-AF65-F5344CB8AC3E}">
        <p14:creationId xmlns:p14="http://schemas.microsoft.com/office/powerpoint/2010/main" val="42789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686" y="103625"/>
            <a:ext cx="5218389" cy="584775"/>
          </a:xfrm>
          <a:prstGeom prst="rect">
            <a:avLst/>
          </a:prstGeom>
          <a:noFill/>
        </p:spPr>
        <p:txBody>
          <a:bodyPr wrap="square" rtlCol="0">
            <a:spAutoFit/>
          </a:bodyPr>
          <a:lstStyle/>
          <a:p>
            <a:r>
              <a:rPr lang="en-GB" sz="3200" dirty="0" smtClean="0"/>
              <a:t>Assess what we have learnt…</a:t>
            </a:r>
            <a:endParaRPr lang="en-GB" sz="3200" dirty="0"/>
          </a:p>
        </p:txBody>
      </p:sp>
      <p:sp>
        <p:nvSpPr>
          <p:cNvPr id="3" name="TextBox 2"/>
          <p:cNvSpPr txBox="1"/>
          <p:nvPr/>
        </p:nvSpPr>
        <p:spPr>
          <a:xfrm>
            <a:off x="593791" y="776303"/>
            <a:ext cx="2385892" cy="400110"/>
          </a:xfrm>
          <a:prstGeom prst="rect">
            <a:avLst/>
          </a:prstGeom>
          <a:noFill/>
        </p:spPr>
        <p:txBody>
          <a:bodyPr wrap="square" rtlCol="0">
            <a:spAutoFit/>
          </a:bodyPr>
          <a:lstStyle/>
          <a:p>
            <a:r>
              <a:rPr lang="en-GB" sz="2000" dirty="0" smtClean="0"/>
              <a:t>Mini-whiteboards</a:t>
            </a:r>
            <a:endParaRPr lang="en-GB" sz="2000" dirty="0"/>
          </a:p>
        </p:txBody>
      </p:sp>
      <p:sp>
        <p:nvSpPr>
          <p:cNvPr id="4" name="TextBox 3"/>
          <p:cNvSpPr txBox="1"/>
          <p:nvPr/>
        </p:nvSpPr>
        <p:spPr>
          <a:xfrm>
            <a:off x="593791" y="1264823"/>
            <a:ext cx="5859561" cy="523220"/>
          </a:xfrm>
          <a:prstGeom prst="rect">
            <a:avLst/>
          </a:prstGeom>
          <a:noFill/>
        </p:spPr>
        <p:txBody>
          <a:bodyPr wrap="square" rtlCol="0">
            <a:spAutoFit/>
          </a:bodyPr>
          <a:lstStyle/>
          <a:p>
            <a:r>
              <a:rPr lang="en-GB" sz="2800" dirty="0" smtClean="0">
                <a:solidFill>
                  <a:schemeClr val="accent6">
                    <a:lumMod val="50000"/>
                  </a:schemeClr>
                </a:solidFill>
              </a:rPr>
              <a:t>If a price increases by 10%...</a:t>
            </a:r>
            <a:endParaRPr lang="en-GB" sz="2800" dirty="0">
              <a:solidFill>
                <a:schemeClr val="accent6">
                  <a:lumMod val="50000"/>
                </a:schemeClr>
              </a:solidFill>
            </a:endParaRPr>
          </a:p>
        </p:txBody>
      </p:sp>
      <p:sp>
        <p:nvSpPr>
          <p:cNvPr id="5" name="TextBox 4"/>
          <p:cNvSpPr txBox="1"/>
          <p:nvPr/>
        </p:nvSpPr>
        <p:spPr>
          <a:xfrm>
            <a:off x="1534491" y="1946855"/>
            <a:ext cx="7073481" cy="523220"/>
          </a:xfrm>
          <a:prstGeom prst="rect">
            <a:avLst/>
          </a:prstGeom>
          <a:noFill/>
        </p:spPr>
        <p:txBody>
          <a:bodyPr wrap="square" rtlCol="0">
            <a:spAutoFit/>
          </a:bodyPr>
          <a:lstStyle/>
          <a:p>
            <a:r>
              <a:rPr lang="en-GB" sz="2800" dirty="0" smtClean="0">
                <a:solidFill>
                  <a:srgbClr val="7030A0"/>
                </a:solidFill>
              </a:rPr>
              <a:t>How can you write that as a decimal multiplier?</a:t>
            </a:r>
            <a:endParaRPr lang="en-GB" sz="2800" dirty="0">
              <a:solidFill>
                <a:srgbClr val="7030A0"/>
              </a:solidFill>
            </a:endParaRPr>
          </a:p>
        </p:txBody>
      </p:sp>
      <p:sp>
        <p:nvSpPr>
          <p:cNvPr id="6" name="TextBox 5"/>
          <p:cNvSpPr txBox="1"/>
          <p:nvPr/>
        </p:nvSpPr>
        <p:spPr>
          <a:xfrm>
            <a:off x="1529231" y="2556469"/>
            <a:ext cx="7073481" cy="523220"/>
          </a:xfrm>
          <a:prstGeom prst="rect">
            <a:avLst/>
          </a:prstGeom>
          <a:noFill/>
        </p:spPr>
        <p:txBody>
          <a:bodyPr wrap="square" rtlCol="0">
            <a:spAutoFit/>
          </a:bodyPr>
          <a:lstStyle/>
          <a:p>
            <a:r>
              <a:rPr lang="en-GB" sz="2800" dirty="0" smtClean="0">
                <a:solidFill>
                  <a:srgbClr val="7030A0"/>
                </a:solidFill>
              </a:rPr>
              <a:t>How can you write it as a fractional multiplier?</a:t>
            </a:r>
            <a:endParaRPr lang="en-GB" sz="2800" dirty="0">
              <a:solidFill>
                <a:srgbClr val="7030A0"/>
              </a:solidFill>
            </a:endParaRPr>
          </a:p>
        </p:txBody>
      </p:sp>
      <p:sp>
        <p:nvSpPr>
          <p:cNvPr id="7" name="TextBox 6"/>
          <p:cNvSpPr txBox="1"/>
          <p:nvPr/>
        </p:nvSpPr>
        <p:spPr>
          <a:xfrm>
            <a:off x="1539737" y="3434105"/>
            <a:ext cx="7073481" cy="954107"/>
          </a:xfrm>
          <a:prstGeom prst="rect">
            <a:avLst/>
          </a:prstGeom>
          <a:noFill/>
        </p:spPr>
        <p:txBody>
          <a:bodyPr wrap="square" rtlCol="0">
            <a:spAutoFit/>
          </a:bodyPr>
          <a:lstStyle/>
          <a:p>
            <a:r>
              <a:rPr lang="en-GB" sz="2800" dirty="0" smtClean="0">
                <a:solidFill>
                  <a:srgbClr val="7030A0"/>
                </a:solidFill>
              </a:rPr>
              <a:t>What percentage will it then need to go </a:t>
            </a:r>
            <a:r>
              <a:rPr lang="en-GB" sz="2800" i="1" dirty="0" smtClean="0">
                <a:solidFill>
                  <a:srgbClr val="7030A0"/>
                </a:solidFill>
              </a:rPr>
              <a:t>down</a:t>
            </a:r>
            <a:r>
              <a:rPr lang="en-GB" sz="2800" dirty="0" smtClean="0">
                <a:solidFill>
                  <a:srgbClr val="7030A0"/>
                </a:solidFill>
              </a:rPr>
              <a:t> to get back to the original price?</a:t>
            </a:r>
            <a:endParaRPr lang="en-GB" sz="2800" dirty="0">
              <a:solidFill>
                <a:srgbClr val="7030A0"/>
              </a:solidFill>
            </a:endParaRPr>
          </a:p>
        </p:txBody>
      </p:sp>
      <p:sp>
        <p:nvSpPr>
          <p:cNvPr id="9" name="TextBox 8"/>
          <p:cNvSpPr txBox="1"/>
          <p:nvPr/>
        </p:nvSpPr>
        <p:spPr>
          <a:xfrm>
            <a:off x="1539737" y="4810931"/>
            <a:ext cx="7073481" cy="523220"/>
          </a:xfrm>
          <a:prstGeom prst="rect">
            <a:avLst/>
          </a:prstGeom>
          <a:noFill/>
        </p:spPr>
        <p:txBody>
          <a:bodyPr wrap="square" rtlCol="0">
            <a:spAutoFit/>
          </a:bodyPr>
          <a:lstStyle/>
          <a:p>
            <a:r>
              <a:rPr lang="en-GB" sz="2800" dirty="0" smtClean="0">
                <a:solidFill>
                  <a:srgbClr val="7030A0"/>
                </a:solidFill>
              </a:rPr>
              <a:t>How can you write </a:t>
            </a:r>
            <a:r>
              <a:rPr lang="en-GB" sz="2800" i="1" dirty="0" smtClean="0">
                <a:solidFill>
                  <a:srgbClr val="7030A0"/>
                </a:solidFill>
              </a:rPr>
              <a:t>that</a:t>
            </a:r>
            <a:r>
              <a:rPr lang="en-GB" sz="2800" dirty="0" smtClean="0">
                <a:solidFill>
                  <a:srgbClr val="7030A0"/>
                </a:solidFill>
              </a:rPr>
              <a:t> as a decimal multiplier?</a:t>
            </a:r>
            <a:endParaRPr lang="en-GB" sz="2800" dirty="0">
              <a:solidFill>
                <a:srgbClr val="7030A0"/>
              </a:solidFill>
            </a:endParaRPr>
          </a:p>
        </p:txBody>
      </p:sp>
      <p:sp>
        <p:nvSpPr>
          <p:cNvPr id="10" name="TextBox 9"/>
          <p:cNvSpPr txBox="1"/>
          <p:nvPr/>
        </p:nvSpPr>
        <p:spPr>
          <a:xfrm>
            <a:off x="1539737" y="5452077"/>
            <a:ext cx="7073481" cy="523220"/>
          </a:xfrm>
          <a:prstGeom prst="rect">
            <a:avLst/>
          </a:prstGeom>
          <a:noFill/>
        </p:spPr>
        <p:txBody>
          <a:bodyPr wrap="square" rtlCol="0">
            <a:spAutoFit/>
          </a:bodyPr>
          <a:lstStyle/>
          <a:p>
            <a:r>
              <a:rPr lang="en-GB" sz="2800" dirty="0" smtClean="0">
                <a:solidFill>
                  <a:srgbClr val="7030A0"/>
                </a:solidFill>
              </a:rPr>
              <a:t>And how is it written as a fractional multiplier?</a:t>
            </a:r>
            <a:endParaRPr lang="en-GB" sz="2800" dirty="0">
              <a:solidFill>
                <a:srgbClr val="7030A0"/>
              </a:solidFill>
            </a:endParaRPr>
          </a:p>
        </p:txBody>
      </p:sp>
    </p:spTree>
    <p:extLst>
      <p:ext uri="{BB962C8B-B14F-4D97-AF65-F5344CB8AC3E}">
        <p14:creationId xmlns:p14="http://schemas.microsoft.com/office/powerpoint/2010/main" val="2007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686" y="103625"/>
            <a:ext cx="5218389" cy="584775"/>
          </a:xfrm>
          <a:prstGeom prst="rect">
            <a:avLst/>
          </a:prstGeom>
          <a:noFill/>
        </p:spPr>
        <p:txBody>
          <a:bodyPr wrap="square" rtlCol="0">
            <a:spAutoFit/>
          </a:bodyPr>
          <a:lstStyle/>
          <a:p>
            <a:r>
              <a:rPr lang="en-GB" sz="3200" dirty="0" smtClean="0"/>
              <a:t>Assess what we have learnt…</a:t>
            </a:r>
            <a:endParaRPr lang="en-GB" sz="3200" dirty="0"/>
          </a:p>
        </p:txBody>
      </p:sp>
      <p:sp>
        <p:nvSpPr>
          <p:cNvPr id="4" name="TextBox 3"/>
          <p:cNvSpPr txBox="1"/>
          <p:nvPr/>
        </p:nvSpPr>
        <p:spPr>
          <a:xfrm>
            <a:off x="593791" y="1264823"/>
            <a:ext cx="6421864" cy="523220"/>
          </a:xfrm>
          <a:prstGeom prst="rect">
            <a:avLst/>
          </a:prstGeom>
          <a:noFill/>
        </p:spPr>
        <p:txBody>
          <a:bodyPr wrap="square" rtlCol="0">
            <a:spAutoFit/>
          </a:bodyPr>
          <a:lstStyle/>
          <a:p>
            <a:r>
              <a:rPr lang="en-GB" sz="2800" dirty="0" smtClean="0">
                <a:solidFill>
                  <a:schemeClr val="accent6">
                    <a:lumMod val="50000"/>
                  </a:schemeClr>
                </a:solidFill>
              </a:rPr>
              <a:t>Now consider a price decreases of 30%...</a:t>
            </a:r>
            <a:endParaRPr lang="en-GB" sz="2800" dirty="0">
              <a:solidFill>
                <a:schemeClr val="accent6">
                  <a:lumMod val="50000"/>
                </a:schemeClr>
              </a:solidFill>
            </a:endParaRPr>
          </a:p>
        </p:txBody>
      </p:sp>
      <p:sp>
        <p:nvSpPr>
          <p:cNvPr id="5" name="TextBox 4"/>
          <p:cNvSpPr txBox="1"/>
          <p:nvPr/>
        </p:nvSpPr>
        <p:spPr>
          <a:xfrm>
            <a:off x="1534491" y="1946855"/>
            <a:ext cx="7073481" cy="523220"/>
          </a:xfrm>
          <a:prstGeom prst="rect">
            <a:avLst/>
          </a:prstGeom>
          <a:noFill/>
        </p:spPr>
        <p:txBody>
          <a:bodyPr wrap="square" rtlCol="0">
            <a:spAutoFit/>
          </a:bodyPr>
          <a:lstStyle/>
          <a:p>
            <a:r>
              <a:rPr lang="en-GB" sz="2800" dirty="0" smtClean="0">
                <a:solidFill>
                  <a:srgbClr val="7030A0"/>
                </a:solidFill>
              </a:rPr>
              <a:t>How can you write that as a decimal multiplier?</a:t>
            </a:r>
            <a:endParaRPr lang="en-GB" sz="2800" dirty="0">
              <a:solidFill>
                <a:srgbClr val="7030A0"/>
              </a:solidFill>
            </a:endParaRPr>
          </a:p>
        </p:txBody>
      </p:sp>
      <p:sp>
        <p:nvSpPr>
          <p:cNvPr id="6" name="TextBox 5"/>
          <p:cNvSpPr txBox="1"/>
          <p:nvPr/>
        </p:nvSpPr>
        <p:spPr>
          <a:xfrm>
            <a:off x="1529231" y="2556469"/>
            <a:ext cx="7073481" cy="523220"/>
          </a:xfrm>
          <a:prstGeom prst="rect">
            <a:avLst/>
          </a:prstGeom>
          <a:noFill/>
        </p:spPr>
        <p:txBody>
          <a:bodyPr wrap="square" rtlCol="0">
            <a:spAutoFit/>
          </a:bodyPr>
          <a:lstStyle/>
          <a:p>
            <a:r>
              <a:rPr lang="en-GB" sz="2800" dirty="0" smtClean="0">
                <a:solidFill>
                  <a:srgbClr val="7030A0"/>
                </a:solidFill>
              </a:rPr>
              <a:t>And as a fractional multiplier?</a:t>
            </a:r>
            <a:endParaRPr lang="en-GB" sz="2800" dirty="0">
              <a:solidFill>
                <a:srgbClr val="7030A0"/>
              </a:solidFill>
            </a:endParaRPr>
          </a:p>
        </p:txBody>
      </p:sp>
      <p:sp>
        <p:nvSpPr>
          <p:cNvPr id="7" name="TextBox 6"/>
          <p:cNvSpPr txBox="1"/>
          <p:nvPr/>
        </p:nvSpPr>
        <p:spPr>
          <a:xfrm>
            <a:off x="1539737" y="3434105"/>
            <a:ext cx="7073481" cy="954107"/>
          </a:xfrm>
          <a:prstGeom prst="rect">
            <a:avLst/>
          </a:prstGeom>
          <a:noFill/>
        </p:spPr>
        <p:txBody>
          <a:bodyPr wrap="square" rtlCol="0">
            <a:spAutoFit/>
          </a:bodyPr>
          <a:lstStyle/>
          <a:p>
            <a:r>
              <a:rPr lang="en-GB" sz="2800" dirty="0" smtClean="0">
                <a:solidFill>
                  <a:srgbClr val="7030A0"/>
                </a:solidFill>
              </a:rPr>
              <a:t>What percentage will it then need to go </a:t>
            </a:r>
            <a:r>
              <a:rPr lang="en-GB" sz="2800" i="1" dirty="0" smtClean="0">
                <a:solidFill>
                  <a:srgbClr val="7030A0"/>
                </a:solidFill>
              </a:rPr>
              <a:t>up</a:t>
            </a:r>
            <a:r>
              <a:rPr lang="en-GB" sz="2800" dirty="0" smtClean="0">
                <a:solidFill>
                  <a:srgbClr val="7030A0"/>
                </a:solidFill>
              </a:rPr>
              <a:t> to get back to the original price?</a:t>
            </a:r>
            <a:endParaRPr lang="en-GB" sz="2800" dirty="0">
              <a:solidFill>
                <a:srgbClr val="7030A0"/>
              </a:solidFill>
            </a:endParaRPr>
          </a:p>
        </p:txBody>
      </p:sp>
      <p:sp>
        <p:nvSpPr>
          <p:cNvPr id="9" name="TextBox 8"/>
          <p:cNvSpPr txBox="1"/>
          <p:nvPr/>
        </p:nvSpPr>
        <p:spPr>
          <a:xfrm>
            <a:off x="1539737" y="4810931"/>
            <a:ext cx="7073481" cy="523220"/>
          </a:xfrm>
          <a:prstGeom prst="rect">
            <a:avLst/>
          </a:prstGeom>
          <a:noFill/>
        </p:spPr>
        <p:txBody>
          <a:bodyPr wrap="square" rtlCol="0">
            <a:spAutoFit/>
          </a:bodyPr>
          <a:lstStyle/>
          <a:p>
            <a:r>
              <a:rPr lang="en-GB" sz="2800" dirty="0" smtClean="0">
                <a:solidFill>
                  <a:srgbClr val="7030A0"/>
                </a:solidFill>
              </a:rPr>
              <a:t>How can you write </a:t>
            </a:r>
            <a:r>
              <a:rPr lang="en-GB" sz="2800" i="1" dirty="0" smtClean="0">
                <a:solidFill>
                  <a:srgbClr val="7030A0"/>
                </a:solidFill>
              </a:rPr>
              <a:t>that</a:t>
            </a:r>
            <a:r>
              <a:rPr lang="en-GB" sz="2800" dirty="0" smtClean="0">
                <a:solidFill>
                  <a:srgbClr val="7030A0"/>
                </a:solidFill>
              </a:rPr>
              <a:t> as a decimal multiplier?</a:t>
            </a:r>
            <a:endParaRPr lang="en-GB" sz="2800" dirty="0">
              <a:solidFill>
                <a:srgbClr val="7030A0"/>
              </a:solidFill>
            </a:endParaRPr>
          </a:p>
        </p:txBody>
      </p:sp>
      <p:sp>
        <p:nvSpPr>
          <p:cNvPr id="10" name="TextBox 9"/>
          <p:cNvSpPr txBox="1"/>
          <p:nvPr/>
        </p:nvSpPr>
        <p:spPr>
          <a:xfrm>
            <a:off x="1539737" y="5452077"/>
            <a:ext cx="7073481" cy="523220"/>
          </a:xfrm>
          <a:prstGeom prst="rect">
            <a:avLst/>
          </a:prstGeom>
          <a:noFill/>
        </p:spPr>
        <p:txBody>
          <a:bodyPr wrap="square" rtlCol="0">
            <a:spAutoFit/>
          </a:bodyPr>
          <a:lstStyle/>
          <a:p>
            <a:r>
              <a:rPr lang="en-GB" sz="2800" dirty="0" smtClean="0">
                <a:solidFill>
                  <a:srgbClr val="7030A0"/>
                </a:solidFill>
              </a:rPr>
              <a:t>And again, as a fractional multiplier?</a:t>
            </a:r>
            <a:endParaRPr lang="en-GB" sz="2800" dirty="0">
              <a:solidFill>
                <a:srgbClr val="7030A0"/>
              </a:solidFill>
            </a:endParaRPr>
          </a:p>
        </p:txBody>
      </p:sp>
    </p:spTree>
    <p:extLst>
      <p:ext uri="{BB962C8B-B14F-4D97-AF65-F5344CB8AC3E}">
        <p14:creationId xmlns:p14="http://schemas.microsoft.com/office/powerpoint/2010/main" val="1080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2741" y="103625"/>
            <a:ext cx="3105791" cy="584775"/>
          </a:xfrm>
          <a:prstGeom prst="rect">
            <a:avLst/>
          </a:prstGeom>
          <a:noFill/>
        </p:spPr>
        <p:txBody>
          <a:bodyPr wrap="square" rtlCol="0">
            <a:spAutoFit/>
          </a:bodyPr>
          <a:lstStyle/>
          <a:p>
            <a:r>
              <a:rPr lang="en-GB" sz="3200" dirty="0" smtClean="0"/>
              <a:t>Remember this?</a:t>
            </a:r>
            <a:endParaRPr lang="en-GB"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27" y="688400"/>
            <a:ext cx="5638802" cy="42291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8731" y="5171083"/>
            <a:ext cx="8087710" cy="1323439"/>
          </a:xfrm>
          <a:prstGeom prst="rect">
            <a:avLst/>
          </a:prstGeom>
          <a:noFill/>
        </p:spPr>
        <p:txBody>
          <a:bodyPr wrap="square" rtlCol="0">
            <a:spAutoFit/>
          </a:bodyPr>
          <a:lstStyle/>
          <a:p>
            <a:pPr algn="ctr"/>
            <a:r>
              <a:rPr lang="en-GB" sz="2800" dirty="0" smtClean="0"/>
              <a:t>Now make any corrections you want to your original answer, and give the clearest explanation you can.</a:t>
            </a:r>
          </a:p>
          <a:p>
            <a:pPr algn="ctr"/>
            <a:r>
              <a:rPr lang="en-GB" sz="2400" dirty="0" smtClean="0"/>
              <a:t>Discuss percentage, decimal and fractional </a:t>
            </a:r>
            <a:r>
              <a:rPr lang="en-GB" sz="2400" dirty="0" err="1" smtClean="0"/>
              <a:t>mutlipliers</a:t>
            </a:r>
            <a:endParaRPr lang="en-GB" sz="2400" dirty="0"/>
          </a:p>
        </p:txBody>
      </p:sp>
    </p:spTree>
    <p:extLst>
      <p:ext uri="{BB962C8B-B14F-4D97-AF65-F5344CB8AC3E}">
        <p14:creationId xmlns:p14="http://schemas.microsoft.com/office/powerpoint/2010/main" val="34744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9184" y="69959"/>
            <a:ext cx="4324350" cy="6686550"/>
            <a:chOff x="184588" y="85725"/>
            <a:chExt cx="4324350" cy="6686550"/>
          </a:xfrm>
        </p:grpSpPr>
        <p:pic>
          <p:nvPicPr>
            <p:cNvPr id="3" name="Picture 2" descr="Screen Clipping"/>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4588" y="85725"/>
              <a:ext cx="4324350" cy="6686550"/>
            </a:xfrm>
            <a:prstGeom prst="rect">
              <a:avLst/>
            </a:prstGeom>
          </p:spPr>
        </p:pic>
        <p:sp>
          <p:nvSpPr>
            <p:cNvPr id="2" name="Freeform 1"/>
            <p:cNvSpPr/>
            <p:nvPr/>
          </p:nvSpPr>
          <p:spPr>
            <a:xfrm>
              <a:off x="772093" y="2651241"/>
              <a:ext cx="1040941" cy="296911"/>
            </a:xfrm>
            <a:custGeom>
              <a:avLst/>
              <a:gdLst>
                <a:gd name="connsiteX0" fmla="*/ 205369 w 1040941"/>
                <a:gd name="connsiteY0" fmla="*/ 91959 h 296911"/>
                <a:gd name="connsiteX1" fmla="*/ 363024 w 1040941"/>
                <a:gd name="connsiteY1" fmla="*/ 13131 h 296911"/>
                <a:gd name="connsiteX2" fmla="*/ 331493 w 1040941"/>
                <a:gd name="connsiteY2" fmla="*/ 60428 h 296911"/>
                <a:gd name="connsiteX3" fmla="*/ 252666 w 1040941"/>
                <a:gd name="connsiteY3" fmla="*/ 155021 h 296911"/>
                <a:gd name="connsiteX4" fmla="*/ 315728 w 1040941"/>
                <a:gd name="connsiteY4" fmla="*/ 281145 h 296911"/>
                <a:gd name="connsiteX5" fmla="*/ 363024 w 1040941"/>
                <a:gd name="connsiteY5" fmla="*/ 296911 h 296911"/>
                <a:gd name="connsiteX6" fmla="*/ 441852 w 1040941"/>
                <a:gd name="connsiteY6" fmla="*/ 202318 h 296911"/>
                <a:gd name="connsiteX7" fmla="*/ 504914 w 1040941"/>
                <a:gd name="connsiteY7" fmla="*/ 155021 h 296911"/>
                <a:gd name="connsiteX8" fmla="*/ 552210 w 1040941"/>
                <a:gd name="connsiteY8" fmla="*/ 107725 h 296911"/>
                <a:gd name="connsiteX9" fmla="*/ 615273 w 1040941"/>
                <a:gd name="connsiteY9" fmla="*/ 91959 h 296911"/>
                <a:gd name="connsiteX10" fmla="*/ 583741 w 1040941"/>
                <a:gd name="connsiteY10" fmla="*/ 139256 h 296911"/>
                <a:gd name="connsiteX11" fmla="*/ 883286 w 1040941"/>
                <a:gd name="connsiteY11" fmla="*/ 155021 h 296911"/>
                <a:gd name="connsiteX12" fmla="*/ 835990 w 1040941"/>
                <a:gd name="connsiteY12" fmla="*/ 218083 h 296911"/>
                <a:gd name="connsiteX13" fmla="*/ 741397 w 1040941"/>
                <a:gd name="connsiteY13" fmla="*/ 265380 h 296911"/>
                <a:gd name="connsiteX14" fmla="*/ 631038 w 1040941"/>
                <a:gd name="connsiteY14" fmla="*/ 202318 h 296911"/>
                <a:gd name="connsiteX15" fmla="*/ 583741 w 1040941"/>
                <a:gd name="connsiteY15" fmla="*/ 155021 h 296911"/>
                <a:gd name="connsiteX16" fmla="*/ 520679 w 1040941"/>
                <a:gd name="connsiteY16" fmla="*/ 123490 h 296911"/>
                <a:gd name="connsiteX17" fmla="*/ 394555 w 1040941"/>
                <a:gd name="connsiteY17" fmla="*/ 76193 h 296911"/>
                <a:gd name="connsiteX18" fmla="*/ 331493 w 1040941"/>
                <a:gd name="connsiteY18" fmla="*/ 91959 h 296911"/>
                <a:gd name="connsiteX19" fmla="*/ 221135 w 1040941"/>
                <a:gd name="connsiteY19" fmla="*/ 123490 h 296911"/>
                <a:gd name="connsiteX20" fmla="*/ 126541 w 1040941"/>
                <a:gd name="connsiteY20" fmla="*/ 139256 h 296911"/>
                <a:gd name="connsiteX21" fmla="*/ 79245 w 1040941"/>
                <a:gd name="connsiteY21" fmla="*/ 170787 h 296911"/>
                <a:gd name="connsiteX22" fmla="*/ 47714 w 1040941"/>
                <a:gd name="connsiteY22" fmla="*/ 218083 h 296911"/>
                <a:gd name="connsiteX23" fmla="*/ 268431 w 1040941"/>
                <a:gd name="connsiteY23" fmla="*/ 202318 h 296911"/>
                <a:gd name="connsiteX24" fmla="*/ 331493 w 1040941"/>
                <a:gd name="connsiteY24" fmla="*/ 186552 h 296911"/>
                <a:gd name="connsiteX25" fmla="*/ 1040941 w 1040941"/>
                <a:gd name="connsiteY25" fmla="*/ 170787 h 296911"/>
                <a:gd name="connsiteX26" fmla="*/ 962114 w 1040941"/>
                <a:gd name="connsiteY26" fmla="*/ 139256 h 296911"/>
                <a:gd name="connsiteX27" fmla="*/ 930583 w 1040941"/>
                <a:gd name="connsiteY27" fmla="*/ 91959 h 296911"/>
                <a:gd name="connsiteX28" fmla="*/ 835990 w 1040941"/>
                <a:gd name="connsiteY28" fmla="*/ 76193 h 296911"/>
                <a:gd name="connsiteX29" fmla="*/ 599507 w 1040941"/>
                <a:gd name="connsiteY29" fmla="*/ 44662 h 296911"/>
                <a:gd name="connsiteX30" fmla="*/ 520679 w 1040941"/>
                <a:gd name="connsiteY30" fmla="*/ 28897 h 296911"/>
                <a:gd name="connsiteX31" fmla="*/ 126541 w 1040941"/>
                <a:gd name="connsiteY31" fmla="*/ 28897 h 29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0941" h="296911">
                  <a:moveTo>
                    <a:pt x="205369" y="91959"/>
                  </a:moveTo>
                  <a:cubicBezTo>
                    <a:pt x="257921" y="65683"/>
                    <a:pt x="395615" y="-35756"/>
                    <a:pt x="363024" y="13131"/>
                  </a:cubicBezTo>
                  <a:cubicBezTo>
                    <a:pt x="352514" y="28897"/>
                    <a:pt x="343623" y="45872"/>
                    <a:pt x="331493" y="60428"/>
                  </a:cubicBezTo>
                  <a:cubicBezTo>
                    <a:pt x="230332" y="181823"/>
                    <a:pt x="330955" y="37589"/>
                    <a:pt x="252666" y="155021"/>
                  </a:cubicBezTo>
                  <a:cubicBezTo>
                    <a:pt x="262189" y="178828"/>
                    <a:pt x="287945" y="258919"/>
                    <a:pt x="315728" y="281145"/>
                  </a:cubicBezTo>
                  <a:cubicBezTo>
                    <a:pt x="328705" y="291526"/>
                    <a:pt x="347259" y="291656"/>
                    <a:pt x="363024" y="296911"/>
                  </a:cubicBezTo>
                  <a:cubicBezTo>
                    <a:pt x="395462" y="248254"/>
                    <a:pt x="394642" y="242783"/>
                    <a:pt x="441852" y="202318"/>
                  </a:cubicBezTo>
                  <a:cubicBezTo>
                    <a:pt x="461802" y="185218"/>
                    <a:pt x="484964" y="172121"/>
                    <a:pt x="504914" y="155021"/>
                  </a:cubicBezTo>
                  <a:cubicBezTo>
                    <a:pt x="521842" y="140511"/>
                    <a:pt x="532852" y="118787"/>
                    <a:pt x="552210" y="107725"/>
                  </a:cubicBezTo>
                  <a:cubicBezTo>
                    <a:pt x="571023" y="96975"/>
                    <a:pt x="594252" y="97214"/>
                    <a:pt x="615273" y="91959"/>
                  </a:cubicBezTo>
                  <a:cubicBezTo>
                    <a:pt x="604762" y="107725"/>
                    <a:pt x="592215" y="122308"/>
                    <a:pt x="583741" y="139256"/>
                  </a:cubicBezTo>
                  <a:cubicBezTo>
                    <a:pt x="508695" y="289347"/>
                    <a:pt x="715936" y="171756"/>
                    <a:pt x="883286" y="155021"/>
                  </a:cubicBezTo>
                  <a:cubicBezTo>
                    <a:pt x="867521" y="176042"/>
                    <a:pt x="854570" y="199503"/>
                    <a:pt x="835990" y="218083"/>
                  </a:cubicBezTo>
                  <a:cubicBezTo>
                    <a:pt x="805429" y="248644"/>
                    <a:pt x="779863" y="252557"/>
                    <a:pt x="741397" y="265380"/>
                  </a:cubicBezTo>
                  <a:cubicBezTo>
                    <a:pt x="679051" y="244598"/>
                    <a:pt x="691775" y="254378"/>
                    <a:pt x="631038" y="202318"/>
                  </a:cubicBezTo>
                  <a:cubicBezTo>
                    <a:pt x="614110" y="187808"/>
                    <a:pt x="601884" y="167980"/>
                    <a:pt x="583741" y="155021"/>
                  </a:cubicBezTo>
                  <a:cubicBezTo>
                    <a:pt x="564617" y="141361"/>
                    <a:pt x="542155" y="133035"/>
                    <a:pt x="520679" y="123490"/>
                  </a:cubicBezTo>
                  <a:cubicBezTo>
                    <a:pt x="464126" y="98355"/>
                    <a:pt x="446559" y="93528"/>
                    <a:pt x="394555" y="76193"/>
                  </a:cubicBezTo>
                  <a:cubicBezTo>
                    <a:pt x="373534" y="81448"/>
                    <a:pt x="352397" y="86258"/>
                    <a:pt x="331493" y="91959"/>
                  </a:cubicBezTo>
                  <a:cubicBezTo>
                    <a:pt x="294583" y="102025"/>
                    <a:pt x="258413" y="114887"/>
                    <a:pt x="221135" y="123490"/>
                  </a:cubicBezTo>
                  <a:cubicBezTo>
                    <a:pt x="189987" y="130678"/>
                    <a:pt x="158072" y="134001"/>
                    <a:pt x="126541" y="139256"/>
                  </a:cubicBezTo>
                  <a:cubicBezTo>
                    <a:pt x="110776" y="149766"/>
                    <a:pt x="96192" y="162313"/>
                    <a:pt x="79245" y="170787"/>
                  </a:cubicBezTo>
                  <a:cubicBezTo>
                    <a:pt x="-3701" y="212260"/>
                    <a:pt x="-33073" y="191155"/>
                    <a:pt x="47714" y="218083"/>
                  </a:cubicBezTo>
                  <a:cubicBezTo>
                    <a:pt x="121286" y="212828"/>
                    <a:pt x="195122" y="210463"/>
                    <a:pt x="268431" y="202318"/>
                  </a:cubicBezTo>
                  <a:cubicBezTo>
                    <a:pt x="289966" y="199925"/>
                    <a:pt x="309843" y="187436"/>
                    <a:pt x="331493" y="186552"/>
                  </a:cubicBezTo>
                  <a:cubicBezTo>
                    <a:pt x="567837" y="176905"/>
                    <a:pt x="804458" y="176042"/>
                    <a:pt x="1040941" y="170787"/>
                  </a:cubicBezTo>
                  <a:cubicBezTo>
                    <a:pt x="1014665" y="160277"/>
                    <a:pt x="985142" y="155705"/>
                    <a:pt x="962114" y="139256"/>
                  </a:cubicBezTo>
                  <a:cubicBezTo>
                    <a:pt x="946696" y="128243"/>
                    <a:pt x="947530" y="100433"/>
                    <a:pt x="930583" y="91959"/>
                  </a:cubicBezTo>
                  <a:cubicBezTo>
                    <a:pt x="901992" y="77663"/>
                    <a:pt x="867635" y="80714"/>
                    <a:pt x="835990" y="76193"/>
                  </a:cubicBezTo>
                  <a:lnTo>
                    <a:pt x="599507" y="44662"/>
                  </a:lnTo>
                  <a:cubicBezTo>
                    <a:pt x="573007" y="40687"/>
                    <a:pt x="547460" y="29790"/>
                    <a:pt x="520679" y="28897"/>
                  </a:cubicBezTo>
                  <a:cubicBezTo>
                    <a:pt x="389373" y="24520"/>
                    <a:pt x="257920" y="28897"/>
                    <a:pt x="126541" y="28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932386" y="2680138"/>
              <a:ext cx="1165902" cy="311416"/>
            </a:xfrm>
            <a:custGeom>
              <a:avLst/>
              <a:gdLst>
                <a:gd name="connsiteX0" fmla="*/ 47297 w 1165902"/>
                <a:gd name="connsiteY0" fmla="*/ 110359 h 311416"/>
                <a:gd name="connsiteX1" fmla="*/ 409904 w 1165902"/>
                <a:gd name="connsiteY1" fmla="*/ 63062 h 311416"/>
                <a:gd name="connsiteX2" fmla="*/ 614855 w 1165902"/>
                <a:gd name="connsiteY2" fmla="*/ 47296 h 311416"/>
                <a:gd name="connsiteX3" fmla="*/ 677917 w 1165902"/>
                <a:gd name="connsiteY3" fmla="*/ 31531 h 311416"/>
                <a:gd name="connsiteX4" fmla="*/ 819807 w 1165902"/>
                <a:gd name="connsiteY4" fmla="*/ 47296 h 311416"/>
                <a:gd name="connsiteX5" fmla="*/ 583324 w 1165902"/>
                <a:gd name="connsiteY5" fmla="*/ 63062 h 311416"/>
                <a:gd name="connsiteX6" fmla="*/ 126124 w 1165902"/>
                <a:gd name="connsiteY6" fmla="*/ 78828 h 311416"/>
                <a:gd name="connsiteX7" fmla="*/ 173421 w 1165902"/>
                <a:gd name="connsiteY7" fmla="*/ 63062 h 311416"/>
                <a:gd name="connsiteX8" fmla="*/ 220717 w 1165902"/>
                <a:gd name="connsiteY8" fmla="*/ 31531 h 311416"/>
                <a:gd name="connsiteX9" fmla="*/ 536028 w 1165902"/>
                <a:gd name="connsiteY9" fmla="*/ 63062 h 311416"/>
                <a:gd name="connsiteX10" fmla="*/ 630621 w 1165902"/>
                <a:gd name="connsiteY10" fmla="*/ 110359 h 311416"/>
                <a:gd name="connsiteX11" fmla="*/ 725214 w 1165902"/>
                <a:gd name="connsiteY11" fmla="*/ 141890 h 311416"/>
                <a:gd name="connsiteX12" fmla="*/ 835573 w 1165902"/>
                <a:gd name="connsiteY12" fmla="*/ 157655 h 311416"/>
                <a:gd name="connsiteX13" fmla="*/ 1087821 w 1165902"/>
                <a:gd name="connsiteY13" fmla="*/ 204952 h 311416"/>
                <a:gd name="connsiteX14" fmla="*/ 394138 w 1165902"/>
                <a:gd name="connsiteY14" fmla="*/ 220717 h 311416"/>
                <a:gd name="connsiteX15" fmla="*/ 204952 w 1165902"/>
                <a:gd name="connsiteY15" fmla="*/ 204952 h 311416"/>
                <a:gd name="connsiteX16" fmla="*/ 346842 w 1165902"/>
                <a:gd name="connsiteY16" fmla="*/ 141890 h 311416"/>
                <a:gd name="connsiteX17" fmla="*/ 504497 w 1165902"/>
                <a:gd name="connsiteY17" fmla="*/ 94593 h 311416"/>
                <a:gd name="connsiteX18" fmla="*/ 551793 w 1165902"/>
                <a:gd name="connsiteY18" fmla="*/ 78828 h 311416"/>
                <a:gd name="connsiteX19" fmla="*/ 630621 w 1165902"/>
                <a:gd name="connsiteY19" fmla="*/ 78828 h 311416"/>
                <a:gd name="connsiteX20" fmla="*/ 536028 w 1165902"/>
                <a:gd name="connsiteY20" fmla="*/ 63062 h 311416"/>
                <a:gd name="connsiteX21" fmla="*/ 31531 w 1165902"/>
                <a:gd name="connsiteY21" fmla="*/ 94593 h 311416"/>
                <a:gd name="connsiteX22" fmla="*/ 47297 w 1165902"/>
                <a:gd name="connsiteY22" fmla="*/ 204952 h 311416"/>
                <a:gd name="connsiteX23" fmla="*/ 110359 w 1165902"/>
                <a:gd name="connsiteY23" fmla="*/ 173421 h 311416"/>
                <a:gd name="connsiteX24" fmla="*/ 189186 w 1165902"/>
                <a:gd name="connsiteY24" fmla="*/ 157655 h 311416"/>
                <a:gd name="connsiteX25" fmla="*/ 268014 w 1165902"/>
                <a:gd name="connsiteY25" fmla="*/ 126124 h 311416"/>
                <a:gd name="connsiteX26" fmla="*/ 409904 w 1165902"/>
                <a:gd name="connsiteY26" fmla="*/ 94593 h 311416"/>
                <a:gd name="connsiteX27" fmla="*/ 709448 w 1165902"/>
                <a:gd name="connsiteY27" fmla="*/ 63062 h 311416"/>
                <a:gd name="connsiteX28" fmla="*/ 851338 w 1165902"/>
                <a:gd name="connsiteY28" fmla="*/ 47296 h 311416"/>
                <a:gd name="connsiteX29" fmla="*/ 930166 w 1165902"/>
                <a:gd name="connsiteY29" fmla="*/ 31531 h 311416"/>
                <a:gd name="connsiteX30" fmla="*/ 1150883 w 1165902"/>
                <a:gd name="connsiteY30" fmla="*/ 63062 h 311416"/>
                <a:gd name="connsiteX31" fmla="*/ 331076 w 1165902"/>
                <a:gd name="connsiteY31" fmla="*/ 31531 h 311416"/>
                <a:gd name="connsiteX32" fmla="*/ 94593 w 1165902"/>
                <a:gd name="connsiteY32" fmla="*/ 0 h 311416"/>
                <a:gd name="connsiteX33" fmla="*/ 0 w 1165902"/>
                <a:gd name="connsiteY33" fmla="*/ 15765 h 311416"/>
                <a:gd name="connsiteX34" fmla="*/ 94593 w 1165902"/>
                <a:gd name="connsiteY34" fmla="*/ 31531 h 311416"/>
                <a:gd name="connsiteX35" fmla="*/ 204952 w 1165902"/>
                <a:gd name="connsiteY35" fmla="*/ 47296 h 311416"/>
                <a:gd name="connsiteX36" fmla="*/ 268014 w 1165902"/>
                <a:gd name="connsiteY36" fmla="*/ 63062 h 311416"/>
                <a:gd name="connsiteX37" fmla="*/ 362607 w 1165902"/>
                <a:gd name="connsiteY37" fmla="*/ 94593 h 311416"/>
                <a:gd name="connsiteX38" fmla="*/ 709448 w 1165902"/>
                <a:gd name="connsiteY38" fmla="*/ 110359 h 311416"/>
                <a:gd name="connsiteX39" fmla="*/ 725214 w 1165902"/>
                <a:gd name="connsiteY39" fmla="*/ 157655 h 311416"/>
                <a:gd name="connsiteX40" fmla="*/ 756745 w 1165902"/>
                <a:gd name="connsiteY40" fmla="*/ 236483 h 3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5902" h="311416">
                  <a:moveTo>
                    <a:pt x="47297" y="110359"/>
                  </a:moveTo>
                  <a:cubicBezTo>
                    <a:pt x="202427" y="84503"/>
                    <a:pt x="189481" y="85105"/>
                    <a:pt x="409904" y="63062"/>
                  </a:cubicBezTo>
                  <a:cubicBezTo>
                    <a:pt x="478083" y="56244"/>
                    <a:pt x="546538" y="52551"/>
                    <a:pt x="614855" y="47296"/>
                  </a:cubicBezTo>
                  <a:cubicBezTo>
                    <a:pt x="635876" y="42041"/>
                    <a:pt x="656249" y="31531"/>
                    <a:pt x="677917" y="31531"/>
                  </a:cubicBezTo>
                  <a:cubicBezTo>
                    <a:pt x="725505" y="31531"/>
                    <a:pt x="864953" y="32247"/>
                    <a:pt x="819807" y="47296"/>
                  </a:cubicBezTo>
                  <a:cubicBezTo>
                    <a:pt x="744859" y="72279"/>
                    <a:pt x="662152" y="57807"/>
                    <a:pt x="583324" y="63062"/>
                  </a:cubicBezTo>
                  <a:cubicBezTo>
                    <a:pt x="369107" y="102011"/>
                    <a:pt x="384053" y="113218"/>
                    <a:pt x="126124" y="78828"/>
                  </a:cubicBezTo>
                  <a:cubicBezTo>
                    <a:pt x="109651" y="76632"/>
                    <a:pt x="158557" y="70494"/>
                    <a:pt x="173421" y="63062"/>
                  </a:cubicBezTo>
                  <a:cubicBezTo>
                    <a:pt x="190368" y="54588"/>
                    <a:pt x="204952" y="42041"/>
                    <a:pt x="220717" y="31531"/>
                  </a:cubicBezTo>
                  <a:cubicBezTo>
                    <a:pt x="491312" y="76628"/>
                    <a:pt x="45196" y="5315"/>
                    <a:pt x="536028" y="63062"/>
                  </a:cubicBezTo>
                  <a:cubicBezTo>
                    <a:pt x="594671" y="69961"/>
                    <a:pt x="577054" y="86552"/>
                    <a:pt x="630621" y="110359"/>
                  </a:cubicBezTo>
                  <a:cubicBezTo>
                    <a:pt x="660993" y="123858"/>
                    <a:pt x="692829" y="134417"/>
                    <a:pt x="725214" y="141890"/>
                  </a:cubicBezTo>
                  <a:cubicBezTo>
                    <a:pt x="761422" y="150246"/>
                    <a:pt x="798868" y="151860"/>
                    <a:pt x="835573" y="157655"/>
                  </a:cubicBezTo>
                  <a:cubicBezTo>
                    <a:pt x="1026076" y="187734"/>
                    <a:pt x="969533" y="175379"/>
                    <a:pt x="1087821" y="204952"/>
                  </a:cubicBezTo>
                  <a:cubicBezTo>
                    <a:pt x="890191" y="402578"/>
                    <a:pt x="1041468" y="274659"/>
                    <a:pt x="394138" y="220717"/>
                  </a:cubicBezTo>
                  <a:lnTo>
                    <a:pt x="204952" y="204952"/>
                  </a:lnTo>
                  <a:cubicBezTo>
                    <a:pt x="252249" y="183931"/>
                    <a:pt x="298786" y="161112"/>
                    <a:pt x="346842" y="141890"/>
                  </a:cubicBezTo>
                  <a:cubicBezTo>
                    <a:pt x="440498" y="104428"/>
                    <a:pt x="423203" y="117820"/>
                    <a:pt x="504497" y="94593"/>
                  </a:cubicBezTo>
                  <a:cubicBezTo>
                    <a:pt x="520476" y="90028"/>
                    <a:pt x="536028" y="84083"/>
                    <a:pt x="551793" y="78828"/>
                  </a:cubicBezTo>
                  <a:cubicBezTo>
                    <a:pt x="992453" y="108204"/>
                    <a:pt x="765621" y="95703"/>
                    <a:pt x="630621" y="78828"/>
                  </a:cubicBezTo>
                  <a:cubicBezTo>
                    <a:pt x="598902" y="74863"/>
                    <a:pt x="567559" y="68317"/>
                    <a:pt x="536028" y="63062"/>
                  </a:cubicBezTo>
                  <a:cubicBezTo>
                    <a:pt x="367862" y="73572"/>
                    <a:pt x="193343" y="47615"/>
                    <a:pt x="31531" y="94593"/>
                  </a:cubicBezTo>
                  <a:cubicBezTo>
                    <a:pt x="-4155" y="104954"/>
                    <a:pt x="21021" y="178676"/>
                    <a:pt x="47297" y="204952"/>
                  </a:cubicBezTo>
                  <a:cubicBezTo>
                    <a:pt x="63915" y="221570"/>
                    <a:pt x="88063" y="180853"/>
                    <a:pt x="110359" y="173421"/>
                  </a:cubicBezTo>
                  <a:cubicBezTo>
                    <a:pt x="135780" y="164947"/>
                    <a:pt x="163520" y="165355"/>
                    <a:pt x="189186" y="157655"/>
                  </a:cubicBezTo>
                  <a:cubicBezTo>
                    <a:pt x="216293" y="149523"/>
                    <a:pt x="241516" y="136061"/>
                    <a:pt x="268014" y="126124"/>
                  </a:cubicBezTo>
                  <a:cubicBezTo>
                    <a:pt x="322390" y="105733"/>
                    <a:pt x="343634" y="102545"/>
                    <a:pt x="409904" y="94593"/>
                  </a:cubicBezTo>
                  <a:cubicBezTo>
                    <a:pt x="509588" y="82631"/>
                    <a:pt x="609662" y="74150"/>
                    <a:pt x="709448" y="63062"/>
                  </a:cubicBezTo>
                  <a:cubicBezTo>
                    <a:pt x="756745" y="57807"/>
                    <a:pt x="804229" y="54026"/>
                    <a:pt x="851338" y="47296"/>
                  </a:cubicBezTo>
                  <a:cubicBezTo>
                    <a:pt x="877865" y="43506"/>
                    <a:pt x="903890" y="36786"/>
                    <a:pt x="930166" y="31531"/>
                  </a:cubicBezTo>
                  <a:cubicBezTo>
                    <a:pt x="1003738" y="42041"/>
                    <a:pt x="1225138" y="59968"/>
                    <a:pt x="1150883" y="63062"/>
                  </a:cubicBezTo>
                  <a:cubicBezTo>
                    <a:pt x="1044249" y="67505"/>
                    <a:pt x="541996" y="53350"/>
                    <a:pt x="331076" y="31531"/>
                  </a:cubicBezTo>
                  <a:cubicBezTo>
                    <a:pt x="251973" y="23348"/>
                    <a:pt x="173421" y="10510"/>
                    <a:pt x="94593" y="0"/>
                  </a:cubicBezTo>
                  <a:lnTo>
                    <a:pt x="0" y="15765"/>
                  </a:lnTo>
                  <a:cubicBezTo>
                    <a:pt x="0" y="47731"/>
                    <a:pt x="62999" y="26670"/>
                    <a:pt x="94593" y="31531"/>
                  </a:cubicBezTo>
                  <a:cubicBezTo>
                    <a:pt x="131321" y="37181"/>
                    <a:pt x="168392" y="40649"/>
                    <a:pt x="204952" y="47296"/>
                  </a:cubicBezTo>
                  <a:cubicBezTo>
                    <a:pt x="226270" y="51172"/>
                    <a:pt x="247260" y="56836"/>
                    <a:pt x="268014" y="63062"/>
                  </a:cubicBezTo>
                  <a:cubicBezTo>
                    <a:pt x="299849" y="72613"/>
                    <a:pt x="329560" y="91052"/>
                    <a:pt x="362607" y="94593"/>
                  </a:cubicBezTo>
                  <a:cubicBezTo>
                    <a:pt x="477681" y="106923"/>
                    <a:pt x="593834" y="105104"/>
                    <a:pt x="709448" y="110359"/>
                  </a:cubicBezTo>
                  <a:cubicBezTo>
                    <a:pt x="714703" y="126124"/>
                    <a:pt x="718668" y="142381"/>
                    <a:pt x="725214" y="157655"/>
                  </a:cubicBezTo>
                  <a:cubicBezTo>
                    <a:pt x="759095" y="236710"/>
                    <a:pt x="756745" y="194690"/>
                    <a:pt x="756745" y="2364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533416" y="6117021"/>
              <a:ext cx="1350217" cy="252248"/>
            </a:xfrm>
            <a:custGeom>
              <a:avLst/>
              <a:gdLst>
                <a:gd name="connsiteX0" fmla="*/ 317922 w 1350217"/>
                <a:gd name="connsiteY0" fmla="*/ 126124 h 252248"/>
                <a:gd name="connsiteX1" fmla="*/ 396750 w 1350217"/>
                <a:gd name="connsiteY1" fmla="*/ 110358 h 252248"/>
                <a:gd name="connsiteX2" fmla="*/ 727825 w 1350217"/>
                <a:gd name="connsiteY2" fmla="*/ 94593 h 252248"/>
                <a:gd name="connsiteX3" fmla="*/ 1169260 w 1350217"/>
                <a:gd name="connsiteY3" fmla="*/ 126124 h 252248"/>
                <a:gd name="connsiteX4" fmla="*/ 648998 w 1350217"/>
                <a:gd name="connsiteY4" fmla="*/ 141889 h 252248"/>
                <a:gd name="connsiteX5" fmla="*/ 349453 w 1350217"/>
                <a:gd name="connsiteY5" fmla="*/ 157655 h 252248"/>
                <a:gd name="connsiteX6" fmla="*/ 538639 w 1350217"/>
                <a:gd name="connsiteY6" fmla="*/ 189186 h 252248"/>
                <a:gd name="connsiteX7" fmla="*/ 1043136 w 1350217"/>
                <a:gd name="connsiteY7" fmla="*/ 236482 h 252248"/>
                <a:gd name="connsiteX8" fmla="*/ 664763 w 1350217"/>
                <a:gd name="connsiteY8" fmla="*/ 189186 h 252248"/>
                <a:gd name="connsiteX9" fmla="*/ 97205 w 1350217"/>
                <a:gd name="connsiteY9" fmla="*/ 141889 h 252248"/>
                <a:gd name="connsiteX10" fmla="*/ 2612 w 1350217"/>
                <a:gd name="connsiteY10" fmla="*/ 126124 h 252248"/>
                <a:gd name="connsiteX11" fmla="*/ 49908 w 1350217"/>
                <a:gd name="connsiteY11" fmla="*/ 110358 h 252248"/>
                <a:gd name="connsiteX12" fmla="*/ 176032 w 1350217"/>
                <a:gd name="connsiteY12" fmla="*/ 94593 h 252248"/>
                <a:gd name="connsiteX13" fmla="*/ 333687 w 1350217"/>
                <a:gd name="connsiteY13" fmla="*/ 63062 h 252248"/>
                <a:gd name="connsiteX14" fmla="*/ 396750 w 1350217"/>
                <a:gd name="connsiteY14" fmla="*/ 31531 h 252248"/>
                <a:gd name="connsiteX15" fmla="*/ 743591 w 1350217"/>
                <a:gd name="connsiteY15" fmla="*/ 0 h 252248"/>
                <a:gd name="connsiteX16" fmla="*/ 995839 w 1350217"/>
                <a:gd name="connsiteY16" fmla="*/ 31531 h 252248"/>
                <a:gd name="connsiteX17" fmla="*/ 917012 w 1350217"/>
                <a:gd name="connsiteY17" fmla="*/ 110358 h 252248"/>
                <a:gd name="connsiteX18" fmla="*/ 696294 w 1350217"/>
                <a:gd name="connsiteY18" fmla="*/ 220717 h 252248"/>
                <a:gd name="connsiteX19" fmla="*/ 1232322 w 1350217"/>
                <a:gd name="connsiteY19" fmla="*/ 236482 h 252248"/>
                <a:gd name="connsiteX20" fmla="*/ 1342681 w 1350217"/>
                <a:gd name="connsiteY20" fmla="*/ 252248 h 252248"/>
                <a:gd name="connsiteX21" fmla="*/ 712060 w 1350217"/>
                <a:gd name="connsiteY21" fmla="*/ 220717 h 252248"/>
                <a:gd name="connsiteX22" fmla="*/ 664763 w 1350217"/>
                <a:gd name="connsiteY22" fmla="*/ 204951 h 252248"/>
                <a:gd name="connsiteX23" fmla="*/ 759356 w 1350217"/>
                <a:gd name="connsiteY23" fmla="*/ 173420 h 252248"/>
                <a:gd name="connsiteX24" fmla="*/ 1011605 w 1350217"/>
                <a:gd name="connsiteY24" fmla="*/ 126124 h 252248"/>
                <a:gd name="connsiteX25" fmla="*/ 1106198 w 1350217"/>
                <a:gd name="connsiteY25" fmla="*/ 78827 h 252248"/>
                <a:gd name="connsiteX26" fmla="*/ 1169260 w 1350217"/>
                <a:gd name="connsiteY26" fmla="*/ 63062 h 252248"/>
                <a:gd name="connsiteX27" fmla="*/ 696294 w 1350217"/>
                <a:gd name="connsiteY27" fmla="*/ 78827 h 252248"/>
                <a:gd name="connsiteX28" fmla="*/ 538639 w 1350217"/>
                <a:gd name="connsiteY28" fmla="*/ 94593 h 252248"/>
                <a:gd name="connsiteX29" fmla="*/ 522874 w 1350217"/>
                <a:gd name="connsiteY29" fmla="*/ 141889 h 252248"/>
                <a:gd name="connsiteX30" fmla="*/ 491343 w 1350217"/>
                <a:gd name="connsiteY30" fmla="*/ 189186 h 252248"/>
                <a:gd name="connsiteX31" fmla="*/ 396750 w 1350217"/>
                <a:gd name="connsiteY31" fmla="*/ 220717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0217" h="252248">
                  <a:moveTo>
                    <a:pt x="317922" y="126124"/>
                  </a:moveTo>
                  <a:cubicBezTo>
                    <a:pt x="344198" y="120869"/>
                    <a:pt x="370033" y="112413"/>
                    <a:pt x="396750" y="110358"/>
                  </a:cubicBezTo>
                  <a:cubicBezTo>
                    <a:pt x="506908" y="101884"/>
                    <a:pt x="617342" y="94593"/>
                    <a:pt x="727825" y="94593"/>
                  </a:cubicBezTo>
                  <a:cubicBezTo>
                    <a:pt x="842883" y="94593"/>
                    <a:pt x="1043506" y="114692"/>
                    <a:pt x="1169260" y="126124"/>
                  </a:cubicBezTo>
                  <a:lnTo>
                    <a:pt x="648998" y="141889"/>
                  </a:lnTo>
                  <a:cubicBezTo>
                    <a:pt x="549085" y="145732"/>
                    <a:pt x="441355" y="118268"/>
                    <a:pt x="349453" y="157655"/>
                  </a:cubicBezTo>
                  <a:cubicBezTo>
                    <a:pt x="290690" y="182839"/>
                    <a:pt x="475577" y="178676"/>
                    <a:pt x="538639" y="189186"/>
                  </a:cubicBezTo>
                  <a:cubicBezTo>
                    <a:pt x="831628" y="238018"/>
                    <a:pt x="663973" y="217525"/>
                    <a:pt x="1043136" y="236482"/>
                  </a:cubicBezTo>
                  <a:cubicBezTo>
                    <a:pt x="917012" y="220717"/>
                    <a:pt x="791296" y="201237"/>
                    <a:pt x="664763" y="189186"/>
                  </a:cubicBezTo>
                  <a:cubicBezTo>
                    <a:pt x="255041" y="150165"/>
                    <a:pt x="444299" y="165029"/>
                    <a:pt x="97205" y="141889"/>
                  </a:cubicBezTo>
                  <a:cubicBezTo>
                    <a:pt x="65674" y="136634"/>
                    <a:pt x="29209" y="143855"/>
                    <a:pt x="2612" y="126124"/>
                  </a:cubicBezTo>
                  <a:cubicBezTo>
                    <a:pt x="-11215" y="116906"/>
                    <a:pt x="33558" y="113331"/>
                    <a:pt x="49908" y="110358"/>
                  </a:cubicBezTo>
                  <a:cubicBezTo>
                    <a:pt x="91593" y="102779"/>
                    <a:pt x="134240" y="101558"/>
                    <a:pt x="176032" y="94593"/>
                  </a:cubicBezTo>
                  <a:cubicBezTo>
                    <a:pt x="228895" y="85783"/>
                    <a:pt x="333687" y="63062"/>
                    <a:pt x="333687" y="63062"/>
                  </a:cubicBezTo>
                  <a:cubicBezTo>
                    <a:pt x="354708" y="52552"/>
                    <a:pt x="374239" y="38284"/>
                    <a:pt x="396750" y="31531"/>
                  </a:cubicBezTo>
                  <a:cubicBezTo>
                    <a:pt x="474690" y="8149"/>
                    <a:pt x="722341" y="1328"/>
                    <a:pt x="743591" y="0"/>
                  </a:cubicBezTo>
                  <a:cubicBezTo>
                    <a:pt x="827674" y="10510"/>
                    <a:pt x="924349" y="-13962"/>
                    <a:pt x="995839" y="31531"/>
                  </a:cubicBezTo>
                  <a:cubicBezTo>
                    <a:pt x="1027189" y="51481"/>
                    <a:pt x="946231" y="87400"/>
                    <a:pt x="917012" y="110358"/>
                  </a:cubicBezTo>
                  <a:cubicBezTo>
                    <a:pt x="786198" y="213140"/>
                    <a:pt x="815130" y="196949"/>
                    <a:pt x="696294" y="220717"/>
                  </a:cubicBezTo>
                  <a:lnTo>
                    <a:pt x="1232322" y="236482"/>
                  </a:lnTo>
                  <a:cubicBezTo>
                    <a:pt x="1269438" y="238293"/>
                    <a:pt x="1379841" y="252248"/>
                    <a:pt x="1342681" y="252248"/>
                  </a:cubicBezTo>
                  <a:cubicBezTo>
                    <a:pt x="1262433" y="252248"/>
                    <a:pt x="815688" y="226474"/>
                    <a:pt x="712060" y="220717"/>
                  </a:cubicBezTo>
                  <a:cubicBezTo>
                    <a:pt x="696294" y="215462"/>
                    <a:pt x="653012" y="216702"/>
                    <a:pt x="664763" y="204951"/>
                  </a:cubicBezTo>
                  <a:cubicBezTo>
                    <a:pt x="688265" y="181449"/>
                    <a:pt x="727242" y="181984"/>
                    <a:pt x="759356" y="173420"/>
                  </a:cubicBezTo>
                  <a:cubicBezTo>
                    <a:pt x="873566" y="142964"/>
                    <a:pt x="902333" y="141734"/>
                    <a:pt x="1011605" y="126124"/>
                  </a:cubicBezTo>
                  <a:cubicBezTo>
                    <a:pt x="1210927" y="59681"/>
                    <a:pt x="892231" y="170526"/>
                    <a:pt x="1106198" y="78827"/>
                  </a:cubicBezTo>
                  <a:cubicBezTo>
                    <a:pt x="1126114" y="70292"/>
                    <a:pt x="1190928" y="63062"/>
                    <a:pt x="1169260" y="63062"/>
                  </a:cubicBezTo>
                  <a:cubicBezTo>
                    <a:pt x="1011517" y="63062"/>
                    <a:pt x="853949" y="73572"/>
                    <a:pt x="696294" y="78827"/>
                  </a:cubicBezTo>
                  <a:cubicBezTo>
                    <a:pt x="643742" y="84082"/>
                    <a:pt x="588273" y="76544"/>
                    <a:pt x="538639" y="94593"/>
                  </a:cubicBezTo>
                  <a:cubicBezTo>
                    <a:pt x="523021" y="100272"/>
                    <a:pt x="530306" y="127025"/>
                    <a:pt x="522874" y="141889"/>
                  </a:cubicBezTo>
                  <a:cubicBezTo>
                    <a:pt x="514400" y="158837"/>
                    <a:pt x="507411" y="179144"/>
                    <a:pt x="491343" y="189186"/>
                  </a:cubicBezTo>
                  <a:cubicBezTo>
                    <a:pt x="463158" y="206801"/>
                    <a:pt x="396750" y="220717"/>
                    <a:pt x="396750" y="2207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932386" y="6164317"/>
              <a:ext cx="930166" cy="283780"/>
            </a:xfrm>
            <a:custGeom>
              <a:avLst/>
              <a:gdLst>
                <a:gd name="connsiteX0" fmla="*/ 0 w 930166"/>
                <a:gd name="connsiteY0" fmla="*/ 78828 h 283780"/>
                <a:gd name="connsiteX1" fmla="*/ 204952 w 930166"/>
                <a:gd name="connsiteY1" fmla="*/ 63062 h 283780"/>
                <a:gd name="connsiteX2" fmla="*/ 110359 w 930166"/>
                <a:gd name="connsiteY2" fmla="*/ 78828 h 283780"/>
                <a:gd name="connsiteX3" fmla="*/ 204952 w 930166"/>
                <a:gd name="connsiteY3" fmla="*/ 94593 h 283780"/>
                <a:gd name="connsiteX4" fmla="*/ 252248 w 930166"/>
                <a:gd name="connsiteY4" fmla="*/ 78828 h 283780"/>
                <a:gd name="connsiteX5" fmla="*/ 283780 w 930166"/>
                <a:gd name="connsiteY5" fmla="*/ 47297 h 283780"/>
                <a:gd name="connsiteX6" fmla="*/ 346842 w 930166"/>
                <a:gd name="connsiteY6" fmla="*/ 31531 h 283780"/>
                <a:gd name="connsiteX7" fmla="*/ 457200 w 930166"/>
                <a:gd name="connsiteY7" fmla="*/ 0 h 283780"/>
                <a:gd name="connsiteX8" fmla="*/ 409904 w 930166"/>
                <a:gd name="connsiteY8" fmla="*/ 31531 h 283780"/>
                <a:gd name="connsiteX9" fmla="*/ 346842 w 930166"/>
                <a:gd name="connsiteY9" fmla="*/ 78828 h 283780"/>
                <a:gd name="connsiteX10" fmla="*/ 252248 w 930166"/>
                <a:gd name="connsiteY10" fmla="*/ 110359 h 283780"/>
                <a:gd name="connsiteX11" fmla="*/ 204952 w 930166"/>
                <a:gd name="connsiteY11" fmla="*/ 126124 h 283780"/>
                <a:gd name="connsiteX12" fmla="*/ 126124 w 930166"/>
                <a:gd name="connsiteY12" fmla="*/ 189186 h 283780"/>
                <a:gd name="connsiteX13" fmla="*/ 331076 w 930166"/>
                <a:gd name="connsiteY13" fmla="*/ 204952 h 283780"/>
                <a:gd name="connsiteX14" fmla="*/ 425669 w 930166"/>
                <a:gd name="connsiteY14" fmla="*/ 173421 h 283780"/>
                <a:gd name="connsiteX15" fmla="*/ 551793 w 930166"/>
                <a:gd name="connsiteY15" fmla="*/ 94593 h 283780"/>
                <a:gd name="connsiteX16" fmla="*/ 599090 w 930166"/>
                <a:gd name="connsiteY16" fmla="*/ 63062 h 283780"/>
                <a:gd name="connsiteX17" fmla="*/ 756745 w 930166"/>
                <a:gd name="connsiteY17" fmla="*/ 31531 h 283780"/>
                <a:gd name="connsiteX18" fmla="*/ 914400 w 930166"/>
                <a:gd name="connsiteY18" fmla="*/ 15766 h 283780"/>
                <a:gd name="connsiteX19" fmla="*/ 819807 w 930166"/>
                <a:gd name="connsiteY19" fmla="*/ 47297 h 283780"/>
                <a:gd name="connsiteX20" fmla="*/ 709448 w 930166"/>
                <a:gd name="connsiteY20" fmla="*/ 110359 h 283780"/>
                <a:gd name="connsiteX21" fmla="*/ 646386 w 930166"/>
                <a:gd name="connsiteY21" fmla="*/ 141890 h 283780"/>
                <a:gd name="connsiteX22" fmla="*/ 472966 w 930166"/>
                <a:gd name="connsiteY22" fmla="*/ 173421 h 283780"/>
                <a:gd name="connsiteX23" fmla="*/ 331076 w 930166"/>
                <a:gd name="connsiteY23" fmla="*/ 252249 h 283780"/>
                <a:gd name="connsiteX24" fmla="*/ 283780 w 930166"/>
                <a:gd name="connsiteY24" fmla="*/ 268014 h 283780"/>
                <a:gd name="connsiteX25" fmla="*/ 677917 w 930166"/>
                <a:gd name="connsiteY25" fmla="*/ 252249 h 283780"/>
                <a:gd name="connsiteX26" fmla="*/ 788276 w 930166"/>
                <a:gd name="connsiteY26" fmla="*/ 220717 h 283780"/>
                <a:gd name="connsiteX27" fmla="*/ 835573 w 930166"/>
                <a:gd name="connsiteY27" fmla="*/ 204952 h 283780"/>
                <a:gd name="connsiteX28" fmla="*/ 930166 w 930166"/>
                <a:gd name="connsiteY28" fmla="*/ 157655 h 283780"/>
                <a:gd name="connsiteX29" fmla="*/ 914400 w 930166"/>
                <a:gd name="connsiteY29" fmla="*/ 110359 h 283780"/>
                <a:gd name="connsiteX30" fmla="*/ 819807 w 930166"/>
                <a:gd name="connsiteY30" fmla="*/ 63062 h 283780"/>
                <a:gd name="connsiteX31" fmla="*/ 630621 w 930166"/>
                <a:gd name="connsiteY31" fmla="*/ 94593 h 283780"/>
                <a:gd name="connsiteX32" fmla="*/ 472966 w 930166"/>
                <a:gd name="connsiteY32" fmla="*/ 141890 h 283780"/>
                <a:gd name="connsiteX33" fmla="*/ 346842 w 930166"/>
                <a:gd name="connsiteY33" fmla="*/ 110359 h 283780"/>
                <a:gd name="connsiteX34" fmla="*/ 299545 w 930166"/>
                <a:gd name="connsiteY34" fmla="*/ 94593 h 283780"/>
                <a:gd name="connsiteX35" fmla="*/ 315311 w 930166"/>
                <a:gd name="connsiteY35" fmla="*/ 31531 h 283780"/>
                <a:gd name="connsiteX36" fmla="*/ 362607 w 930166"/>
                <a:gd name="connsiteY36" fmla="*/ 15766 h 283780"/>
                <a:gd name="connsiteX37" fmla="*/ 599090 w 930166"/>
                <a:gd name="connsiteY37" fmla="*/ 31531 h 283780"/>
                <a:gd name="connsiteX38" fmla="*/ 662152 w 930166"/>
                <a:gd name="connsiteY38" fmla="*/ 47297 h 283780"/>
                <a:gd name="connsiteX39" fmla="*/ 756745 w 930166"/>
                <a:gd name="connsiteY39" fmla="*/ 63062 h 283780"/>
                <a:gd name="connsiteX40" fmla="*/ 819807 w 930166"/>
                <a:gd name="connsiteY40" fmla="*/ 94593 h 283780"/>
                <a:gd name="connsiteX41" fmla="*/ 804042 w 930166"/>
                <a:gd name="connsiteY41" fmla="*/ 141890 h 283780"/>
                <a:gd name="connsiteX42" fmla="*/ 756745 w 930166"/>
                <a:gd name="connsiteY42" fmla="*/ 157655 h 283780"/>
                <a:gd name="connsiteX43" fmla="*/ 457200 w 930166"/>
                <a:gd name="connsiteY43" fmla="*/ 173421 h 283780"/>
                <a:gd name="connsiteX44" fmla="*/ 268014 w 930166"/>
                <a:gd name="connsiteY44" fmla="*/ 189186 h 283780"/>
                <a:gd name="connsiteX45" fmla="*/ 63062 w 930166"/>
                <a:gd name="connsiteY45" fmla="*/ 252249 h 283780"/>
                <a:gd name="connsiteX46" fmla="*/ 0 w 930166"/>
                <a:gd name="connsiteY46" fmla="*/ 283780 h 28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0166" h="283780">
                  <a:moveTo>
                    <a:pt x="0" y="78828"/>
                  </a:moveTo>
                  <a:cubicBezTo>
                    <a:pt x="25730" y="65963"/>
                    <a:pt x="172567" y="-34090"/>
                    <a:pt x="204952" y="63062"/>
                  </a:cubicBezTo>
                  <a:cubicBezTo>
                    <a:pt x="215061" y="93388"/>
                    <a:pt x="141371" y="71075"/>
                    <a:pt x="110359" y="78828"/>
                  </a:cubicBezTo>
                  <a:cubicBezTo>
                    <a:pt x="-121578" y="136813"/>
                    <a:pt x="129839" y="100853"/>
                    <a:pt x="204952" y="94593"/>
                  </a:cubicBezTo>
                  <a:cubicBezTo>
                    <a:pt x="220717" y="89338"/>
                    <a:pt x="237998" y="87378"/>
                    <a:pt x="252248" y="78828"/>
                  </a:cubicBezTo>
                  <a:cubicBezTo>
                    <a:pt x="264994" y="71181"/>
                    <a:pt x="270485" y="53944"/>
                    <a:pt x="283780" y="47297"/>
                  </a:cubicBezTo>
                  <a:cubicBezTo>
                    <a:pt x="303160" y="37607"/>
                    <a:pt x="326008" y="37484"/>
                    <a:pt x="346842" y="31531"/>
                  </a:cubicBezTo>
                  <a:cubicBezTo>
                    <a:pt x="505164" y="-13704"/>
                    <a:pt x="260056" y="49288"/>
                    <a:pt x="457200" y="0"/>
                  </a:cubicBezTo>
                  <a:cubicBezTo>
                    <a:pt x="441435" y="10510"/>
                    <a:pt x="425322" y="20518"/>
                    <a:pt x="409904" y="31531"/>
                  </a:cubicBezTo>
                  <a:cubicBezTo>
                    <a:pt x="388522" y="46804"/>
                    <a:pt x="370344" y="67077"/>
                    <a:pt x="346842" y="78828"/>
                  </a:cubicBezTo>
                  <a:cubicBezTo>
                    <a:pt x="317114" y="93692"/>
                    <a:pt x="283779" y="99849"/>
                    <a:pt x="252248" y="110359"/>
                  </a:cubicBezTo>
                  <a:lnTo>
                    <a:pt x="204952" y="126124"/>
                  </a:lnTo>
                  <a:cubicBezTo>
                    <a:pt x="178676" y="147145"/>
                    <a:pt x="115483" y="157263"/>
                    <a:pt x="126124" y="189186"/>
                  </a:cubicBezTo>
                  <a:cubicBezTo>
                    <a:pt x="146280" y="249655"/>
                    <a:pt x="299793" y="210166"/>
                    <a:pt x="331076" y="204952"/>
                  </a:cubicBezTo>
                  <a:cubicBezTo>
                    <a:pt x="362607" y="194442"/>
                    <a:pt x="399080" y="193363"/>
                    <a:pt x="425669" y="173421"/>
                  </a:cubicBezTo>
                  <a:cubicBezTo>
                    <a:pt x="546241" y="82991"/>
                    <a:pt x="430607" y="163842"/>
                    <a:pt x="551793" y="94593"/>
                  </a:cubicBezTo>
                  <a:cubicBezTo>
                    <a:pt x="568244" y="85192"/>
                    <a:pt x="582142" y="71536"/>
                    <a:pt x="599090" y="63062"/>
                  </a:cubicBezTo>
                  <a:cubicBezTo>
                    <a:pt x="641915" y="41650"/>
                    <a:pt x="718761" y="36000"/>
                    <a:pt x="756745" y="31531"/>
                  </a:cubicBezTo>
                  <a:cubicBezTo>
                    <a:pt x="809197" y="25360"/>
                    <a:pt x="861848" y="21021"/>
                    <a:pt x="914400" y="15766"/>
                  </a:cubicBezTo>
                  <a:cubicBezTo>
                    <a:pt x="882869" y="26276"/>
                    <a:pt x="849984" y="33369"/>
                    <a:pt x="819807" y="47297"/>
                  </a:cubicBezTo>
                  <a:cubicBezTo>
                    <a:pt x="781338" y="65052"/>
                    <a:pt x="746643" y="90071"/>
                    <a:pt x="709448" y="110359"/>
                  </a:cubicBezTo>
                  <a:cubicBezTo>
                    <a:pt x="688816" y="121613"/>
                    <a:pt x="669060" y="135706"/>
                    <a:pt x="646386" y="141890"/>
                  </a:cubicBezTo>
                  <a:cubicBezTo>
                    <a:pt x="554938" y="166830"/>
                    <a:pt x="548544" y="145079"/>
                    <a:pt x="472966" y="173421"/>
                  </a:cubicBezTo>
                  <a:cubicBezTo>
                    <a:pt x="412231" y="196197"/>
                    <a:pt x="391287" y="222144"/>
                    <a:pt x="331076" y="252249"/>
                  </a:cubicBezTo>
                  <a:cubicBezTo>
                    <a:pt x="316212" y="259681"/>
                    <a:pt x="267162" y="268014"/>
                    <a:pt x="283780" y="268014"/>
                  </a:cubicBezTo>
                  <a:cubicBezTo>
                    <a:pt x="415264" y="268014"/>
                    <a:pt x="546538" y="257504"/>
                    <a:pt x="677917" y="252249"/>
                  </a:cubicBezTo>
                  <a:lnTo>
                    <a:pt x="788276" y="220717"/>
                  </a:lnTo>
                  <a:cubicBezTo>
                    <a:pt x="804194" y="215942"/>
                    <a:pt x="820709" y="212384"/>
                    <a:pt x="835573" y="204952"/>
                  </a:cubicBezTo>
                  <a:cubicBezTo>
                    <a:pt x="957829" y="143825"/>
                    <a:pt x="811276" y="197286"/>
                    <a:pt x="930166" y="157655"/>
                  </a:cubicBezTo>
                  <a:cubicBezTo>
                    <a:pt x="924911" y="141890"/>
                    <a:pt x="924781" y="123336"/>
                    <a:pt x="914400" y="110359"/>
                  </a:cubicBezTo>
                  <a:cubicBezTo>
                    <a:pt x="892173" y="82575"/>
                    <a:pt x="850964" y="73448"/>
                    <a:pt x="819807" y="63062"/>
                  </a:cubicBezTo>
                  <a:cubicBezTo>
                    <a:pt x="774031" y="68784"/>
                    <a:pt x="682700" y="75063"/>
                    <a:pt x="630621" y="94593"/>
                  </a:cubicBezTo>
                  <a:cubicBezTo>
                    <a:pt x="483972" y="149586"/>
                    <a:pt x="665544" y="109793"/>
                    <a:pt x="472966" y="141890"/>
                  </a:cubicBezTo>
                  <a:cubicBezTo>
                    <a:pt x="364851" y="105851"/>
                    <a:pt x="499039" y="148408"/>
                    <a:pt x="346842" y="110359"/>
                  </a:cubicBezTo>
                  <a:cubicBezTo>
                    <a:pt x="330720" y="106328"/>
                    <a:pt x="315311" y="99848"/>
                    <a:pt x="299545" y="94593"/>
                  </a:cubicBezTo>
                  <a:cubicBezTo>
                    <a:pt x="304800" y="73572"/>
                    <a:pt x="301775" y="48451"/>
                    <a:pt x="315311" y="31531"/>
                  </a:cubicBezTo>
                  <a:cubicBezTo>
                    <a:pt x="325692" y="18554"/>
                    <a:pt x="345989" y="15766"/>
                    <a:pt x="362607" y="15766"/>
                  </a:cubicBezTo>
                  <a:cubicBezTo>
                    <a:pt x="441610" y="15766"/>
                    <a:pt x="520262" y="26276"/>
                    <a:pt x="599090" y="31531"/>
                  </a:cubicBezTo>
                  <a:cubicBezTo>
                    <a:pt x="620111" y="36786"/>
                    <a:pt x="640905" y="43048"/>
                    <a:pt x="662152" y="47297"/>
                  </a:cubicBezTo>
                  <a:cubicBezTo>
                    <a:pt x="693497" y="53566"/>
                    <a:pt x="726127" y="53877"/>
                    <a:pt x="756745" y="63062"/>
                  </a:cubicBezTo>
                  <a:cubicBezTo>
                    <a:pt x="779256" y="69815"/>
                    <a:pt x="798786" y="84083"/>
                    <a:pt x="819807" y="94593"/>
                  </a:cubicBezTo>
                  <a:cubicBezTo>
                    <a:pt x="814552" y="110359"/>
                    <a:pt x="815793" y="130139"/>
                    <a:pt x="804042" y="141890"/>
                  </a:cubicBezTo>
                  <a:cubicBezTo>
                    <a:pt x="792291" y="153641"/>
                    <a:pt x="773295" y="156150"/>
                    <a:pt x="756745" y="157655"/>
                  </a:cubicBezTo>
                  <a:cubicBezTo>
                    <a:pt x="657169" y="166707"/>
                    <a:pt x="556979" y="166984"/>
                    <a:pt x="457200" y="173421"/>
                  </a:cubicBezTo>
                  <a:cubicBezTo>
                    <a:pt x="394051" y="177495"/>
                    <a:pt x="331076" y="183931"/>
                    <a:pt x="268014" y="189186"/>
                  </a:cubicBezTo>
                  <a:cubicBezTo>
                    <a:pt x="156584" y="217044"/>
                    <a:pt x="225512" y="198099"/>
                    <a:pt x="63062" y="252249"/>
                  </a:cubicBezTo>
                  <a:cubicBezTo>
                    <a:pt x="8715" y="270365"/>
                    <a:pt x="27517" y="256263"/>
                    <a:pt x="0" y="283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95665" y="2027189"/>
              <a:ext cx="1040670" cy="769441"/>
            </a:xfrm>
            <a:prstGeom prst="rect">
              <a:avLst/>
            </a:prstGeom>
            <a:noFill/>
          </p:spPr>
          <p:txBody>
            <a:bodyPr wrap="none" rtlCol="0">
              <a:spAutoFit/>
            </a:bodyPr>
            <a:lstStyle/>
            <a:p>
              <a:r>
                <a:rPr lang="en-GB" sz="4400" b="1" dirty="0" smtClean="0"/>
                <a:t>£38</a:t>
              </a:r>
              <a:endParaRPr lang="en-GB" sz="4400" b="1" dirty="0"/>
            </a:p>
          </p:txBody>
        </p:sp>
        <p:sp>
          <p:nvSpPr>
            <p:cNvPr id="10" name="TextBox 9"/>
            <p:cNvSpPr txBox="1"/>
            <p:nvPr/>
          </p:nvSpPr>
          <p:spPr>
            <a:xfrm>
              <a:off x="2506704" y="2056538"/>
              <a:ext cx="1762021" cy="769441"/>
            </a:xfrm>
            <a:prstGeom prst="rect">
              <a:avLst/>
            </a:prstGeom>
            <a:noFill/>
          </p:spPr>
          <p:txBody>
            <a:bodyPr wrap="none" rtlCol="0">
              <a:spAutoFit/>
            </a:bodyPr>
            <a:lstStyle/>
            <a:p>
              <a:r>
                <a:rPr lang="en-GB" sz="4400" b="1" dirty="0" smtClean="0"/>
                <a:t>£45.60</a:t>
              </a:r>
              <a:endParaRPr lang="en-GB" sz="4400" b="1" dirty="0"/>
            </a:p>
          </p:txBody>
        </p:sp>
        <p:sp>
          <p:nvSpPr>
            <p:cNvPr id="11" name="TextBox 10"/>
            <p:cNvSpPr txBox="1"/>
            <p:nvPr/>
          </p:nvSpPr>
          <p:spPr>
            <a:xfrm>
              <a:off x="2867379" y="5492540"/>
              <a:ext cx="1040670" cy="769441"/>
            </a:xfrm>
            <a:prstGeom prst="rect">
              <a:avLst/>
            </a:prstGeom>
            <a:noFill/>
          </p:spPr>
          <p:txBody>
            <a:bodyPr wrap="none" rtlCol="0">
              <a:spAutoFit/>
            </a:bodyPr>
            <a:lstStyle/>
            <a:p>
              <a:r>
                <a:rPr lang="en-GB" sz="4400" b="1" dirty="0" smtClean="0"/>
                <a:t>£57</a:t>
              </a:r>
              <a:endParaRPr lang="en-GB" sz="4400" b="1" dirty="0"/>
            </a:p>
          </p:txBody>
        </p:sp>
        <p:sp>
          <p:nvSpPr>
            <p:cNvPr id="12" name="TextBox 11"/>
            <p:cNvSpPr txBox="1"/>
            <p:nvPr/>
          </p:nvSpPr>
          <p:spPr>
            <a:xfrm>
              <a:off x="719721" y="5505236"/>
              <a:ext cx="1040670" cy="769441"/>
            </a:xfrm>
            <a:prstGeom prst="rect">
              <a:avLst/>
            </a:prstGeom>
            <a:noFill/>
          </p:spPr>
          <p:txBody>
            <a:bodyPr wrap="none" rtlCol="0">
              <a:spAutoFit/>
            </a:bodyPr>
            <a:lstStyle/>
            <a:p>
              <a:r>
                <a:rPr lang="en-GB" sz="4400" b="1" dirty="0" smtClean="0"/>
                <a:t>£76</a:t>
              </a:r>
              <a:endParaRPr lang="en-GB" sz="4400" b="1" dirty="0"/>
            </a:p>
          </p:txBody>
        </p:sp>
      </p:grpSp>
      <p:grpSp>
        <p:nvGrpSpPr>
          <p:cNvPr id="14" name="Group 13"/>
          <p:cNvGrpSpPr/>
          <p:nvPr/>
        </p:nvGrpSpPr>
        <p:grpSpPr>
          <a:xfrm>
            <a:off x="4535197" y="69959"/>
            <a:ext cx="4324350" cy="6686550"/>
            <a:chOff x="184588" y="69959"/>
            <a:chExt cx="4324350" cy="6686550"/>
          </a:xfrm>
        </p:grpSpPr>
        <p:pic>
          <p:nvPicPr>
            <p:cNvPr id="15" name="Picture 14" descr="Screen Clipping"/>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84588" y="69959"/>
              <a:ext cx="4324350" cy="6686550"/>
            </a:xfrm>
            <a:prstGeom prst="rect">
              <a:avLst/>
            </a:prstGeom>
          </p:spPr>
        </p:pic>
        <p:sp>
          <p:nvSpPr>
            <p:cNvPr id="16" name="Freeform 15"/>
            <p:cNvSpPr/>
            <p:nvPr/>
          </p:nvSpPr>
          <p:spPr>
            <a:xfrm>
              <a:off x="772093" y="2651241"/>
              <a:ext cx="1040941" cy="296911"/>
            </a:xfrm>
            <a:custGeom>
              <a:avLst/>
              <a:gdLst>
                <a:gd name="connsiteX0" fmla="*/ 205369 w 1040941"/>
                <a:gd name="connsiteY0" fmla="*/ 91959 h 296911"/>
                <a:gd name="connsiteX1" fmla="*/ 363024 w 1040941"/>
                <a:gd name="connsiteY1" fmla="*/ 13131 h 296911"/>
                <a:gd name="connsiteX2" fmla="*/ 331493 w 1040941"/>
                <a:gd name="connsiteY2" fmla="*/ 60428 h 296911"/>
                <a:gd name="connsiteX3" fmla="*/ 252666 w 1040941"/>
                <a:gd name="connsiteY3" fmla="*/ 155021 h 296911"/>
                <a:gd name="connsiteX4" fmla="*/ 315728 w 1040941"/>
                <a:gd name="connsiteY4" fmla="*/ 281145 h 296911"/>
                <a:gd name="connsiteX5" fmla="*/ 363024 w 1040941"/>
                <a:gd name="connsiteY5" fmla="*/ 296911 h 296911"/>
                <a:gd name="connsiteX6" fmla="*/ 441852 w 1040941"/>
                <a:gd name="connsiteY6" fmla="*/ 202318 h 296911"/>
                <a:gd name="connsiteX7" fmla="*/ 504914 w 1040941"/>
                <a:gd name="connsiteY7" fmla="*/ 155021 h 296911"/>
                <a:gd name="connsiteX8" fmla="*/ 552210 w 1040941"/>
                <a:gd name="connsiteY8" fmla="*/ 107725 h 296911"/>
                <a:gd name="connsiteX9" fmla="*/ 615273 w 1040941"/>
                <a:gd name="connsiteY9" fmla="*/ 91959 h 296911"/>
                <a:gd name="connsiteX10" fmla="*/ 583741 w 1040941"/>
                <a:gd name="connsiteY10" fmla="*/ 139256 h 296911"/>
                <a:gd name="connsiteX11" fmla="*/ 883286 w 1040941"/>
                <a:gd name="connsiteY11" fmla="*/ 155021 h 296911"/>
                <a:gd name="connsiteX12" fmla="*/ 835990 w 1040941"/>
                <a:gd name="connsiteY12" fmla="*/ 218083 h 296911"/>
                <a:gd name="connsiteX13" fmla="*/ 741397 w 1040941"/>
                <a:gd name="connsiteY13" fmla="*/ 265380 h 296911"/>
                <a:gd name="connsiteX14" fmla="*/ 631038 w 1040941"/>
                <a:gd name="connsiteY14" fmla="*/ 202318 h 296911"/>
                <a:gd name="connsiteX15" fmla="*/ 583741 w 1040941"/>
                <a:gd name="connsiteY15" fmla="*/ 155021 h 296911"/>
                <a:gd name="connsiteX16" fmla="*/ 520679 w 1040941"/>
                <a:gd name="connsiteY16" fmla="*/ 123490 h 296911"/>
                <a:gd name="connsiteX17" fmla="*/ 394555 w 1040941"/>
                <a:gd name="connsiteY17" fmla="*/ 76193 h 296911"/>
                <a:gd name="connsiteX18" fmla="*/ 331493 w 1040941"/>
                <a:gd name="connsiteY18" fmla="*/ 91959 h 296911"/>
                <a:gd name="connsiteX19" fmla="*/ 221135 w 1040941"/>
                <a:gd name="connsiteY19" fmla="*/ 123490 h 296911"/>
                <a:gd name="connsiteX20" fmla="*/ 126541 w 1040941"/>
                <a:gd name="connsiteY20" fmla="*/ 139256 h 296911"/>
                <a:gd name="connsiteX21" fmla="*/ 79245 w 1040941"/>
                <a:gd name="connsiteY21" fmla="*/ 170787 h 296911"/>
                <a:gd name="connsiteX22" fmla="*/ 47714 w 1040941"/>
                <a:gd name="connsiteY22" fmla="*/ 218083 h 296911"/>
                <a:gd name="connsiteX23" fmla="*/ 268431 w 1040941"/>
                <a:gd name="connsiteY23" fmla="*/ 202318 h 296911"/>
                <a:gd name="connsiteX24" fmla="*/ 331493 w 1040941"/>
                <a:gd name="connsiteY24" fmla="*/ 186552 h 296911"/>
                <a:gd name="connsiteX25" fmla="*/ 1040941 w 1040941"/>
                <a:gd name="connsiteY25" fmla="*/ 170787 h 296911"/>
                <a:gd name="connsiteX26" fmla="*/ 962114 w 1040941"/>
                <a:gd name="connsiteY26" fmla="*/ 139256 h 296911"/>
                <a:gd name="connsiteX27" fmla="*/ 930583 w 1040941"/>
                <a:gd name="connsiteY27" fmla="*/ 91959 h 296911"/>
                <a:gd name="connsiteX28" fmla="*/ 835990 w 1040941"/>
                <a:gd name="connsiteY28" fmla="*/ 76193 h 296911"/>
                <a:gd name="connsiteX29" fmla="*/ 599507 w 1040941"/>
                <a:gd name="connsiteY29" fmla="*/ 44662 h 296911"/>
                <a:gd name="connsiteX30" fmla="*/ 520679 w 1040941"/>
                <a:gd name="connsiteY30" fmla="*/ 28897 h 296911"/>
                <a:gd name="connsiteX31" fmla="*/ 126541 w 1040941"/>
                <a:gd name="connsiteY31" fmla="*/ 28897 h 29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0941" h="296911">
                  <a:moveTo>
                    <a:pt x="205369" y="91959"/>
                  </a:moveTo>
                  <a:cubicBezTo>
                    <a:pt x="257921" y="65683"/>
                    <a:pt x="395615" y="-35756"/>
                    <a:pt x="363024" y="13131"/>
                  </a:cubicBezTo>
                  <a:cubicBezTo>
                    <a:pt x="352514" y="28897"/>
                    <a:pt x="343623" y="45872"/>
                    <a:pt x="331493" y="60428"/>
                  </a:cubicBezTo>
                  <a:cubicBezTo>
                    <a:pt x="230332" y="181823"/>
                    <a:pt x="330955" y="37589"/>
                    <a:pt x="252666" y="155021"/>
                  </a:cubicBezTo>
                  <a:cubicBezTo>
                    <a:pt x="262189" y="178828"/>
                    <a:pt x="287945" y="258919"/>
                    <a:pt x="315728" y="281145"/>
                  </a:cubicBezTo>
                  <a:cubicBezTo>
                    <a:pt x="328705" y="291526"/>
                    <a:pt x="347259" y="291656"/>
                    <a:pt x="363024" y="296911"/>
                  </a:cubicBezTo>
                  <a:cubicBezTo>
                    <a:pt x="395462" y="248254"/>
                    <a:pt x="394642" y="242783"/>
                    <a:pt x="441852" y="202318"/>
                  </a:cubicBezTo>
                  <a:cubicBezTo>
                    <a:pt x="461802" y="185218"/>
                    <a:pt x="484964" y="172121"/>
                    <a:pt x="504914" y="155021"/>
                  </a:cubicBezTo>
                  <a:cubicBezTo>
                    <a:pt x="521842" y="140511"/>
                    <a:pt x="532852" y="118787"/>
                    <a:pt x="552210" y="107725"/>
                  </a:cubicBezTo>
                  <a:cubicBezTo>
                    <a:pt x="571023" y="96975"/>
                    <a:pt x="594252" y="97214"/>
                    <a:pt x="615273" y="91959"/>
                  </a:cubicBezTo>
                  <a:cubicBezTo>
                    <a:pt x="604762" y="107725"/>
                    <a:pt x="592215" y="122308"/>
                    <a:pt x="583741" y="139256"/>
                  </a:cubicBezTo>
                  <a:cubicBezTo>
                    <a:pt x="508695" y="289347"/>
                    <a:pt x="715936" y="171756"/>
                    <a:pt x="883286" y="155021"/>
                  </a:cubicBezTo>
                  <a:cubicBezTo>
                    <a:pt x="867521" y="176042"/>
                    <a:pt x="854570" y="199503"/>
                    <a:pt x="835990" y="218083"/>
                  </a:cubicBezTo>
                  <a:cubicBezTo>
                    <a:pt x="805429" y="248644"/>
                    <a:pt x="779863" y="252557"/>
                    <a:pt x="741397" y="265380"/>
                  </a:cubicBezTo>
                  <a:cubicBezTo>
                    <a:pt x="679051" y="244598"/>
                    <a:pt x="691775" y="254378"/>
                    <a:pt x="631038" y="202318"/>
                  </a:cubicBezTo>
                  <a:cubicBezTo>
                    <a:pt x="614110" y="187808"/>
                    <a:pt x="601884" y="167980"/>
                    <a:pt x="583741" y="155021"/>
                  </a:cubicBezTo>
                  <a:cubicBezTo>
                    <a:pt x="564617" y="141361"/>
                    <a:pt x="542155" y="133035"/>
                    <a:pt x="520679" y="123490"/>
                  </a:cubicBezTo>
                  <a:cubicBezTo>
                    <a:pt x="464126" y="98355"/>
                    <a:pt x="446559" y="93528"/>
                    <a:pt x="394555" y="76193"/>
                  </a:cubicBezTo>
                  <a:cubicBezTo>
                    <a:pt x="373534" y="81448"/>
                    <a:pt x="352397" y="86258"/>
                    <a:pt x="331493" y="91959"/>
                  </a:cubicBezTo>
                  <a:cubicBezTo>
                    <a:pt x="294583" y="102025"/>
                    <a:pt x="258413" y="114887"/>
                    <a:pt x="221135" y="123490"/>
                  </a:cubicBezTo>
                  <a:cubicBezTo>
                    <a:pt x="189987" y="130678"/>
                    <a:pt x="158072" y="134001"/>
                    <a:pt x="126541" y="139256"/>
                  </a:cubicBezTo>
                  <a:cubicBezTo>
                    <a:pt x="110776" y="149766"/>
                    <a:pt x="96192" y="162313"/>
                    <a:pt x="79245" y="170787"/>
                  </a:cubicBezTo>
                  <a:cubicBezTo>
                    <a:pt x="-3701" y="212260"/>
                    <a:pt x="-33073" y="191155"/>
                    <a:pt x="47714" y="218083"/>
                  </a:cubicBezTo>
                  <a:cubicBezTo>
                    <a:pt x="121286" y="212828"/>
                    <a:pt x="195122" y="210463"/>
                    <a:pt x="268431" y="202318"/>
                  </a:cubicBezTo>
                  <a:cubicBezTo>
                    <a:pt x="289966" y="199925"/>
                    <a:pt x="309843" y="187436"/>
                    <a:pt x="331493" y="186552"/>
                  </a:cubicBezTo>
                  <a:cubicBezTo>
                    <a:pt x="567837" y="176905"/>
                    <a:pt x="804458" y="176042"/>
                    <a:pt x="1040941" y="170787"/>
                  </a:cubicBezTo>
                  <a:cubicBezTo>
                    <a:pt x="1014665" y="160277"/>
                    <a:pt x="985142" y="155705"/>
                    <a:pt x="962114" y="139256"/>
                  </a:cubicBezTo>
                  <a:cubicBezTo>
                    <a:pt x="946696" y="128243"/>
                    <a:pt x="947530" y="100433"/>
                    <a:pt x="930583" y="91959"/>
                  </a:cubicBezTo>
                  <a:cubicBezTo>
                    <a:pt x="901992" y="77663"/>
                    <a:pt x="867635" y="80714"/>
                    <a:pt x="835990" y="76193"/>
                  </a:cubicBezTo>
                  <a:lnTo>
                    <a:pt x="599507" y="44662"/>
                  </a:lnTo>
                  <a:cubicBezTo>
                    <a:pt x="573007" y="40687"/>
                    <a:pt x="547460" y="29790"/>
                    <a:pt x="520679" y="28897"/>
                  </a:cubicBezTo>
                  <a:cubicBezTo>
                    <a:pt x="389373" y="24520"/>
                    <a:pt x="257920" y="28897"/>
                    <a:pt x="126541" y="288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2932386" y="2680138"/>
              <a:ext cx="1165902" cy="311416"/>
            </a:xfrm>
            <a:custGeom>
              <a:avLst/>
              <a:gdLst>
                <a:gd name="connsiteX0" fmla="*/ 47297 w 1165902"/>
                <a:gd name="connsiteY0" fmla="*/ 110359 h 311416"/>
                <a:gd name="connsiteX1" fmla="*/ 409904 w 1165902"/>
                <a:gd name="connsiteY1" fmla="*/ 63062 h 311416"/>
                <a:gd name="connsiteX2" fmla="*/ 614855 w 1165902"/>
                <a:gd name="connsiteY2" fmla="*/ 47296 h 311416"/>
                <a:gd name="connsiteX3" fmla="*/ 677917 w 1165902"/>
                <a:gd name="connsiteY3" fmla="*/ 31531 h 311416"/>
                <a:gd name="connsiteX4" fmla="*/ 819807 w 1165902"/>
                <a:gd name="connsiteY4" fmla="*/ 47296 h 311416"/>
                <a:gd name="connsiteX5" fmla="*/ 583324 w 1165902"/>
                <a:gd name="connsiteY5" fmla="*/ 63062 h 311416"/>
                <a:gd name="connsiteX6" fmla="*/ 126124 w 1165902"/>
                <a:gd name="connsiteY6" fmla="*/ 78828 h 311416"/>
                <a:gd name="connsiteX7" fmla="*/ 173421 w 1165902"/>
                <a:gd name="connsiteY7" fmla="*/ 63062 h 311416"/>
                <a:gd name="connsiteX8" fmla="*/ 220717 w 1165902"/>
                <a:gd name="connsiteY8" fmla="*/ 31531 h 311416"/>
                <a:gd name="connsiteX9" fmla="*/ 536028 w 1165902"/>
                <a:gd name="connsiteY9" fmla="*/ 63062 h 311416"/>
                <a:gd name="connsiteX10" fmla="*/ 630621 w 1165902"/>
                <a:gd name="connsiteY10" fmla="*/ 110359 h 311416"/>
                <a:gd name="connsiteX11" fmla="*/ 725214 w 1165902"/>
                <a:gd name="connsiteY11" fmla="*/ 141890 h 311416"/>
                <a:gd name="connsiteX12" fmla="*/ 835573 w 1165902"/>
                <a:gd name="connsiteY12" fmla="*/ 157655 h 311416"/>
                <a:gd name="connsiteX13" fmla="*/ 1087821 w 1165902"/>
                <a:gd name="connsiteY13" fmla="*/ 204952 h 311416"/>
                <a:gd name="connsiteX14" fmla="*/ 394138 w 1165902"/>
                <a:gd name="connsiteY14" fmla="*/ 220717 h 311416"/>
                <a:gd name="connsiteX15" fmla="*/ 204952 w 1165902"/>
                <a:gd name="connsiteY15" fmla="*/ 204952 h 311416"/>
                <a:gd name="connsiteX16" fmla="*/ 346842 w 1165902"/>
                <a:gd name="connsiteY16" fmla="*/ 141890 h 311416"/>
                <a:gd name="connsiteX17" fmla="*/ 504497 w 1165902"/>
                <a:gd name="connsiteY17" fmla="*/ 94593 h 311416"/>
                <a:gd name="connsiteX18" fmla="*/ 551793 w 1165902"/>
                <a:gd name="connsiteY18" fmla="*/ 78828 h 311416"/>
                <a:gd name="connsiteX19" fmla="*/ 630621 w 1165902"/>
                <a:gd name="connsiteY19" fmla="*/ 78828 h 311416"/>
                <a:gd name="connsiteX20" fmla="*/ 536028 w 1165902"/>
                <a:gd name="connsiteY20" fmla="*/ 63062 h 311416"/>
                <a:gd name="connsiteX21" fmla="*/ 31531 w 1165902"/>
                <a:gd name="connsiteY21" fmla="*/ 94593 h 311416"/>
                <a:gd name="connsiteX22" fmla="*/ 47297 w 1165902"/>
                <a:gd name="connsiteY22" fmla="*/ 204952 h 311416"/>
                <a:gd name="connsiteX23" fmla="*/ 110359 w 1165902"/>
                <a:gd name="connsiteY23" fmla="*/ 173421 h 311416"/>
                <a:gd name="connsiteX24" fmla="*/ 189186 w 1165902"/>
                <a:gd name="connsiteY24" fmla="*/ 157655 h 311416"/>
                <a:gd name="connsiteX25" fmla="*/ 268014 w 1165902"/>
                <a:gd name="connsiteY25" fmla="*/ 126124 h 311416"/>
                <a:gd name="connsiteX26" fmla="*/ 409904 w 1165902"/>
                <a:gd name="connsiteY26" fmla="*/ 94593 h 311416"/>
                <a:gd name="connsiteX27" fmla="*/ 709448 w 1165902"/>
                <a:gd name="connsiteY27" fmla="*/ 63062 h 311416"/>
                <a:gd name="connsiteX28" fmla="*/ 851338 w 1165902"/>
                <a:gd name="connsiteY28" fmla="*/ 47296 h 311416"/>
                <a:gd name="connsiteX29" fmla="*/ 930166 w 1165902"/>
                <a:gd name="connsiteY29" fmla="*/ 31531 h 311416"/>
                <a:gd name="connsiteX30" fmla="*/ 1150883 w 1165902"/>
                <a:gd name="connsiteY30" fmla="*/ 63062 h 311416"/>
                <a:gd name="connsiteX31" fmla="*/ 331076 w 1165902"/>
                <a:gd name="connsiteY31" fmla="*/ 31531 h 311416"/>
                <a:gd name="connsiteX32" fmla="*/ 94593 w 1165902"/>
                <a:gd name="connsiteY32" fmla="*/ 0 h 311416"/>
                <a:gd name="connsiteX33" fmla="*/ 0 w 1165902"/>
                <a:gd name="connsiteY33" fmla="*/ 15765 h 311416"/>
                <a:gd name="connsiteX34" fmla="*/ 94593 w 1165902"/>
                <a:gd name="connsiteY34" fmla="*/ 31531 h 311416"/>
                <a:gd name="connsiteX35" fmla="*/ 204952 w 1165902"/>
                <a:gd name="connsiteY35" fmla="*/ 47296 h 311416"/>
                <a:gd name="connsiteX36" fmla="*/ 268014 w 1165902"/>
                <a:gd name="connsiteY36" fmla="*/ 63062 h 311416"/>
                <a:gd name="connsiteX37" fmla="*/ 362607 w 1165902"/>
                <a:gd name="connsiteY37" fmla="*/ 94593 h 311416"/>
                <a:gd name="connsiteX38" fmla="*/ 709448 w 1165902"/>
                <a:gd name="connsiteY38" fmla="*/ 110359 h 311416"/>
                <a:gd name="connsiteX39" fmla="*/ 725214 w 1165902"/>
                <a:gd name="connsiteY39" fmla="*/ 157655 h 311416"/>
                <a:gd name="connsiteX40" fmla="*/ 756745 w 1165902"/>
                <a:gd name="connsiteY40" fmla="*/ 236483 h 3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5902" h="311416">
                  <a:moveTo>
                    <a:pt x="47297" y="110359"/>
                  </a:moveTo>
                  <a:cubicBezTo>
                    <a:pt x="202427" y="84503"/>
                    <a:pt x="189481" y="85105"/>
                    <a:pt x="409904" y="63062"/>
                  </a:cubicBezTo>
                  <a:cubicBezTo>
                    <a:pt x="478083" y="56244"/>
                    <a:pt x="546538" y="52551"/>
                    <a:pt x="614855" y="47296"/>
                  </a:cubicBezTo>
                  <a:cubicBezTo>
                    <a:pt x="635876" y="42041"/>
                    <a:pt x="656249" y="31531"/>
                    <a:pt x="677917" y="31531"/>
                  </a:cubicBezTo>
                  <a:cubicBezTo>
                    <a:pt x="725505" y="31531"/>
                    <a:pt x="864953" y="32247"/>
                    <a:pt x="819807" y="47296"/>
                  </a:cubicBezTo>
                  <a:cubicBezTo>
                    <a:pt x="744859" y="72279"/>
                    <a:pt x="662152" y="57807"/>
                    <a:pt x="583324" y="63062"/>
                  </a:cubicBezTo>
                  <a:cubicBezTo>
                    <a:pt x="369107" y="102011"/>
                    <a:pt x="384053" y="113218"/>
                    <a:pt x="126124" y="78828"/>
                  </a:cubicBezTo>
                  <a:cubicBezTo>
                    <a:pt x="109651" y="76632"/>
                    <a:pt x="158557" y="70494"/>
                    <a:pt x="173421" y="63062"/>
                  </a:cubicBezTo>
                  <a:cubicBezTo>
                    <a:pt x="190368" y="54588"/>
                    <a:pt x="204952" y="42041"/>
                    <a:pt x="220717" y="31531"/>
                  </a:cubicBezTo>
                  <a:cubicBezTo>
                    <a:pt x="491312" y="76628"/>
                    <a:pt x="45196" y="5315"/>
                    <a:pt x="536028" y="63062"/>
                  </a:cubicBezTo>
                  <a:cubicBezTo>
                    <a:pt x="594671" y="69961"/>
                    <a:pt x="577054" y="86552"/>
                    <a:pt x="630621" y="110359"/>
                  </a:cubicBezTo>
                  <a:cubicBezTo>
                    <a:pt x="660993" y="123858"/>
                    <a:pt x="692829" y="134417"/>
                    <a:pt x="725214" y="141890"/>
                  </a:cubicBezTo>
                  <a:cubicBezTo>
                    <a:pt x="761422" y="150246"/>
                    <a:pt x="798868" y="151860"/>
                    <a:pt x="835573" y="157655"/>
                  </a:cubicBezTo>
                  <a:cubicBezTo>
                    <a:pt x="1026076" y="187734"/>
                    <a:pt x="969533" y="175379"/>
                    <a:pt x="1087821" y="204952"/>
                  </a:cubicBezTo>
                  <a:cubicBezTo>
                    <a:pt x="890191" y="402578"/>
                    <a:pt x="1041468" y="274659"/>
                    <a:pt x="394138" y="220717"/>
                  </a:cubicBezTo>
                  <a:lnTo>
                    <a:pt x="204952" y="204952"/>
                  </a:lnTo>
                  <a:cubicBezTo>
                    <a:pt x="252249" y="183931"/>
                    <a:pt x="298786" y="161112"/>
                    <a:pt x="346842" y="141890"/>
                  </a:cubicBezTo>
                  <a:cubicBezTo>
                    <a:pt x="440498" y="104428"/>
                    <a:pt x="423203" y="117820"/>
                    <a:pt x="504497" y="94593"/>
                  </a:cubicBezTo>
                  <a:cubicBezTo>
                    <a:pt x="520476" y="90028"/>
                    <a:pt x="536028" y="84083"/>
                    <a:pt x="551793" y="78828"/>
                  </a:cubicBezTo>
                  <a:cubicBezTo>
                    <a:pt x="992453" y="108204"/>
                    <a:pt x="765621" y="95703"/>
                    <a:pt x="630621" y="78828"/>
                  </a:cubicBezTo>
                  <a:cubicBezTo>
                    <a:pt x="598902" y="74863"/>
                    <a:pt x="567559" y="68317"/>
                    <a:pt x="536028" y="63062"/>
                  </a:cubicBezTo>
                  <a:cubicBezTo>
                    <a:pt x="367862" y="73572"/>
                    <a:pt x="193343" y="47615"/>
                    <a:pt x="31531" y="94593"/>
                  </a:cubicBezTo>
                  <a:cubicBezTo>
                    <a:pt x="-4155" y="104954"/>
                    <a:pt x="21021" y="178676"/>
                    <a:pt x="47297" y="204952"/>
                  </a:cubicBezTo>
                  <a:cubicBezTo>
                    <a:pt x="63915" y="221570"/>
                    <a:pt x="88063" y="180853"/>
                    <a:pt x="110359" y="173421"/>
                  </a:cubicBezTo>
                  <a:cubicBezTo>
                    <a:pt x="135780" y="164947"/>
                    <a:pt x="163520" y="165355"/>
                    <a:pt x="189186" y="157655"/>
                  </a:cubicBezTo>
                  <a:cubicBezTo>
                    <a:pt x="216293" y="149523"/>
                    <a:pt x="241516" y="136061"/>
                    <a:pt x="268014" y="126124"/>
                  </a:cubicBezTo>
                  <a:cubicBezTo>
                    <a:pt x="322390" y="105733"/>
                    <a:pt x="343634" y="102545"/>
                    <a:pt x="409904" y="94593"/>
                  </a:cubicBezTo>
                  <a:cubicBezTo>
                    <a:pt x="509588" y="82631"/>
                    <a:pt x="609662" y="74150"/>
                    <a:pt x="709448" y="63062"/>
                  </a:cubicBezTo>
                  <a:cubicBezTo>
                    <a:pt x="756745" y="57807"/>
                    <a:pt x="804229" y="54026"/>
                    <a:pt x="851338" y="47296"/>
                  </a:cubicBezTo>
                  <a:cubicBezTo>
                    <a:pt x="877865" y="43506"/>
                    <a:pt x="903890" y="36786"/>
                    <a:pt x="930166" y="31531"/>
                  </a:cubicBezTo>
                  <a:cubicBezTo>
                    <a:pt x="1003738" y="42041"/>
                    <a:pt x="1225138" y="59968"/>
                    <a:pt x="1150883" y="63062"/>
                  </a:cubicBezTo>
                  <a:cubicBezTo>
                    <a:pt x="1044249" y="67505"/>
                    <a:pt x="541996" y="53350"/>
                    <a:pt x="331076" y="31531"/>
                  </a:cubicBezTo>
                  <a:cubicBezTo>
                    <a:pt x="251973" y="23348"/>
                    <a:pt x="173421" y="10510"/>
                    <a:pt x="94593" y="0"/>
                  </a:cubicBezTo>
                  <a:lnTo>
                    <a:pt x="0" y="15765"/>
                  </a:lnTo>
                  <a:cubicBezTo>
                    <a:pt x="0" y="47731"/>
                    <a:pt x="62999" y="26670"/>
                    <a:pt x="94593" y="31531"/>
                  </a:cubicBezTo>
                  <a:cubicBezTo>
                    <a:pt x="131321" y="37181"/>
                    <a:pt x="168392" y="40649"/>
                    <a:pt x="204952" y="47296"/>
                  </a:cubicBezTo>
                  <a:cubicBezTo>
                    <a:pt x="226270" y="51172"/>
                    <a:pt x="247260" y="56836"/>
                    <a:pt x="268014" y="63062"/>
                  </a:cubicBezTo>
                  <a:cubicBezTo>
                    <a:pt x="299849" y="72613"/>
                    <a:pt x="329560" y="91052"/>
                    <a:pt x="362607" y="94593"/>
                  </a:cubicBezTo>
                  <a:cubicBezTo>
                    <a:pt x="477681" y="106923"/>
                    <a:pt x="593834" y="105104"/>
                    <a:pt x="709448" y="110359"/>
                  </a:cubicBezTo>
                  <a:cubicBezTo>
                    <a:pt x="714703" y="126124"/>
                    <a:pt x="718668" y="142381"/>
                    <a:pt x="725214" y="157655"/>
                  </a:cubicBezTo>
                  <a:cubicBezTo>
                    <a:pt x="759095" y="236710"/>
                    <a:pt x="756745" y="194690"/>
                    <a:pt x="756745" y="2364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33416" y="6117021"/>
              <a:ext cx="1350217" cy="252248"/>
            </a:xfrm>
            <a:custGeom>
              <a:avLst/>
              <a:gdLst>
                <a:gd name="connsiteX0" fmla="*/ 317922 w 1350217"/>
                <a:gd name="connsiteY0" fmla="*/ 126124 h 252248"/>
                <a:gd name="connsiteX1" fmla="*/ 396750 w 1350217"/>
                <a:gd name="connsiteY1" fmla="*/ 110358 h 252248"/>
                <a:gd name="connsiteX2" fmla="*/ 727825 w 1350217"/>
                <a:gd name="connsiteY2" fmla="*/ 94593 h 252248"/>
                <a:gd name="connsiteX3" fmla="*/ 1169260 w 1350217"/>
                <a:gd name="connsiteY3" fmla="*/ 126124 h 252248"/>
                <a:gd name="connsiteX4" fmla="*/ 648998 w 1350217"/>
                <a:gd name="connsiteY4" fmla="*/ 141889 h 252248"/>
                <a:gd name="connsiteX5" fmla="*/ 349453 w 1350217"/>
                <a:gd name="connsiteY5" fmla="*/ 157655 h 252248"/>
                <a:gd name="connsiteX6" fmla="*/ 538639 w 1350217"/>
                <a:gd name="connsiteY6" fmla="*/ 189186 h 252248"/>
                <a:gd name="connsiteX7" fmla="*/ 1043136 w 1350217"/>
                <a:gd name="connsiteY7" fmla="*/ 236482 h 252248"/>
                <a:gd name="connsiteX8" fmla="*/ 664763 w 1350217"/>
                <a:gd name="connsiteY8" fmla="*/ 189186 h 252248"/>
                <a:gd name="connsiteX9" fmla="*/ 97205 w 1350217"/>
                <a:gd name="connsiteY9" fmla="*/ 141889 h 252248"/>
                <a:gd name="connsiteX10" fmla="*/ 2612 w 1350217"/>
                <a:gd name="connsiteY10" fmla="*/ 126124 h 252248"/>
                <a:gd name="connsiteX11" fmla="*/ 49908 w 1350217"/>
                <a:gd name="connsiteY11" fmla="*/ 110358 h 252248"/>
                <a:gd name="connsiteX12" fmla="*/ 176032 w 1350217"/>
                <a:gd name="connsiteY12" fmla="*/ 94593 h 252248"/>
                <a:gd name="connsiteX13" fmla="*/ 333687 w 1350217"/>
                <a:gd name="connsiteY13" fmla="*/ 63062 h 252248"/>
                <a:gd name="connsiteX14" fmla="*/ 396750 w 1350217"/>
                <a:gd name="connsiteY14" fmla="*/ 31531 h 252248"/>
                <a:gd name="connsiteX15" fmla="*/ 743591 w 1350217"/>
                <a:gd name="connsiteY15" fmla="*/ 0 h 252248"/>
                <a:gd name="connsiteX16" fmla="*/ 995839 w 1350217"/>
                <a:gd name="connsiteY16" fmla="*/ 31531 h 252248"/>
                <a:gd name="connsiteX17" fmla="*/ 917012 w 1350217"/>
                <a:gd name="connsiteY17" fmla="*/ 110358 h 252248"/>
                <a:gd name="connsiteX18" fmla="*/ 696294 w 1350217"/>
                <a:gd name="connsiteY18" fmla="*/ 220717 h 252248"/>
                <a:gd name="connsiteX19" fmla="*/ 1232322 w 1350217"/>
                <a:gd name="connsiteY19" fmla="*/ 236482 h 252248"/>
                <a:gd name="connsiteX20" fmla="*/ 1342681 w 1350217"/>
                <a:gd name="connsiteY20" fmla="*/ 252248 h 252248"/>
                <a:gd name="connsiteX21" fmla="*/ 712060 w 1350217"/>
                <a:gd name="connsiteY21" fmla="*/ 220717 h 252248"/>
                <a:gd name="connsiteX22" fmla="*/ 664763 w 1350217"/>
                <a:gd name="connsiteY22" fmla="*/ 204951 h 252248"/>
                <a:gd name="connsiteX23" fmla="*/ 759356 w 1350217"/>
                <a:gd name="connsiteY23" fmla="*/ 173420 h 252248"/>
                <a:gd name="connsiteX24" fmla="*/ 1011605 w 1350217"/>
                <a:gd name="connsiteY24" fmla="*/ 126124 h 252248"/>
                <a:gd name="connsiteX25" fmla="*/ 1106198 w 1350217"/>
                <a:gd name="connsiteY25" fmla="*/ 78827 h 252248"/>
                <a:gd name="connsiteX26" fmla="*/ 1169260 w 1350217"/>
                <a:gd name="connsiteY26" fmla="*/ 63062 h 252248"/>
                <a:gd name="connsiteX27" fmla="*/ 696294 w 1350217"/>
                <a:gd name="connsiteY27" fmla="*/ 78827 h 252248"/>
                <a:gd name="connsiteX28" fmla="*/ 538639 w 1350217"/>
                <a:gd name="connsiteY28" fmla="*/ 94593 h 252248"/>
                <a:gd name="connsiteX29" fmla="*/ 522874 w 1350217"/>
                <a:gd name="connsiteY29" fmla="*/ 141889 h 252248"/>
                <a:gd name="connsiteX30" fmla="*/ 491343 w 1350217"/>
                <a:gd name="connsiteY30" fmla="*/ 189186 h 252248"/>
                <a:gd name="connsiteX31" fmla="*/ 396750 w 1350217"/>
                <a:gd name="connsiteY31" fmla="*/ 220717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0217" h="252248">
                  <a:moveTo>
                    <a:pt x="317922" y="126124"/>
                  </a:moveTo>
                  <a:cubicBezTo>
                    <a:pt x="344198" y="120869"/>
                    <a:pt x="370033" y="112413"/>
                    <a:pt x="396750" y="110358"/>
                  </a:cubicBezTo>
                  <a:cubicBezTo>
                    <a:pt x="506908" y="101884"/>
                    <a:pt x="617342" y="94593"/>
                    <a:pt x="727825" y="94593"/>
                  </a:cubicBezTo>
                  <a:cubicBezTo>
                    <a:pt x="842883" y="94593"/>
                    <a:pt x="1043506" y="114692"/>
                    <a:pt x="1169260" y="126124"/>
                  </a:cubicBezTo>
                  <a:lnTo>
                    <a:pt x="648998" y="141889"/>
                  </a:lnTo>
                  <a:cubicBezTo>
                    <a:pt x="549085" y="145732"/>
                    <a:pt x="441355" y="118268"/>
                    <a:pt x="349453" y="157655"/>
                  </a:cubicBezTo>
                  <a:cubicBezTo>
                    <a:pt x="290690" y="182839"/>
                    <a:pt x="475577" y="178676"/>
                    <a:pt x="538639" y="189186"/>
                  </a:cubicBezTo>
                  <a:cubicBezTo>
                    <a:pt x="831628" y="238018"/>
                    <a:pt x="663973" y="217525"/>
                    <a:pt x="1043136" y="236482"/>
                  </a:cubicBezTo>
                  <a:cubicBezTo>
                    <a:pt x="917012" y="220717"/>
                    <a:pt x="791296" y="201237"/>
                    <a:pt x="664763" y="189186"/>
                  </a:cubicBezTo>
                  <a:cubicBezTo>
                    <a:pt x="255041" y="150165"/>
                    <a:pt x="444299" y="165029"/>
                    <a:pt x="97205" y="141889"/>
                  </a:cubicBezTo>
                  <a:cubicBezTo>
                    <a:pt x="65674" y="136634"/>
                    <a:pt x="29209" y="143855"/>
                    <a:pt x="2612" y="126124"/>
                  </a:cubicBezTo>
                  <a:cubicBezTo>
                    <a:pt x="-11215" y="116906"/>
                    <a:pt x="33558" y="113331"/>
                    <a:pt x="49908" y="110358"/>
                  </a:cubicBezTo>
                  <a:cubicBezTo>
                    <a:pt x="91593" y="102779"/>
                    <a:pt x="134240" y="101558"/>
                    <a:pt x="176032" y="94593"/>
                  </a:cubicBezTo>
                  <a:cubicBezTo>
                    <a:pt x="228895" y="85783"/>
                    <a:pt x="333687" y="63062"/>
                    <a:pt x="333687" y="63062"/>
                  </a:cubicBezTo>
                  <a:cubicBezTo>
                    <a:pt x="354708" y="52552"/>
                    <a:pt x="374239" y="38284"/>
                    <a:pt x="396750" y="31531"/>
                  </a:cubicBezTo>
                  <a:cubicBezTo>
                    <a:pt x="474690" y="8149"/>
                    <a:pt x="722341" y="1328"/>
                    <a:pt x="743591" y="0"/>
                  </a:cubicBezTo>
                  <a:cubicBezTo>
                    <a:pt x="827674" y="10510"/>
                    <a:pt x="924349" y="-13962"/>
                    <a:pt x="995839" y="31531"/>
                  </a:cubicBezTo>
                  <a:cubicBezTo>
                    <a:pt x="1027189" y="51481"/>
                    <a:pt x="946231" y="87400"/>
                    <a:pt x="917012" y="110358"/>
                  </a:cubicBezTo>
                  <a:cubicBezTo>
                    <a:pt x="786198" y="213140"/>
                    <a:pt x="815130" y="196949"/>
                    <a:pt x="696294" y="220717"/>
                  </a:cubicBezTo>
                  <a:lnTo>
                    <a:pt x="1232322" y="236482"/>
                  </a:lnTo>
                  <a:cubicBezTo>
                    <a:pt x="1269438" y="238293"/>
                    <a:pt x="1379841" y="252248"/>
                    <a:pt x="1342681" y="252248"/>
                  </a:cubicBezTo>
                  <a:cubicBezTo>
                    <a:pt x="1262433" y="252248"/>
                    <a:pt x="815688" y="226474"/>
                    <a:pt x="712060" y="220717"/>
                  </a:cubicBezTo>
                  <a:cubicBezTo>
                    <a:pt x="696294" y="215462"/>
                    <a:pt x="653012" y="216702"/>
                    <a:pt x="664763" y="204951"/>
                  </a:cubicBezTo>
                  <a:cubicBezTo>
                    <a:pt x="688265" y="181449"/>
                    <a:pt x="727242" y="181984"/>
                    <a:pt x="759356" y="173420"/>
                  </a:cubicBezTo>
                  <a:cubicBezTo>
                    <a:pt x="873566" y="142964"/>
                    <a:pt x="902333" y="141734"/>
                    <a:pt x="1011605" y="126124"/>
                  </a:cubicBezTo>
                  <a:cubicBezTo>
                    <a:pt x="1210927" y="59681"/>
                    <a:pt x="892231" y="170526"/>
                    <a:pt x="1106198" y="78827"/>
                  </a:cubicBezTo>
                  <a:cubicBezTo>
                    <a:pt x="1126114" y="70292"/>
                    <a:pt x="1190928" y="63062"/>
                    <a:pt x="1169260" y="63062"/>
                  </a:cubicBezTo>
                  <a:cubicBezTo>
                    <a:pt x="1011517" y="63062"/>
                    <a:pt x="853949" y="73572"/>
                    <a:pt x="696294" y="78827"/>
                  </a:cubicBezTo>
                  <a:cubicBezTo>
                    <a:pt x="643742" y="84082"/>
                    <a:pt x="588273" y="76544"/>
                    <a:pt x="538639" y="94593"/>
                  </a:cubicBezTo>
                  <a:cubicBezTo>
                    <a:pt x="523021" y="100272"/>
                    <a:pt x="530306" y="127025"/>
                    <a:pt x="522874" y="141889"/>
                  </a:cubicBezTo>
                  <a:cubicBezTo>
                    <a:pt x="514400" y="158837"/>
                    <a:pt x="507411" y="179144"/>
                    <a:pt x="491343" y="189186"/>
                  </a:cubicBezTo>
                  <a:cubicBezTo>
                    <a:pt x="463158" y="206801"/>
                    <a:pt x="396750" y="220717"/>
                    <a:pt x="396750" y="2207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2932386" y="6164317"/>
              <a:ext cx="930166" cy="283780"/>
            </a:xfrm>
            <a:custGeom>
              <a:avLst/>
              <a:gdLst>
                <a:gd name="connsiteX0" fmla="*/ 0 w 930166"/>
                <a:gd name="connsiteY0" fmla="*/ 78828 h 283780"/>
                <a:gd name="connsiteX1" fmla="*/ 204952 w 930166"/>
                <a:gd name="connsiteY1" fmla="*/ 63062 h 283780"/>
                <a:gd name="connsiteX2" fmla="*/ 110359 w 930166"/>
                <a:gd name="connsiteY2" fmla="*/ 78828 h 283780"/>
                <a:gd name="connsiteX3" fmla="*/ 204952 w 930166"/>
                <a:gd name="connsiteY3" fmla="*/ 94593 h 283780"/>
                <a:gd name="connsiteX4" fmla="*/ 252248 w 930166"/>
                <a:gd name="connsiteY4" fmla="*/ 78828 h 283780"/>
                <a:gd name="connsiteX5" fmla="*/ 283780 w 930166"/>
                <a:gd name="connsiteY5" fmla="*/ 47297 h 283780"/>
                <a:gd name="connsiteX6" fmla="*/ 346842 w 930166"/>
                <a:gd name="connsiteY6" fmla="*/ 31531 h 283780"/>
                <a:gd name="connsiteX7" fmla="*/ 457200 w 930166"/>
                <a:gd name="connsiteY7" fmla="*/ 0 h 283780"/>
                <a:gd name="connsiteX8" fmla="*/ 409904 w 930166"/>
                <a:gd name="connsiteY8" fmla="*/ 31531 h 283780"/>
                <a:gd name="connsiteX9" fmla="*/ 346842 w 930166"/>
                <a:gd name="connsiteY9" fmla="*/ 78828 h 283780"/>
                <a:gd name="connsiteX10" fmla="*/ 252248 w 930166"/>
                <a:gd name="connsiteY10" fmla="*/ 110359 h 283780"/>
                <a:gd name="connsiteX11" fmla="*/ 204952 w 930166"/>
                <a:gd name="connsiteY11" fmla="*/ 126124 h 283780"/>
                <a:gd name="connsiteX12" fmla="*/ 126124 w 930166"/>
                <a:gd name="connsiteY12" fmla="*/ 189186 h 283780"/>
                <a:gd name="connsiteX13" fmla="*/ 331076 w 930166"/>
                <a:gd name="connsiteY13" fmla="*/ 204952 h 283780"/>
                <a:gd name="connsiteX14" fmla="*/ 425669 w 930166"/>
                <a:gd name="connsiteY14" fmla="*/ 173421 h 283780"/>
                <a:gd name="connsiteX15" fmla="*/ 551793 w 930166"/>
                <a:gd name="connsiteY15" fmla="*/ 94593 h 283780"/>
                <a:gd name="connsiteX16" fmla="*/ 599090 w 930166"/>
                <a:gd name="connsiteY16" fmla="*/ 63062 h 283780"/>
                <a:gd name="connsiteX17" fmla="*/ 756745 w 930166"/>
                <a:gd name="connsiteY17" fmla="*/ 31531 h 283780"/>
                <a:gd name="connsiteX18" fmla="*/ 914400 w 930166"/>
                <a:gd name="connsiteY18" fmla="*/ 15766 h 283780"/>
                <a:gd name="connsiteX19" fmla="*/ 819807 w 930166"/>
                <a:gd name="connsiteY19" fmla="*/ 47297 h 283780"/>
                <a:gd name="connsiteX20" fmla="*/ 709448 w 930166"/>
                <a:gd name="connsiteY20" fmla="*/ 110359 h 283780"/>
                <a:gd name="connsiteX21" fmla="*/ 646386 w 930166"/>
                <a:gd name="connsiteY21" fmla="*/ 141890 h 283780"/>
                <a:gd name="connsiteX22" fmla="*/ 472966 w 930166"/>
                <a:gd name="connsiteY22" fmla="*/ 173421 h 283780"/>
                <a:gd name="connsiteX23" fmla="*/ 331076 w 930166"/>
                <a:gd name="connsiteY23" fmla="*/ 252249 h 283780"/>
                <a:gd name="connsiteX24" fmla="*/ 283780 w 930166"/>
                <a:gd name="connsiteY24" fmla="*/ 268014 h 283780"/>
                <a:gd name="connsiteX25" fmla="*/ 677917 w 930166"/>
                <a:gd name="connsiteY25" fmla="*/ 252249 h 283780"/>
                <a:gd name="connsiteX26" fmla="*/ 788276 w 930166"/>
                <a:gd name="connsiteY26" fmla="*/ 220717 h 283780"/>
                <a:gd name="connsiteX27" fmla="*/ 835573 w 930166"/>
                <a:gd name="connsiteY27" fmla="*/ 204952 h 283780"/>
                <a:gd name="connsiteX28" fmla="*/ 930166 w 930166"/>
                <a:gd name="connsiteY28" fmla="*/ 157655 h 283780"/>
                <a:gd name="connsiteX29" fmla="*/ 914400 w 930166"/>
                <a:gd name="connsiteY29" fmla="*/ 110359 h 283780"/>
                <a:gd name="connsiteX30" fmla="*/ 819807 w 930166"/>
                <a:gd name="connsiteY30" fmla="*/ 63062 h 283780"/>
                <a:gd name="connsiteX31" fmla="*/ 630621 w 930166"/>
                <a:gd name="connsiteY31" fmla="*/ 94593 h 283780"/>
                <a:gd name="connsiteX32" fmla="*/ 472966 w 930166"/>
                <a:gd name="connsiteY32" fmla="*/ 141890 h 283780"/>
                <a:gd name="connsiteX33" fmla="*/ 346842 w 930166"/>
                <a:gd name="connsiteY33" fmla="*/ 110359 h 283780"/>
                <a:gd name="connsiteX34" fmla="*/ 299545 w 930166"/>
                <a:gd name="connsiteY34" fmla="*/ 94593 h 283780"/>
                <a:gd name="connsiteX35" fmla="*/ 315311 w 930166"/>
                <a:gd name="connsiteY35" fmla="*/ 31531 h 283780"/>
                <a:gd name="connsiteX36" fmla="*/ 362607 w 930166"/>
                <a:gd name="connsiteY36" fmla="*/ 15766 h 283780"/>
                <a:gd name="connsiteX37" fmla="*/ 599090 w 930166"/>
                <a:gd name="connsiteY37" fmla="*/ 31531 h 283780"/>
                <a:gd name="connsiteX38" fmla="*/ 662152 w 930166"/>
                <a:gd name="connsiteY38" fmla="*/ 47297 h 283780"/>
                <a:gd name="connsiteX39" fmla="*/ 756745 w 930166"/>
                <a:gd name="connsiteY39" fmla="*/ 63062 h 283780"/>
                <a:gd name="connsiteX40" fmla="*/ 819807 w 930166"/>
                <a:gd name="connsiteY40" fmla="*/ 94593 h 283780"/>
                <a:gd name="connsiteX41" fmla="*/ 804042 w 930166"/>
                <a:gd name="connsiteY41" fmla="*/ 141890 h 283780"/>
                <a:gd name="connsiteX42" fmla="*/ 756745 w 930166"/>
                <a:gd name="connsiteY42" fmla="*/ 157655 h 283780"/>
                <a:gd name="connsiteX43" fmla="*/ 457200 w 930166"/>
                <a:gd name="connsiteY43" fmla="*/ 173421 h 283780"/>
                <a:gd name="connsiteX44" fmla="*/ 268014 w 930166"/>
                <a:gd name="connsiteY44" fmla="*/ 189186 h 283780"/>
                <a:gd name="connsiteX45" fmla="*/ 63062 w 930166"/>
                <a:gd name="connsiteY45" fmla="*/ 252249 h 283780"/>
                <a:gd name="connsiteX46" fmla="*/ 0 w 930166"/>
                <a:gd name="connsiteY46" fmla="*/ 283780 h 28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0166" h="283780">
                  <a:moveTo>
                    <a:pt x="0" y="78828"/>
                  </a:moveTo>
                  <a:cubicBezTo>
                    <a:pt x="25730" y="65963"/>
                    <a:pt x="172567" y="-34090"/>
                    <a:pt x="204952" y="63062"/>
                  </a:cubicBezTo>
                  <a:cubicBezTo>
                    <a:pt x="215061" y="93388"/>
                    <a:pt x="141371" y="71075"/>
                    <a:pt x="110359" y="78828"/>
                  </a:cubicBezTo>
                  <a:cubicBezTo>
                    <a:pt x="-121578" y="136813"/>
                    <a:pt x="129839" y="100853"/>
                    <a:pt x="204952" y="94593"/>
                  </a:cubicBezTo>
                  <a:cubicBezTo>
                    <a:pt x="220717" y="89338"/>
                    <a:pt x="237998" y="87378"/>
                    <a:pt x="252248" y="78828"/>
                  </a:cubicBezTo>
                  <a:cubicBezTo>
                    <a:pt x="264994" y="71181"/>
                    <a:pt x="270485" y="53944"/>
                    <a:pt x="283780" y="47297"/>
                  </a:cubicBezTo>
                  <a:cubicBezTo>
                    <a:pt x="303160" y="37607"/>
                    <a:pt x="326008" y="37484"/>
                    <a:pt x="346842" y="31531"/>
                  </a:cubicBezTo>
                  <a:cubicBezTo>
                    <a:pt x="505164" y="-13704"/>
                    <a:pt x="260056" y="49288"/>
                    <a:pt x="457200" y="0"/>
                  </a:cubicBezTo>
                  <a:cubicBezTo>
                    <a:pt x="441435" y="10510"/>
                    <a:pt x="425322" y="20518"/>
                    <a:pt x="409904" y="31531"/>
                  </a:cubicBezTo>
                  <a:cubicBezTo>
                    <a:pt x="388522" y="46804"/>
                    <a:pt x="370344" y="67077"/>
                    <a:pt x="346842" y="78828"/>
                  </a:cubicBezTo>
                  <a:cubicBezTo>
                    <a:pt x="317114" y="93692"/>
                    <a:pt x="283779" y="99849"/>
                    <a:pt x="252248" y="110359"/>
                  </a:cubicBezTo>
                  <a:lnTo>
                    <a:pt x="204952" y="126124"/>
                  </a:lnTo>
                  <a:cubicBezTo>
                    <a:pt x="178676" y="147145"/>
                    <a:pt x="115483" y="157263"/>
                    <a:pt x="126124" y="189186"/>
                  </a:cubicBezTo>
                  <a:cubicBezTo>
                    <a:pt x="146280" y="249655"/>
                    <a:pt x="299793" y="210166"/>
                    <a:pt x="331076" y="204952"/>
                  </a:cubicBezTo>
                  <a:cubicBezTo>
                    <a:pt x="362607" y="194442"/>
                    <a:pt x="399080" y="193363"/>
                    <a:pt x="425669" y="173421"/>
                  </a:cubicBezTo>
                  <a:cubicBezTo>
                    <a:pt x="546241" y="82991"/>
                    <a:pt x="430607" y="163842"/>
                    <a:pt x="551793" y="94593"/>
                  </a:cubicBezTo>
                  <a:cubicBezTo>
                    <a:pt x="568244" y="85192"/>
                    <a:pt x="582142" y="71536"/>
                    <a:pt x="599090" y="63062"/>
                  </a:cubicBezTo>
                  <a:cubicBezTo>
                    <a:pt x="641915" y="41650"/>
                    <a:pt x="718761" y="36000"/>
                    <a:pt x="756745" y="31531"/>
                  </a:cubicBezTo>
                  <a:cubicBezTo>
                    <a:pt x="809197" y="25360"/>
                    <a:pt x="861848" y="21021"/>
                    <a:pt x="914400" y="15766"/>
                  </a:cubicBezTo>
                  <a:cubicBezTo>
                    <a:pt x="882869" y="26276"/>
                    <a:pt x="849984" y="33369"/>
                    <a:pt x="819807" y="47297"/>
                  </a:cubicBezTo>
                  <a:cubicBezTo>
                    <a:pt x="781338" y="65052"/>
                    <a:pt x="746643" y="90071"/>
                    <a:pt x="709448" y="110359"/>
                  </a:cubicBezTo>
                  <a:cubicBezTo>
                    <a:pt x="688816" y="121613"/>
                    <a:pt x="669060" y="135706"/>
                    <a:pt x="646386" y="141890"/>
                  </a:cubicBezTo>
                  <a:cubicBezTo>
                    <a:pt x="554938" y="166830"/>
                    <a:pt x="548544" y="145079"/>
                    <a:pt x="472966" y="173421"/>
                  </a:cubicBezTo>
                  <a:cubicBezTo>
                    <a:pt x="412231" y="196197"/>
                    <a:pt x="391287" y="222144"/>
                    <a:pt x="331076" y="252249"/>
                  </a:cubicBezTo>
                  <a:cubicBezTo>
                    <a:pt x="316212" y="259681"/>
                    <a:pt x="267162" y="268014"/>
                    <a:pt x="283780" y="268014"/>
                  </a:cubicBezTo>
                  <a:cubicBezTo>
                    <a:pt x="415264" y="268014"/>
                    <a:pt x="546538" y="257504"/>
                    <a:pt x="677917" y="252249"/>
                  </a:cubicBezTo>
                  <a:lnTo>
                    <a:pt x="788276" y="220717"/>
                  </a:lnTo>
                  <a:cubicBezTo>
                    <a:pt x="804194" y="215942"/>
                    <a:pt x="820709" y="212384"/>
                    <a:pt x="835573" y="204952"/>
                  </a:cubicBezTo>
                  <a:cubicBezTo>
                    <a:pt x="957829" y="143825"/>
                    <a:pt x="811276" y="197286"/>
                    <a:pt x="930166" y="157655"/>
                  </a:cubicBezTo>
                  <a:cubicBezTo>
                    <a:pt x="924911" y="141890"/>
                    <a:pt x="924781" y="123336"/>
                    <a:pt x="914400" y="110359"/>
                  </a:cubicBezTo>
                  <a:cubicBezTo>
                    <a:pt x="892173" y="82575"/>
                    <a:pt x="850964" y="73448"/>
                    <a:pt x="819807" y="63062"/>
                  </a:cubicBezTo>
                  <a:cubicBezTo>
                    <a:pt x="774031" y="68784"/>
                    <a:pt x="682700" y="75063"/>
                    <a:pt x="630621" y="94593"/>
                  </a:cubicBezTo>
                  <a:cubicBezTo>
                    <a:pt x="483972" y="149586"/>
                    <a:pt x="665544" y="109793"/>
                    <a:pt x="472966" y="141890"/>
                  </a:cubicBezTo>
                  <a:cubicBezTo>
                    <a:pt x="364851" y="105851"/>
                    <a:pt x="499039" y="148408"/>
                    <a:pt x="346842" y="110359"/>
                  </a:cubicBezTo>
                  <a:cubicBezTo>
                    <a:pt x="330720" y="106328"/>
                    <a:pt x="315311" y="99848"/>
                    <a:pt x="299545" y="94593"/>
                  </a:cubicBezTo>
                  <a:cubicBezTo>
                    <a:pt x="304800" y="73572"/>
                    <a:pt x="301775" y="48451"/>
                    <a:pt x="315311" y="31531"/>
                  </a:cubicBezTo>
                  <a:cubicBezTo>
                    <a:pt x="325692" y="18554"/>
                    <a:pt x="345989" y="15766"/>
                    <a:pt x="362607" y="15766"/>
                  </a:cubicBezTo>
                  <a:cubicBezTo>
                    <a:pt x="441610" y="15766"/>
                    <a:pt x="520262" y="26276"/>
                    <a:pt x="599090" y="31531"/>
                  </a:cubicBezTo>
                  <a:cubicBezTo>
                    <a:pt x="620111" y="36786"/>
                    <a:pt x="640905" y="43048"/>
                    <a:pt x="662152" y="47297"/>
                  </a:cubicBezTo>
                  <a:cubicBezTo>
                    <a:pt x="693497" y="53566"/>
                    <a:pt x="726127" y="53877"/>
                    <a:pt x="756745" y="63062"/>
                  </a:cubicBezTo>
                  <a:cubicBezTo>
                    <a:pt x="779256" y="69815"/>
                    <a:pt x="798786" y="84083"/>
                    <a:pt x="819807" y="94593"/>
                  </a:cubicBezTo>
                  <a:cubicBezTo>
                    <a:pt x="814552" y="110359"/>
                    <a:pt x="815793" y="130139"/>
                    <a:pt x="804042" y="141890"/>
                  </a:cubicBezTo>
                  <a:cubicBezTo>
                    <a:pt x="792291" y="153641"/>
                    <a:pt x="773295" y="156150"/>
                    <a:pt x="756745" y="157655"/>
                  </a:cubicBezTo>
                  <a:cubicBezTo>
                    <a:pt x="657169" y="166707"/>
                    <a:pt x="556979" y="166984"/>
                    <a:pt x="457200" y="173421"/>
                  </a:cubicBezTo>
                  <a:cubicBezTo>
                    <a:pt x="394051" y="177495"/>
                    <a:pt x="331076" y="183931"/>
                    <a:pt x="268014" y="189186"/>
                  </a:cubicBezTo>
                  <a:cubicBezTo>
                    <a:pt x="156584" y="217044"/>
                    <a:pt x="225512" y="198099"/>
                    <a:pt x="63062" y="252249"/>
                  </a:cubicBezTo>
                  <a:cubicBezTo>
                    <a:pt x="8715" y="270365"/>
                    <a:pt x="27517" y="256263"/>
                    <a:pt x="0" y="283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95665" y="2027189"/>
              <a:ext cx="1040670" cy="769441"/>
            </a:xfrm>
            <a:prstGeom prst="rect">
              <a:avLst/>
            </a:prstGeom>
            <a:noFill/>
          </p:spPr>
          <p:txBody>
            <a:bodyPr wrap="none" rtlCol="0">
              <a:spAutoFit/>
            </a:bodyPr>
            <a:lstStyle/>
            <a:p>
              <a:r>
                <a:rPr lang="en-GB" sz="4400" b="1" dirty="0" smtClean="0"/>
                <a:t>£38</a:t>
              </a:r>
              <a:endParaRPr lang="en-GB" sz="4400" b="1" dirty="0"/>
            </a:p>
          </p:txBody>
        </p:sp>
        <p:sp>
          <p:nvSpPr>
            <p:cNvPr id="21" name="TextBox 20"/>
            <p:cNvSpPr txBox="1"/>
            <p:nvPr/>
          </p:nvSpPr>
          <p:spPr>
            <a:xfrm>
              <a:off x="2506704" y="2056538"/>
              <a:ext cx="1762021" cy="769441"/>
            </a:xfrm>
            <a:prstGeom prst="rect">
              <a:avLst/>
            </a:prstGeom>
            <a:noFill/>
          </p:spPr>
          <p:txBody>
            <a:bodyPr wrap="none" rtlCol="0">
              <a:spAutoFit/>
            </a:bodyPr>
            <a:lstStyle/>
            <a:p>
              <a:r>
                <a:rPr lang="en-GB" sz="4400" b="1" dirty="0" smtClean="0"/>
                <a:t>£45.60</a:t>
              </a:r>
              <a:endParaRPr lang="en-GB" sz="4400" b="1" dirty="0"/>
            </a:p>
          </p:txBody>
        </p:sp>
        <p:sp>
          <p:nvSpPr>
            <p:cNvPr id="22" name="TextBox 21"/>
            <p:cNvSpPr txBox="1"/>
            <p:nvPr/>
          </p:nvSpPr>
          <p:spPr>
            <a:xfrm>
              <a:off x="2867379" y="5492540"/>
              <a:ext cx="1040670" cy="769441"/>
            </a:xfrm>
            <a:prstGeom prst="rect">
              <a:avLst/>
            </a:prstGeom>
            <a:noFill/>
          </p:spPr>
          <p:txBody>
            <a:bodyPr wrap="none" rtlCol="0">
              <a:spAutoFit/>
            </a:bodyPr>
            <a:lstStyle/>
            <a:p>
              <a:r>
                <a:rPr lang="en-GB" sz="4400" b="1" dirty="0" smtClean="0"/>
                <a:t>£57</a:t>
              </a:r>
              <a:endParaRPr lang="en-GB" sz="4400" b="1" dirty="0"/>
            </a:p>
          </p:txBody>
        </p:sp>
        <p:sp>
          <p:nvSpPr>
            <p:cNvPr id="23" name="TextBox 22"/>
            <p:cNvSpPr txBox="1"/>
            <p:nvPr/>
          </p:nvSpPr>
          <p:spPr>
            <a:xfrm>
              <a:off x="719721" y="5505236"/>
              <a:ext cx="1040670" cy="769441"/>
            </a:xfrm>
            <a:prstGeom prst="rect">
              <a:avLst/>
            </a:prstGeom>
            <a:noFill/>
          </p:spPr>
          <p:txBody>
            <a:bodyPr wrap="none" rtlCol="0">
              <a:spAutoFit/>
            </a:bodyPr>
            <a:lstStyle/>
            <a:p>
              <a:r>
                <a:rPr lang="en-GB" sz="4400" b="1" dirty="0" smtClean="0"/>
                <a:t>£76</a:t>
              </a:r>
              <a:endParaRPr lang="en-GB" sz="4400" b="1" dirty="0"/>
            </a:p>
          </p:txBody>
        </p:sp>
      </p:grpSp>
    </p:spTree>
    <p:extLst>
      <p:ext uri="{BB962C8B-B14F-4D97-AF65-F5344CB8AC3E}">
        <p14:creationId xmlns:p14="http://schemas.microsoft.com/office/powerpoint/2010/main" val="2220123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424" y="128587"/>
            <a:ext cx="4496900" cy="660082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7"/>
            <a:ext cx="4505325" cy="6600825"/>
          </a:xfrm>
          <a:prstGeom prst="rect">
            <a:avLst/>
          </a:prstGeom>
        </p:spPr>
      </p:pic>
    </p:spTree>
    <p:extLst>
      <p:ext uri="{BB962C8B-B14F-4D97-AF65-F5344CB8AC3E}">
        <p14:creationId xmlns:p14="http://schemas.microsoft.com/office/powerpoint/2010/main" val="37746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32274" r="49147" b="49402"/>
          <a:stretch/>
        </p:blipFill>
        <p:spPr>
          <a:xfrm>
            <a:off x="6785895" y="397587"/>
            <a:ext cx="2286831" cy="1209544"/>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49853" t="16204" b="66599"/>
          <a:stretch/>
        </p:blipFill>
        <p:spPr>
          <a:xfrm>
            <a:off x="4376210" y="1836208"/>
            <a:ext cx="2255074" cy="1135116"/>
          </a:xfrm>
          <a:prstGeom prst="rect">
            <a:avLst/>
          </a:prstGeom>
        </p:spPr>
      </p:pic>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6204" r="49147" b="67044"/>
          <a:stretch/>
        </p:blipFill>
        <p:spPr>
          <a:xfrm>
            <a:off x="4344453" y="397587"/>
            <a:ext cx="2286831" cy="1105697"/>
          </a:xfrm>
          <a:prstGeom prst="rect">
            <a:avLst/>
          </a:prstGeom>
        </p:spPr>
      </p:pic>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49853" t="32393" b="49402"/>
          <a:stretch/>
        </p:blipFill>
        <p:spPr>
          <a:xfrm>
            <a:off x="6785895" y="1802950"/>
            <a:ext cx="2255074" cy="1201632"/>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49720" r="49465" b="32955"/>
          <a:stretch/>
        </p:blipFill>
        <p:spPr>
          <a:xfrm>
            <a:off x="291269" y="4824154"/>
            <a:ext cx="2276745" cy="1143613"/>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49420" t="32955" b="49598"/>
          <a:stretch/>
        </p:blipFill>
        <p:spPr>
          <a:xfrm>
            <a:off x="2952299" y="4824154"/>
            <a:ext cx="2278784" cy="1151643"/>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49420" t="65757" b="16808"/>
          <a:stretch/>
        </p:blipFill>
        <p:spPr>
          <a:xfrm>
            <a:off x="228079" y="3468413"/>
            <a:ext cx="2278784" cy="1150883"/>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t="65757" r="50086" b="16808"/>
          <a:stretch/>
        </p:blipFill>
        <p:spPr>
          <a:xfrm>
            <a:off x="2952299" y="3468413"/>
            <a:ext cx="2248768" cy="1150883"/>
          </a:xfrm>
          <a:prstGeom prst="rect">
            <a:avLst/>
          </a:prstGeom>
        </p:spPr>
      </p:pic>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49420" t="82249" b="-1356"/>
          <a:stretch/>
        </p:blipFill>
        <p:spPr>
          <a:xfrm>
            <a:off x="6037086" y="3468413"/>
            <a:ext cx="2278784" cy="1261242"/>
          </a:xfrm>
          <a:prstGeom prst="rect">
            <a:avLst/>
          </a:prstGeom>
        </p:spPr>
      </p:pic>
      <p:pic>
        <p:nvPicPr>
          <p:cNvPr id="11"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l="49420" t="82249" b="-1356"/>
          <a:stretch/>
        </p:blipFill>
        <p:spPr>
          <a:xfrm>
            <a:off x="6037086" y="4824154"/>
            <a:ext cx="2278784" cy="1261242"/>
          </a:xfrm>
          <a:prstGeom prst="rect">
            <a:avLst/>
          </a:prstGeom>
        </p:spPr>
      </p:pic>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t="49720" r="49465" b="32955"/>
          <a:stretch/>
        </p:blipFill>
        <p:spPr>
          <a:xfrm>
            <a:off x="365203" y="4824154"/>
            <a:ext cx="2276745" cy="1143613"/>
          </a:xfrm>
          <a:prstGeom prst="rect">
            <a:avLst/>
          </a:prstGeom>
        </p:spPr>
      </p:pic>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l="49420" t="65757" b="16808"/>
          <a:stretch/>
        </p:blipFill>
        <p:spPr>
          <a:xfrm>
            <a:off x="302013" y="3468413"/>
            <a:ext cx="2278784" cy="1150883"/>
          </a:xfrm>
          <a:prstGeom prst="rect">
            <a:avLst/>
          </a:prstGeom>
        </p:spPr>
      </p:pic>
      <p:pic>
        <p:nvPicPr>
          <p:cNvPr id="14" name="Picture 13" descr="Screen Clipping"/>
          <p:cNvPicPr>
            <a:picLocks noChangeAspect="1"/>
          </p:cNvPicPr>
          <p:nvPr/>
        </p:nvPicPr>
        <p:blipFill rotWithShape="1">
          <a:blip r:embed="rId3">
            <a:extLst>
              <a:ext uri="{28A0092B-C50C-407E-A947-70E740481C1C}">
                <a14:useLocalDpi xmlns:a14="http://schemas.microsoft.com/office/drawing/2010/main" val="0"/>
              </a:ext>
            </a:extLst>
          </a:blip>
          <a:srcRect t="65757" r="50086" b="16808"/>
          <a:stretch/>
        </p:blipFill>
        <p:spPr>
          <a:xfrm>
            <a:off x="3026233" y="3468413"/>
            <a:ext cx="2248768" cy="1150883"/>
          </a:xfrm>
          <a:prstGeom prst="rect">
            <a:avLst/>
          </a:prstGeom>
        </p:spPr>
      </p:pic>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l="49044" b="82602"/>
          <a:stretch/>
        </p:blipFill>
        <p:spPr>
          <a:xfrm>
            <a:off x="1004693" y="0"/>
            <a:ext cx="2291429" cy="1148420"/>
          </a:xfrm>
          <a:prstGeom prst="rect">
            <a:avLst/>
          </a:prstGeom>
        </p:spPr>
      </p:pic>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l="49044" t="15965" b="67045"/>
          <a:stretch/>
        </p:blipFill>
        <p:spPr>
          <a:xfrm>
            <a:off x="984328" y="1242219"/>
            <a:ext cx="2291429" cy="1121461"/>
          </a:xfrm>
          <a:prstGeom prst="rect">
            <a:avLst/>
          </a:prstGeom>
        </p:spPr>
      </p:pic>
      <p:pic>
        <p:nvPicPr>
          <p:cNvPr id="17" name="Picture 16" descr="Screen Clipping"/>
          <p:cNvPicPr>
            <a:picLocks noChangeAspect="1"/>
          </p:cNvPicPr>
          <p:nvPr/>
        </p:nvPicPr>
        <p:blipFill rotWithShape="1">
          <a:blip r:embed="rId2">
            <a:extLst>
              <a:ext uri="{28A0092B-C50C-407E-A947-70E740481C1C}">
                <a14:useLocalDpi xmlns:a14="http://schemas.microsoft.com/office/drawing/2010/main" val="0"/>
              </a:ext>
            </a:extLst>
          </a:blip>
          <a:srcRect t="65644" r="49147" b="15909"/>
          <a:stretch/>
        </p:blipFill>
        <p:spPr>
          <a:xfrm>
            <a:off x="1009291" y="2403766"/>
            <a:ext cx="2286831" cy="1217609"/>
          </a:xfrm>
          <a:prstGeom prst="rect">
            <a:avLst/>
          </a:prstGeom>
        </p:spPr>
      </p:pic>
    </p:spTree>
    <p:extLst>
      <p:ext uri="{BB962C8B-B14F-4D97-AF65-F5344CB8AC3E}">
        <p14:creationId xmlns:p14="http://schemas.microsoft.com/office/powerpoint/2010/main" val="413962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25"/>
            <a:ext cx="4514850" cy="653415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1925"/>
            <a:ext cx="4495800" cy="6534150"/>
          </a:xfrm>
          <a:prstGeom prst="rect">
            <a:avLst/>
          </a:prstGeom>
        </p:spPr>
      </p:pic>
    </p:spTree>
    <p:extLst>
      <p:ext uri="{BB962C8B-B14F-4D97-AF65-F5344CB8AC3E}">
        <p14:creationId xmlns:p14="http://schemas.microsoft.com/office/powerpoint/2010/main" val="2902257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49431" t="16825" b="65841"/>
          <a:stretch/>
        </p:blipFill>
        <p:spPr>
          <a:xfrm>
            <a:off x="639422" y="1261240"/>
            <a:ext cx="2283110" cy="1132645"/>
          </a:xfrm>
          <a:prstGeom prst="rect">
            <a:avLst/>
          </a:prstGeom>
        </p:spPr>
      </p:pic>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16825" r="48652" b="65841"/>
          <a:stretch/>
        </p:blipFill>
        <p:spPr>
          <a:xfrm>
            <a:off x="626664" y="2632842"/>
            <a:ext cx="2318292" cy="1132644"/>
          </a:xfrm>
          <a:prstGeom prst="rect">
            <a:avLst/>
          </a:prstGeom>
        </p:spPr>
      </p:pic>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49431" t="32773" b="49396"/>
          <a:stretch/>
        </p:blipFill>
        <p:spPr>
          <a:xfrm>
            <a:off x="674604" y="4106580"/>
            <a:ext cx="2283110" cy="1165120"/>
          </a:xfrm>
          <a:prstGeom prst="rect">
            <a:avLst/>
          </a:prstGeom>
        </p:spPr>
      </p:pic>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33276" r="48652" b="49396"/>
          <a:stretch/>
        </p:blipFill>
        <p:spPr>
          <a:xfrm>
            <a:off x="639422" y="5418847"/>
            <a:ext cx="2318292" cy="1132247"/>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65842" r="48947" b="16939"/>
          <a:stretch/>
        </p:blipFill>
        <p:spPr>
          <a:xfrm>
            <a:off x="4481989" y="2725206"/>
            <a:ext cx="2295255" cy="1125125"/>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49311" r="48947" b="33412"/>
          <a:stretch/>
        </p:blipFill>
        <p:spPr>
          <a:xfrm>
            <a:off x="4572000" y="724940"/>
            <a:ext cx="2295255" cy="1128886"/>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49248" t="49311" b="33412"/>
          <a:stretch/>
        </p:blipFill>
        <p:spPr>
          <a:xfrm>
            <a:off x="6732240" y="2070278"/>
            <a:ext cx="2281694" cy="1128886"/>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val="0"/>
              </a:ext>
            </a:extLst>
          </a:blip>
          <a:srcRect l="49051" t="65842" b="16939"/>
          <a:stretch/>
        </p:blipFill>
        <p:spPr>
          <a:xfrm>
            <a:off x="6853445" y="3765486"/>
            <a:ext cx="2290555" cy="1125125"/>
          </a:xfrm>
          <a:prstGeom prst="rect">
            <a:avLst/>
          </a:prstGeom>
        </p:spPr>
      </p:pic>
    </p:spTree>
    <p:extLst>
      <p:ext uri="{BB962C8B-B14F-4D97-AF65-F5344CB8AC3E}">
        <p14:creationId xmlns:p14="http://schemas.microsoft.com/office/powerpoint/2010/main" val="3162891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92360"/>
            <a:ext cx="3205301" cy="369332"/>
          </a:xfrm>
          <a:prstGeom prst="rect">
            <a:avLst/>
          </a:prstGeom>
          <a:noFill/>
        </p:spPr>
        <p:txBody>
          <a:bodyPr wrap="none" rtlCol="0">
            <a:spAutoFit/>
          </a:bodyPr>
          <a:lstStyle/>
          <a:p>
            <a:r>
              <a:rPr lang="en-GB" dirty="0" smtClean="0"/>
              <a:t>Consumable Resources Needed:</a:t>
            </a:r>
            <a:endParaRPr lang="en-GB" dirty="0"/>
          </a:p>
        </p:txBody>
      </p:sp>
      <p:sp>
        <p:nvSpPr>
          <p:cNvPr id="3" name="TextBox 2"/>
          <p:cNvSpPr txBox="1"/>
          <p:nvPr/>
        </p:nvSpPr>
        <p:spPr>
          <a:xfrm>
            <a:off x="533400" y="3716586"/>
            <a:ext cx="6407460" cy="1754326"/>
          </a:xfrm>
          <a:prstGeom prst="rect">
            <a:avLst/>
          </a:prstGeom>
          <a:noFill/>
        </p:spPr>
        <p:txBody>
          <a:bodyPr wrap="none" rtlCol="0">
            <a:spAutoFit/>
          </a:bodyPr>
          <a:lstStyle/>
          <a:p>
            <a:r>
              <a:rPr lang="en-GB" dirty="0" smtClean="0"/>
              <a:t>Re-usable Resources Needed:</a:t>
            </a:r>
          </a:p>
          <a:p>
            <a:r>
              <a:rPr lang="en-GB" dirty="0"/>
              <a:t>	</a:t>
            </a:r>
            <a:r>
              <a:rPr lang="en-GB" dirty="0" smtClean="0"/>
              <a:t>Card sorting sets</a:t>
            </a:r>
          </a:p>
          <a:p>
            <a:r>
              <a:rPr lang="en-GB" dirty="0"/>
              <a:t>	</a:t>
            </a:r>
            <a:r>
              <a:rPr lang="en-GB" dirty="0" smtClean="0"/>
              <a:t>Camera, to record card –sort arrangements</a:t>
            </a:r>
          </a:p>
          <a:p>
            <a:r>
              <a:rPr lang="en-GB" dirty="0"/>
              <a:t>	</a:t>
            </a:r>
            <a:r>
              <a:rPr lang="en-GB" dirty="0" smtClean="0"/>
              <a:t>Mini-whiteboards</a:t>
            </a:r>
          </a:p>
          <a:p>
            <a:r>
              <a:rPr lang="en-GB" dirty="0"/>
              <a:t>	</a:t>
            </a:r>
            <a:r>
              <a:rPr lang="en-GB" dirty="0" smtClean="0"/>
              <a:t>Ideally, smaller marker pens to write on the ‘blank’ cards</a:t>
            </a:r>
          </a:p>
          <a:p>
            <a:r>
              <a:rPr lang="en-GB" dirty="0"/>
              <a:t>	</a:t>
            </a:r>
            <a:r>
              <a:rPr lang="en-GB" dirty="0" smtClean="0"/>
              <a:t>CALCULATORS</a:t>
            </a:r>
            <a:endParaRPr lang="en-GB" dirty="0"/>
          </a:p>
        </p:txBody>
      </p:sp>
      <p:sp>
        <p:nvSpPr>
          <p:cNvPr id="9" name="TextBox 8"/>
          <p:cNvSpPr txBox="1"/>
          <p:nvPr/>
        </p:nvSpPr>
        <p:spPr>
          <a:xfrm>
            <a:off x="1345172" y="772629"/>
            <a:ext cx="7089383" cy="1477328"/>
          </a:xfrm>
          <a:prstGeom prst="rect">
            <a:avLst/>
          </a:prstGeom>
          <a:noFill/>
        </p:spPr>
        <p:txBody>
          <a:bodyPr wrap="square" rtlCol="0">
            <a:spAutoFit/>
          </a:bodyPr>
          <a:lstStyle/>
          <a:p>
            <a:r>
              <a:rPr lang="en-GB" dirty="0" err="1" smtClean="0"/>
              <a:t>Blu-tac</a:t>
            </a:r>
            <a:r>
              <a:rPr lang="en-GB" dirty="0" smtClean="0"/>
              <a:t> to hold down cards and stop them falling about</a:t>
            </a:r>
          </a:p>
          <a:p>
            <a:endParaRPr lang="en-GB" dirty="0"/>
          </a:p>
          <a:p>
            <a:r>
              <a:rPr lang="en-GB" dirty="0" smtClean="0"/>
              <a:t>Little ‘name’ cards to put beside the sorted cards to that their ‘owners’ can be recorded in the photos – so that photos can be easily returned to the correct students.</a:t>
            </a:r>
            <a:endParaRPr lang="en-GB" dirty="0"/>
          </a:p>
        </p:txBody>
      </p:sp>
      <p:sp>
        <p:nvSpPr>
          <p:cNvPr id="5" name="TextBox 4"/>
          <p:cNvSpPr txBox="1"/>
          <p:nvPr/>
        </p:nvSpPr>
        <p:spPr>
          <a:xfrm>
            <a:off x="709449" y="5604668"/>
            <a:ext cx="7844392" cy="646331"/>
          </a:xfrm>
          <a:prstGeom prst="rect">
            <a:avLst/>
          </a:prstGeom>
          <a:noFill/>
        </p:spPr>
        <p:txBody>
          <a:bodyPr wrap="none" rtlCol="0">
            <a:spAutoFit/>
          </a:bodyPr>
          <a:lstStyle/>
          <a:p>
            <a:endParaRPr lang="en-GB" dirty="0" smtClean="0"/>
          </a:p>
          <a:p>
            <a:r>
              <a:rPr lang="en-GB" dirty="0" smtClean="0"/>
              <a:t>Extension ‘Money’ cards can be used from the OUTSET for the most able students.</a:t>
            </a:r>
            <a:endParaRPr lang="en-GB" dirty="0"/>
          </a:p>
        </p:txBody>
      </p:sp>
    </p:spTree>
    <p:extLst>
      <p:ext uri="{BB962C8B-B14F-4D97-AF65-F5344CB8AC3E}">
        <p14:creationId xmlns:p14="http://schemas.microsoft.com/office/powerpoint/2010/main" val="1665568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36" y="84475"/>
            <a:ext cx="8943933" cy="6740307"/>
          </a:xfrm>
          <a:prstGeom prst="rect">
            <a:avLst/>
          </a:prstGeom>
          <a:noFill/>
        </p:spPr>
        <p:txBody>
          <a:bodyPr wrap="square" rtlCol="0">
            <a:spAutoFit/>
          </a:bodyPr>
          <a:lstStyle/>
          <a:p>
            <a:r>
              <a:rPr lang="en-GB" dirty="0" smtClean="0"/>
              <a:t>Notes to start.</a:t>
            </a:r>
          </a:p>
          <a:p>
            <a:r>
              <a:rPr lang="en-GB" dirty="0" smtClean="0"/>
              <a:t>Students must be pre-assigned into  MIXED ABILITY teams of 3. (i.e. all teams equal, so little need to differentiate – which is problematic on this activity).</a:t>
            </a:r>
          </a:p>
          <a:p>
            <a:endParaRPr lang="en-GB" dirty="0"/>
          </a:p>
          <a:p>
            <a:r>
              <a:rPr lang="en-GB" dirty="0" smtClean="0"/>
              <a:t>Be very careful not to correct students too early. It is *much* better that that discover errors for themselves, by continuing to add more cards and finding that they do not fit.</a:t>
            </a:r>
          </a:p>
          <a:p>
            <a:r>
              <a:rPr lang="en-GB" dirty="0" smtClean="0"/>
              <a:t>If they struggle greatly, allow some of them to discuss with other students that have understood things.</a:t>
            </a:r>
          </a:p>
          <a:p>
            <a:endParaRPr lang="en-GB" dirty="0" smtClean="0"/>
          </a:p>
          <a:p>
            <a:r>
              <a:rPr lang="en-GB" dirty="0" smtClean="0"/>
              <a:t>The intention IS that </a:t>
            </a:r>
            <a:r>
              <a:rPr lang="en-GB" i="1" dirty="0" smtClean="0"/>
              <a:t>all</a:t>
            </a:r>
            <a:r>
              <a:rPr lang="en-GB" dirty="0" smtClean="0"/>
              <a:t> cards end up being  placed between the ‘Money’ cards simultaneously, but that mini-plenaries are taken after each new card set is added (in order to emphasise the patterns).</a:t>
            </a:r>
          </a:p>
          <a:p>
            <a:r>
              <a:rPr lang="en-GB" dirty="0" smtClean="0"/>
              <a:t>The ‘best’ order to do it is by starting with the Percentage changes (hardest), and then adding the easier ones.</a:t>
            </a:r>
          </a:p>
          <a:p>
            <a:r>
              <a:rPr lang="en-GB" dirty="0" smtClean="0"/>
              <a:t>But, as indicated in the slides, it is ‘easier’ to start with the others and build towards the Percentage cards. The slides probably imply too much freedom of choice. Keep students together on same card set if at all possible (see below).</a:t>
            </a:r>
          </a:p>
          <a:p>
            <a:r>
              <a:rPr lang="en-GB" dirty="0" smtClean="0"/>
              <a:t>Key teacher input is in </a:t>
            </a:r>
            <a:r>
              <a:rPr lang="en-GB" i="1" dirty="0" smtClean="0"/>
              <a:t>trying to elicit the patterns </a:t>
            </a:r>
            <a:r>
              <a:rPr lang="en-GB" dirty="0" smtClean="0"/>
              <a:t>from the students (reviewed on a later slide) during the card sorting itself. Must listen in very carefully, and prompt carefully.  Again, it is much, much better if students can discover these during card sorting, than simply being told of the patterns.</a:t>
            </a:r>
          </a:p>
          <a:p>
            <a:r>
              <a:rPr lang="en-GB" dirty="0" smtClean="0"/>
              <a:t>The most able students should be given the ‘Extension Money’ cards </a:t>
            </a:r>
            <a:r>
              <a:rPr lang="en-GB" u="sng" dirty="0" smtClean="0"/>
              <a:t>from the outset</a:t>
            </a:r>
            <a:r>
              <a:rPr lang="en-GB" dirty="0" smtClean="0"/>
              <a:t>.</a:t>
            </a:r>
            <a:endParaRPr lang="en-GB" dirty="0"/>
          </a:p>
          <a:p>
            <a:r>
              <a:rPr lang="en-GB" dirty="0" smtClean="0">
                <a:solidFill>
                  <a:srgbClr val="FF0000"/>
                </a:solidFill>
              </a:rPr>
              <a:t>However, for effective mid-session plenaries it’s far better if all students have been working on exactly the same card set. (albeit with different ‘Money’ cards). </a:t>
            </a:r>
          </a:p>
        </p:txBody>
      </p:sp>
    </p:spTree>
    <p:extLst>
      <p:ext uri="{BB962C8B-B14F-4D97-AF65-F5344CB8AC3E}">
        <p14:creationId xmlns:p14="http://schemas.microsoft.com/office/powerpoint/2010/main" val="333305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1642</Words>
  <Application>Microsoft Office PowerPoint</Application>
  <PresentationFormat>On-screen Show (4:3)</PresentationFormat>
  <Paragraphs>223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Standards Unit N7: Using Percentages to Increase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Unit N6: Developing Proportional Reasoning</dc:title>
  <dc:creator/>
  <cp:lastModifiedBy> </cp:lastModifiedBy>
  <cp:revision>211</cp:revision>
  <cp:lastPrinted>2012-05-09T10:05:25Z</cp:lastPrinted>
  <dcterms:created xsi:type="dcterms:W3CDTF">2006-08-16T00:00:00Z</dcterms:created>
  <dcterms:modified xsi:type="dcterms:W3CDTF">2012-05-16T18:52:15Z</dcterms:modified>
</cp:coreProperties>
</file>