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4" r:id="rId6"/>
    <p:sldId id="265" r:id="rId7"/>
    <p:sldId id="261" r:id="rId8"/>
    <p:sldId id="267" r:id="rId9"/>
    <p:sldId id="268" r:id="rId10"/>
    <p:sldId id="266" r:id="rId11"/>
    <p:sldId id="260" r:id="rId12"/>
    <p:sldId id="258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0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Standards Unit N6:</a:t>
            </a:r>
            <a:br>
              <a:rPr lang="en-GB" dirty="0" smtClean="0"/>
            </a:br>
            <a:r>
              <a:rPr lang="en-GB" dirty="0" smtClean="0"/>
              <a:t>Developing Proportional Reasoning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81800" cy="22098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Calculators (at least 1 between 2).</a:t>
            </a:r>
          </a:p>
          <a:p>
            <a:r>
              <a:rPr lang="en-GB" dirty="0" smtClean="0"/>
              <a:t>60-90 </a:t>
            </a:r>
            <a:r>
              <a:rPr lang="en-GB" dirty="0" err="1" smtClean="0"/>
              <a:t>mins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There is no card sorting involved in this lesson. The ‘cards’ are merely </a:t>
            </a:r>
            <a:r>
              <a:rPr lang="en-GB" dirty="0" err="1" smtClean="0"/>
              <a:t>templated</a:t>
            </a:r>
            <a:r>
              <a:rPr lang="en-GB" dirty="0" smtClean="0"/>
              <a:t> problems, and are not sorted or positioned in any way. I may have had such cards created, but they are useless. Discard if found.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2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14857" r="10002" b="12415"/>
          <a:stretch/>
        </p:blipFill>
        <p:spPr>
          <a:xfrm>
            <a:off x="1143000" y="1763858"/>
            <a:ext cx="2971800" cy="3975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3" t="54095" r="14526" b="11460"/>
          <a:stretch/>
        </p:blipFill>
        <p:spPr>
          <a:xfrm>
            <a:off x="5562600" y="2126177"/>
            <a:ext cx="3112619" cy="2362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04800"/>
            <a:ext cx="6633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Solving Proportion Problems in 2 Steps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-76200" y="1062335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7030A0"/>
                </a:solidFill>
              </a:rPr>
              <a:t>Or you might find this 2-step method easier</a:t>
            </a:r>
            <a:endParaRPr lang="en-GB" sz="2400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7472" y="183716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4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18288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10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335625" y="34538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1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510776" y="344545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5625" y="50540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7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510776" y="504565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075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5175" y="228600"/>
            <a:ext cx="1965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Your Turn</a:t>
            </a:r>
            <a:endParaRPr lang="en-GB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7" t="53938" r="12375" b="11777"/>
          <a:stretch/>
        </p:blipFill>
        <p:spPr>
          <a:xfrm>
            <a:off x="7010400" y="1054856"/>
            <a:ext cx="1816716" cy="1355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2" t="15206" r="15648" b="51620"/>
          <a:stretch/>
        </p:blipFill>
        <p:spPr>
          <a:xfrm>
            <a:off x="228600" y="1054856"/>
            <a:ext cx="1762093" cy="1311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3" t="54095" r="14526" b="11460"/>
          <a:stretch/>
        </p:blipFill>
        <p:spPr>
          <a:xfrm>
            <a:off x="2450845" y="1054856"/>
            <a:ext cx="1794324" cy="1361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6" t="14891" r="12375" b="51014"/>
          <a:stretch/>
        </p:blipFill>
        <p:spPr>
          <a:xfrm>
            <a:off x="4705321" y="1054856"/>
            <a:ext cx="1844926" cy="1347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751" y="2879076"/>
            <a:ext cx="8640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Solve any problems you couldn’t do using the new diagram method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3340741"/>
            <a:ext cx="560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 smtClean="0"/>
              <a:t>(or use it instead of the method you used previously)</a:t>
            </a:r>
            <a:endParaRPr lang="en-GB" sz="16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7" t="16935" r="12639" b="39948"/>
          <a:stretch/>
        </p:blipFill>
        <p:spPr>
          <a:xfrm>
            <a:off x="2362201" y="4419600"/>
            <a:ext cx="1600199" cy="12811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14857" r="10002" b="12415"/>
          <a:stretch/>
        </p:blipFill>
        <p:spPr>
          <a:xfrm>
            <a:off x="5036163" y="3962400"/>
            <a:ext cx="1821837" cy="24368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27553" y="4980771"/>
            <a:ext cx="432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486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1" t="9352" r="10468" b="10822"/>
          <a:stretch/>
        </p:blipFill>
        <p:spPr>
          <a:xfrm>
            <a:off x="228600" y="1447800"/>
            <a:ext cx="2994599" cy="44247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45175" y="228600"/>
            <a:ext cx="1376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Now…</a:t>
            </a:r>
            <a:endParaRPr lang="en-GB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657600" y="1091515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/>
              <a:t>Some</a:t>
            </a:r>
            <a:r>
              <a:rPr lang="en-GB" sz="2400" dirty="0" smtClean="0"/>
              <a:t> of these cards describe Proportional problems, and some don’t.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634612" y="22098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1. Decide if each is a proportional problem. If it isn’t, draw a line through it!</a:t>
            </a:r>
            <a:endParaRPr lang="en-GB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657600" y="32766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</a:t>
            </a:r>
            <a:r>
              <a:rPr lang="en-GB" sz="2000" dirty="0" smtClean="0"/>
              <a:t>. For all remaining problems, create your own (</a:t>
            </a:r>
            <a:r>
              <a:rPr lang="en-GB" sz="2000" i="1" dirty="0" smtClean="0"/>
              <a:t>quite</a:t>
            </a:r>
            <a:r>
              <a:rPr lang="en-GB" sz="2000" dirty="0" smtClean="0"/>
              <a:t> difficult) problems.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657600" y="42672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3. In your exercise books, use one of the diagram methods, or your own method, to solve all your own problems.</a:t>
            </a:r>
            <a:endParaRPr lang="en-GB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7" t="16935" r="12639" b="39948"/>
          <a:stretch/>
        </p:blipFill>
        <p:spPr>
          <a:xfrm>
            <a:off x="4527235" y="5500285"/>
            <a:ext cx="1200636" cy="9612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0" t="14857" r="10002" b="12415"/>
          <a:stretch/>
        </p:blipFill>
        <p:spPr>
          <a:xfrm>
            <a:off x="6355051" y="5180826"/>
            <a:ext cx="1196340" cy="1600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55051" y="5778459"/>
            <a:ext cx="432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486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-3843"/>
            <a:ext cx="1524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Review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838200"/>
            <a:ext cx="806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How do you know if a situation is proportional or not?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 rot="21346130">
            <a:off x="1981200" y="3276600"/>
            <a:ext cx="392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one value doubles, the other doubles.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 rot="253151">
            <a:off x="4737875" y="3970907"/>
            <a:ext cx="391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one value is one, the other is one too.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21449032">
            <a:off x="165775" y="4027250"/>
            <a:ext cx="39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one value is zero, the other is zero too.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8188" y="4601149"/>
            <a:ext cx="395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If you add one to one value, you must add one to the other too.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78603" y="4611469"/>
            <a:ext cx="3955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If you were to plot a graph of one value against the other, it would be a straight line through the origin.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5477470"/>
            <a:ext cx="3955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If you were to plot a graph of one value against the other, it would be a straight horizontal line.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11412" y="2743200"/>
            <a:ext cx="427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Are each of these statements True or False?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43000"/>
            <a:ext cx="320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Consumable Resources Needed: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452336"/>
            <a:ext cx="296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Re-usable Resources Needed: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38099" y="1535668"/>
            <a:ext cx="748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Each student needs 1 A4 copy of Sheet 2, Sample work to write on and ‘mark’.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821668"/>
            <a:ext cx="7375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 have 13 copies of the Questions – enough to share between 2 or 3 students.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916668"/>
            <a:ext cx="712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Each student needs 1 A4 copy of Sheet 3, Making up Your own Questions.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2297668"/>
            <a:ext cx="747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Photocopy a double-sided sheet containing both (1 is already created, and held with other resource sheets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7" t="53938" r="12375" b="11777"/>
          <a:stretch/>
        </p:blipFill>
        <p:spPr>
          <a:xfrm>
            <a:off x="5105400" y="3581399"/>
            <a:ext cx="3151463" cy="2351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2" t="15206" r="15648" b="51620"/>
          <a:stretch/>
        </p:blipFill>
        <p:spPr>
          <a:xfrm>
            <a:off x="814252" y="592183"/>
            <a:ext cx="3056709" cy="2275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3" t="54095" r="14526" b="11460"/>
          <a:stretch/>
        </p:blipFill>
        <p:spPr>
          <a:xfrm>
            <a:off x="814252" y="3581399"/>
            <a:ext cx="3112619" cy="2362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6" t="14891" r="12375" b="51014"/>
          <a:stretch/>
        </p:blipFill>
        <p:spPr>
          <a:xfrm>
            <a:off x="5105400" y="592183"/>
            <a:ext cx="3200400" cy="2338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7338" y="14844"/>
            <a:ext cx="4188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Solve these problems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486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" t="8531" r="16364" b="13027"/>
          <a:stretch/>
        </p:blipFill>
        <p:spPr>
          <a:xfrm>
            <a:off x="4724399" y="304800"/>
            <a:ext cx="4441467" cy="624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2" t="15206" r="15648" b="51620"/>
          <a:stretch/>
        </p:blipFill>
        <p:spPr>
          <a:xfrm>
            <a:off x="76200" y="123723"/>
            <a:ext cx="2092678" cy="15575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3" t="54095" r="14526" b="11460"/>
          <a:stretch/>
        </p:blipFill>
        <p:spPr>
          <a:xfrm>
            <a:off x="1602845" y="1686120"/>
            <a:ext cx="2130955" cy="1617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6" t="14891" r="12375" b="51014"/>
          <a:stretch/>
        </p:blipFill>
        <p:spPr>
          <a:xfrm>
            <a:off x="18749" y="3308138"/>
            <a:ext cx="2191051" cy="1600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7" t="53938" r="12375" b="11777"/>
          <a:stretch/>
        </p:blipFill>
        <p:spPr>
          <a:xfrm>
            <a:off x="1600200" y="4913760"/>
            <a:ext cx="2157548" cy="160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3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2" t="15206" r="15648" b="51620"/>
          <a:stretch/>
        </p:blipFill>
        <p:spPr>
          <a:xfrm>
            <a:off x="304800" y="123723"/>
            <a:ext cx="1828800" cy="1361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3" t="54095" r="14526" b="11460"/>
          <a:stretch/>
        </p:blipFill>
        <p:spPr>
          <a:xfrm>
            <a:off x="2362200" y="160253"/>
            <a:ext cx="1801899" cy="136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6" t="14891" r="12375" b="51014"/>
          <a:stretch/>
        </p:blipFill>
        <p:spPr>
          <a:xfrm>
            <a:off x="4677888" y="123723"/>
            <a:ext cx="1852715" cy="1353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7" t="53938" r="12375" b="11777"/>
          <a:stretch/>
        </p:blipFill>
        <p:spPr>
          <a:xfrm>
            <a:off x="6868939" y="123723"/>
            <a:ext cx="1824386" cy="1361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052935"/>
            <a:ext cx="6387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All these problems involved two quantities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2971800"/>
            <a:ext cx="598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Q1	No. of pancakes	&amp;	Amount of ingredients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3440668"/>
            <a:ext cx="5067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Q2	Quantity of paint	&amp;	Cost of paint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3886200"/>
            <a:ext cx="535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Q3	Height of poster	&amp;	Width of poster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6400" y="4343400"/>
            <a:ext cx="588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Q4	% of money spent	&amp;	Angle in the Pie chart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4953000"/>
            <a:ext cx="7337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7030A0"/>
                </a:solidFill>
              </a:rPr>
              <a:t>They are all </a:t>
            </a:r>
            <a:r>
              <a:rPr lang="en-GB" sz="2400" b="1" i="1" dirty="0" smtClean="0">
                <a:solidFill>
                  <a:srgbClr val="7030A0"/>
                </a:solidFill>
              </a:rPr>
              <a:t>proportional</a:t>
            </a:r>
            <a:r>
              <a:rPr lang="en-GB" sz="2400" i="1" dirty="0" smtClean="0">
                <a:solidFill>
                  <a:srgbClr val="7030A0"/>
                </a:solidFill>
              </a:rPr>
              <a:t> because if we multiply the first quantity by something (say x3), we must multiple the second quantity by the same amount</a:t>
            </a:r>
            <a:endParaRPr lang="en-GB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"/>
            <a:ext cx="7567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What other pairs of things are proportional?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3764340"/>
            <a:ext cx="6848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Some things that are NOT proportional?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66041" y="1258431"/>
            <a:ext cx="7225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Faster you go, further you travel.</a:t>
            </a:r>
          </a:p>
          <a:p>
            <a:pPr marL="514350" indent="-514350">
              <a:buAutoNum type="arabicPeriod"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Circumference of a circle, and its radius</a:t>
            </a:r>
          </a:p>
          <a:p>
            <a:pPr marL="514350" indent="-514350">
              <a:buAutoNum type="arabicPeriod"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The nights you stay in a hotel, and the total cost</a:t>
            </a:r>
          </a:p>
          <a:p>
            <a:pPr marL="514350" indent="-514350">
              <a:buAutoNum type="arabicPeriod"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The amount of savings you have in a bank, and the interest you get.</a:t>
            </a:r>
          </a:p>
          <a:p>
            <a:pPr marL="514350" indent="-514350">
              <a:buAutoNum type="arabicPeriod"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The amount you spend in a supermarket, and the number of school vouchers you get.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8623" y="4842808"/>
            <a:ext cx="62585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The faster you go, the LESS time it takes to get there.</a:t>
            </a:r>
          </a:p>
          <a:p>
            <a:pPr marL="514350" indent="-514350">
              <a:buAutoNum type="arabicPeriod"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The amount you eat, and how full you feel.</a:t>
            </a:r>
          </a:p>
          <a:p>
            <a:pPr marL="514350" indent="-514350">
              <a:buAutoNum type="arabicPeriod"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How much you talk, and how much you listen</a:t>
            </a:r>
          </a:p>
          <a:p>
            <a:pPr marL="514350" indent="-514350">
              <a:buAutoNum type="arabicPeriod"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How much exercise you do, and how much you sleep.</a:t>
            </a:r>
          </a:p>
          <a:p>
            <a:pPr marL="514350" indent="-514350">
              <a:buAutoNum type="arabicPeriod"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How old you are, and your pocket money</a:t>
            </a:r>
          </a:p>
          <a:p>
            <a:pPr marL="514350" indent="-514350">
              <a:buAutoNum type="arabicPeriod"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Your age and your height</a:t>
            </a:r>
          </a:p>
        </p:txBody>
      </p:sp>
    </p:spTree>
    <p:extLst>
      <p:ext uri="{BB962C8B-B14F-4D97-AF65-F5344CB8AC3E}">
        <p14:creationId xmlns:p14="http://schemas.microsoft.com/office/powerpoint/2010/main" val="333006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7" t="16935" r="12639" b="39948"/>
          <a:stretch/>
        </p:blipFill>
        <p:spPr>
          <a:xfrm>
            <a:off x="794076" y="1828800"/>
            <a:ext cx="3693226" cy="2956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04800"/>
            <a:ext cx="6474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Solving Proportion Problems in 1 Step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3" t="54095" r="14526" b="11460"/>
          <a:stretch/>
        </p:blipFill>
        <p:spPr>
          <a:xfrm>
            <a:off x="5562600" y="2126177"/>
            <a:ext cx="3112619" cy="23622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0600" y="1447800"/>
            <a:ext cx="3121086" cy="369332"/>
            <a:chOff x="990600" y="1447800"/>
            <a:chExt cx="3121086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990600" y="1447800"/>
              <a:ext cx="649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litres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0" y="1447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£</a:t>
              </a:r>
              <a:endParaRPr lang="en-GB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" y="5253335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7030A0"/>
                </a:solidFill>
              </a:rPr>
              <a:t>Proportion problems are really just multiplication problems!</a:t>
            </a:r>
          </a:p>
          <a:p>
            <a:pPr algn="ctr"/>
            <a:r>
              <a:rPr lang="en-GB" sz="2400" i="1" dirty="0" smtClean="0">
                <a:solidFill>
                  <a:srgbClr val="7030A0"/>
                </a:solidFill>
              </a:rPr>
              <a:t>You usually just have to find the multipliers.</a:t>
            </a:r>
            <a:endParaRPr lang="en-GB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3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7" t="16935" r="12639" b="39948"/>
          <a:stretch/>
        </p:blipFill>
        <p:spPr>
          <a:xfrm>
            <a:off x="794076" y="1828800"/>
            <a:ext cx="3693226" cy="2956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04800"/>
            <a:ext cx="6474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Solving Proportion Problems in 1 Step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3" t="54095" r="14526" b="11460"/>
          <a:stretch/>
        </p:blipFill>
        <p:spPr>
          <a:xfrm>
            <a:off x="5562600" y="2126177"/>
            <a:ext cx="3112619" cy="23622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0600" y="1447800"/>
            <a:ext cx="3121086" cy="369332"/>
            <a:chOff x="990600" y="1447800"/>
            <a:chExt cx="3121086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990600" y="1447800"/>
              <a:ext cx="649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litres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0" y="1447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£</a:t>
              </a:r>
              <a:endParaRPr lang="en-GB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77958" y="203661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4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724176" y="198713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10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40386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7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41195" y="4038600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?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9861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7030A0"/>
                </a:solidFill>
              </a:rPr>
              <a:t>What do you think this diagram means?</a:t>
            </a:r>
            <a:endParaRPr lang="en-GB" sz="2400" i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02473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7030A0"/>
                </a:solidFill>
              </a:rPr>
              <a:t>What are the multipliers now?</a:t>
            </a:r>
            <a:endParaRPr lang="en-GB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7" t="16935" r="12639" b="39948"/>
          <a:stretch/>
        </p:blipFill>
        <p:spPr>
          <a:xfrm>
            <a:off x="794076" y="1828800"/>
            <a:ext cx="3693226" cy="2956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304800"/>
            <a:ext cx="6474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Solving Proportion Problems in 1 Step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3" t="54095" r="14526" b="11460"/>
          <a:stretch/>
        </p:blipFill>
        <p:spPr>
          <a:xfrm>
            <a:off x="5562600" y="2126177"/>
            <a:ext cx="3112619" cy="236220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90600" y="1447800"/>
            <a:ext cx="3121086" cy="369332"/>
            <a:chOff x="990600" y="1447800"/>
            <a:chExt cx="3121086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990600" y="1447800"/>
              <a:ext cx="649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litres</a:t>
              </a:r>
              <a:endParaRPr lang="en-GB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0" y="14478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£</a:t>
              </a:r>
              <a:endParaRPr lang="en-GB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77958" y="203661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7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198713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18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4038600"/>
            <a:ext cx="76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2.5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841195" y="4038600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?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9861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7030A0"/>
                </a:solidFill>
              </a:rPr>
              <a:t>Another example. What does this mean?</a:t>
            </a:r>
            <a:endParaRPr lang="en-GB" sz="2400" i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024735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 smtClean="0">
                <a:solidFill>
                  <a:srgbClr val="7030A0"/>
                </a:solidFill>
              </a:rPr>
              <a:t>What are the multipliers now?</a:t>
            </a:r>
            <a:endParaRPr lang="en-GB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7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635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Standards Unit N6: Developing Proportional Reasoning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Standards Unit N6: Developing Proportional Reasoning</dc:title>
  <dc:creator/>
  <cp:lastModifiedBy> </cp:lastModifiedBy>
  <cp:revision>13</cp:revision>
  <dcterms:created xsi:type="dcterms:W3CDTF">2006-08-16T00:00:00Z</dcterms:created>
  <dcterms:modified xsi:type="dcterms:W3CDTF">2012-04-26T17:42:22Z</dcterms:modified>
</cp:coreProperties>
</file>