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59" r:id="rId5"/>
    <p:sldId id="295" r:id="rId6"/>
    <p:sldId id="298" r:id="rId7"/>
    <p:sldId id="296" r:id="rId8"/>
    <p:sldId id="297" r:id="rId9"/>
    <p:sldId id="301" r:id="rId10"/>
    <p:sldId id="299" r:id="rId11"/>
    <p:sldId id="302" r:id="rId12"/>
    <p:sldId id="303" r:id="rId13"/>
    <p:sldId id="304" r:id="rId14"/>
    <p:sldId id="307" r:id="rId15"/>
    <p:sldId id="305" r:id="rId16"/>
    <p:sldId id="308" r:id="rId17"/>
    <p:sldId id="306" r:id="rId18"/>
    <p:sldId id="311" r:id="rId19"/>
    <p:sldId id="309" r:id="rId20"/>
    <p:sldId id="31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876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Standards Unit </a:t>
            </a:r>
            <a:r>
              <a:rPr lang="en-GB" dirty="0" smtClean="0"/>
              <a:t>N3: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Rounding Numbers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Rounding whole numbers to nearest 10, 100, 1000.</a:t>
            </a:r>
          </a:p>
          <a:p>
            <a:r>
              <a:rPr lang="en-GB" sz="2800" dirty="0" smtClean="0"/>
              <a:t>Activity takes around 45+ minutes. Each student needs mini-whiteboard.</a:t>
            </a:r>
          </a:p>
          <a:p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43432" y="831671"/>
            <a:ext cx="3715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students at Level </a:t>
            </a:r>
            <a:r>
              <a:rPr lang="en-GB" dirty="0" smtClean="0"/>
              <a:t>3</a:t>
            </a:r>
            <a:r>
              <a:rPr lang="en-GB" dirty="0"/>
              <a:t> </a:t>
            </a:r>
            <a:r>
              <a:rPr lang="en-GB" dirty="0" smtClean="0"/>
              <a:t>or 4</a:t>
            </a:r>
            <a:r>
              <a:rPr lang="en-GB" dirty="0" smtClean="0"/>
              <a:t>?</a:t>
            </a: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54913" y="1379863"/>
            <a:ext cx="7765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Need ~ 15 very long, consumable strips of paper / card. About 5cm or 10cm wide, but 1 or 2m long.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2435" y="51642"/>
            <a:ext cx="4907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Check: What will you do?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43914" y="815182"/>
            <a:ext cx="8729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1.		Create a number line from 0 to 200, marked every ‘5’ 		units.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2063496" y="1930249"/>
            <a:ext cx="6279071" cy="551720"/>
            <a:chOff x="1405704" y="3308466"/>
            <a:chExt cx="6279071" cy="551720"/>
          </a:xfrm>
        </p:grpSpPr>
        <p:grpSp>
          <p:nvGrpSpPr>
            <p:cNvPr id="5" name="Group 4"/>
            <p:cNvGrpSpPr/>
            <p:nvPr/>
          </p:nvGrpSpPr>
          <p:grpSpPr>
            <a:xfrm>
              <a:off x="6383555" y="3316428"/>
              <a:ext cx="1301220" cy="543758"/>
              <a:chOff x="6383555" y="3316428"/>
              <a:chExt cx="1301220" cy="543758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6383555" y="3316428"/>
                <a:ext cx="1043088" cy="234286"/>
                <a:chOff x="7134195" y="2060812"/>
                <a:chExt cx="1043088" cy="234286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7134195" y="2060812"/>
                  <a:ext cx="104308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8177283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7811068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7485796" y="2079009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TextBox 31"/>
              <p:cNvSpPr txBox="1"/>
              <p:nvPr/>
            </p:nvSpPr>
            <p:spPr>
              <a:xfrm>
                <a:off x="7149051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200</a:t>
                </a:r>
                <a:endParaRPr lang="en-GB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455275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190</a:t>
                </a:r>
                <a:endParaRPr lang="en-GB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1405704" y="3308466"/>
              <a:ext cx="4517411" cy="551720"/>
              <a:chOff x="1405704" y="3308466"/>
              <a:chExt cx="4517411" cy="55172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405704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0</a:t>
                </a:r>
                <a:endParaRPr lang="en-GB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713716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endParaRPr lang="en-GB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96713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10</a:t>
                </a:r>
                <a:endParaRPr lang="en-GB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296630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15</a:t>
                </a:r>
                <a:endParaRPr lang="en-GB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61247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</a:t>
                </a:r>
                <a:endParaRPr lang="en-GB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955618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25</a:t>
                </a:r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5781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30</a:t>
                </a:r>
                <a:endParaRPr lang="en-GB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573662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35</a:t>
                </a:r>
                <a:endParaRPr lang="en-GB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91680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40</a:t>
                </a:r>
                <a:endParaRPr lang="en-GB" dirty="0"/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1542184" y="3308466"/>
                <a:ext cx="4380931" cy="238189"/>
                <a:chOff x="1542184" y="3308466"/>
                <a:chExt cx="4380931" cy="238189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542184" y="3316428"/>
                  <a:ext cx="4380931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1950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18731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15512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1605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83872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251686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4126158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38043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34824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771338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4449481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TextBox 16"/>
              <p:cNvSpPr txBox="1"/>
              <p:nvPr/>
            </p:nvSpPr>
            <p:spPr>
              <a:xfrm>
                <a:off x="4240129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45</a:t>
                </a:r>
                <a:endParaRPr lang="en-GB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56198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r>
                  <a:rPr lang="en-GB" dirty="0" smtClean="0"/>
                  <a:t>0</a:t>
                </a:r>
                <a:endParaRPr lang="en-GB" dirty="0"/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>
            <a:off x="2086489" y="2562461"/>
            <a:ext cx="4022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Stick it down so that it doesn’t move</a:t>
            </a:r>
            <a:endParaRPr lang="en-GB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218688" y="3155087"/>
            <a:ext cx="8925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2.		Create 20 ‘number cards’. Any numbers between 0 and 		200, but make some awkward like 57, 139, or even 			67½! </a:t>
            </a:r>
            <a:endParaRPr lang="en-GB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179694" y="4381420"/>
            <a:ext cx="8925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3.		Place each card near where it should be on th</a:t>
            </a:r>
            <a:r>
              <a:rPr lang="en-GB" sz="2400" dirty="0" smtClean="0"/>
              <a:t>e number 		line.</a:t>
            </a:r>
            <a:endParaRPr lang="en-GB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172599" y="5214332"/>
            <a:ext cx="8925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4.		Most important!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</a:t>
            </a:r>
            <a:r>
              <a:rPr lang="en-GB" sz="2400" dirty="0" smtClean="0"/>
              <a:t>Adjust the position of each card so that it is beside its 		nearest ‘10’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688807" y="5979059"/>
            <a:ext cx="5285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Now stick the cards down so they don’t move.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501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20332" y="64787"/>
            <a:ext cx="3485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Stop and Assess…</a:t>
            </a:r>
            <a:endParaRPr lang="en-GB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2538837" y="3119087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541109" y="2684623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23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3184354" y="3123631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33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922735" y="3119087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300478" y="3141498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2446171" y="2272218"/>
            <a:ext cx="63708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16 ½ 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544118" y="1864146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6198952" y="3167148"/>
            <a:ext cx="822315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188.7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4452035" y="3119064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52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1922735" y="2684623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6362608" y="2749908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191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7032377" y="3175811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194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7008371" y="2752596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199</a:t>
            </a:r>
            <a:endParaRPr lang="en-GB" dirty="0"/>
          </a:p>
        </p:txBody>
      </p:sp>
      <p:grpSp>
        <p:nvGrpSpPr>
          <p:cNvPr id="67" name="Group 66"/>
          <p:cNvGrpSpPr/>
          <p:nvPr/>
        </p:nvGrpSpPr>
        <p:grpSpPr>
          <a:xfrm>
            <a:off x="1313037" y="3588817"/>
            <a:ext cx="6279071" cy="551720"/>
            <a:chOff x="1405704" y="3308466"/>
            <a:chExt cx="6279071" cy="551720"/>
          </a:xfrm>
        </p:grpSpPr>
        <p:grpSp>
          <p:nvGrpSpPr>
            <p:cNvPr id="66" name="Group 65"/>
            <p:cNvGrpSpPr/>
            <p:nvPr/>
          </p:nvGrpSpPr>
          <p:grpSpPr>
            <a:xfrm>
              <a:off x="6383555" y="3316428"/>
              <a:ext cx="1301220" cy="543758"/>
              <a:chOff x="6383555" y="3316428"/>
              <a:chExt cx="1301220" cy="543758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6383555" y="3316428"/>
                <a:ext cx="1043088" cy="234286"/>
                <a:chOff x="7134195" y="2060812"/>
                <a:chExt cx="1043088" cy="234286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>
                  <a:off x="7134195" y="2060812"/>
                  <a:ext cx="104308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8177283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7811068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7485796" y="2079009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7149051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200</a:t>
                </a:r>
                <a:endParaRPr lang="en-GB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55275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190</a:t>
                </a:r>
                <a:endParaRPr lang="en-GB" dirty="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1405704" y="3308466"/>
              <a:ext cx="4517411" cy="551720"/>
              <a:chOff x="1405704" y="3308466"/>
              <a:chExt cx="4517411" cy="55172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405704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0</a:t>
                </a:r>
                <a:endParaRPr lang="en-GB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713716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endParaRPr lang="en-GB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96713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10</a:t>
                </a:r>
                <a:endParaRPr lang="en-GB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296630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15</a:t>
                </a:r>
                <a:endParaRPr lang="en-GB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61247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</a:t>
                </a:r>
                <a:endParaRPr lang="en-GB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955618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25</a:t>
                </a:r>
                <a:endParaRPr lang="en-GB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5781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30</a:t>
                </a:r>
                <a:endParaRPr lang="en-GB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573662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35</a:t>
                </a:r>
                <a:endParaRPr lang="en-GB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91680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40</a:t>
                </a:r>
                <a:endParaRPr lang="en-GB" dirty="0"/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1542184" y="3308466"/>
                <a:ext cx="4380931" cy="238189"/>
                <a:chOff x="1542184" y="3308466"/>
                <a:chExt cx="4380931" cy="238189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1542184" y="3316428"/>
                  <a:ext cx="4380931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21950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8731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15512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31605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83872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51686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4126158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8043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34824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4771338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4449481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TextBox 61"/>
              <p:cNvSpPr txBox="1"/>
              <p:nvPr/>
            </p:nvSpPr>
            <p:spPr>
              <a:xfrm>
                <a:off x="4240129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45</a:t>
                </a:r>
                <a:endParaRPr lang="en-GB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56198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r>
                  <a:rPr lang="en-GB" dirty="0" smtClean="0"/>
                  <a:t>0</a:t>
                </a:r>
                <a:endParaRPr lang="en-GB" dirty="0"/>
              </a:p>
            </p:txBody>
          </p:sp>
        </p:grpSp>
      </p:grpSp>
      <p:sp>
        <p:nvSpPr>
          <p:cNvPr id="69" name="TextBox 68"/>
          <p:cNvSpPr txBox="1"/>
          <p:nvPr/>
        </p:nvSpPr>
        <p:spPr>
          <a:xfrm>
            <a:off x="3806855" y="3123631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47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822006" y="882767"/>
            <a:ext cx="7254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I soon want you to go and check others work. 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3138" y="4395794"/>
            <a:ext cx="7254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If you think they have put a card in the wrong place on their number line, write one small ‘x’ on the card. </a:t>
            </a:r>
          </a:p>
        </p:txBody>
      </p:sp>
      <p:sp>
        <p:nvSpPr>
          <p:cNvPr id="2" name="Rectangle 1"/>
          <p:cNvSpPr/>
          <p:nvPr/>
        </p:nvSpPr>
        <p:spPr>
          <a:xfrm>
            <a:off x="946297" y="6165066"/>
            <a:ext cx="7464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i="1" dirty="0">
                <a:solidFill>
                  <a:srgbClr val="7030A0"/>
                </a:solidFill>
              </a:rPr>
              <a:t>How many errors can you spot in other student’s work?</a:t>
            </a:r>
            <a:endParaRPr lang="en-GB" sz="2400" i="1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3138" y="5121993"/>
            <a:ext cx="79155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If someone else has already marked it with a cross, and you agree it is wrong, add another small cross. But if you think it’s </a:t>
            </a:r>
            <a:r>
              <a:rPr lang="en-GB" sz="2000" dirty="0" smtClean="0"/>
              <a:t>correct, </a:t>
            </a:r>
            <a:r>
              <a:rPr lang="en-GB" sz="2000" dirty="0"/>
              <a:t>put a little tick.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033837" y="298873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55819" y="2540557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920965" y="297907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801113" y="303510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612438" y="3054937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Wingdings" pitchFamily="2" charset="2"/>
                <a:sym typeface="Wingdings"/>
              </a:rPr>
              <a:t></a:t>
            </a:r>
            <a:endParaRPr lang="en-GB" b="1" dirty="0">
              <a:solidFill>
                <a:srgbClr val="FF0000"/>
              </a:solidFill>
              <a:latin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500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2" grpId="0"/>
      <p:bldP spid="4" grpId="0"/>
      <p:bldP spid="5" grpId="0"/>
      <p:bldP spid="61" grpId="0"/>
      <p:bldP spid="68" grpId="0"/>
      <p:bldP spid="71" grpId="0"/>
      <p:bldP spid="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61086" y="64787"/>
            <a:ext cx="4907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Check: What will you do?</a:t>
            </a:r>
            <a:endParaRPr lang="en-GB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2538837" y="3119087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541109" y="2684623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23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3184354" y="3123631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33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922735" y="3119087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300478" y="3141498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2446171" y="2272218"/>
            <a:ext cx="63708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16 ½ 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544118" y="1864146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6198952" y="3167148"/>
            <a:ext cx="822315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188.7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4452035" y="3119064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52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1922735" y="2684623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6362608" y="2749908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191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7032377" y="3175811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194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7008371" y="2752596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199</a:t>
            </a:r>
            <a:endParaRPr lang="en-GB" dirty="0"/>
          </a:p>
        </p:txBody>
      </p:sp>
      <p:grpSp>
        <p:nvGrpSpPr>
          <p:cNvPr id="67" name="Group 66"/>
          <p:cNvGrpSpPr/>
          <p:nvPr/>
        </p:nvGrpSpPr>
        <p:grpSpPr>
          <a:xfrm>
            <a:off x="1313037" y="3588817"/>
            <a:ext cx="6279071" cy="551720"/>
            <a:chOff x="1405704" y="3308466"/>
            <a:chExt cx="6279071" cy="551720"/>
          </a:xfrm>
        </p:grpSpPr>
        <p:grpSp>
          <p:nvGrpSpPr>
            <p:cNvPr id="66" name="Group 65"/>
            <p:cNvGrpSpPr/>
            <p:nvPr/>
          </p:nvGrpSpPr>
          <p:grpSpPr>
            <a:xfrm>
              <a:off x="6383555" y="3316428"/>
              <a:ext cx="1301220" cy="543758"/>
              <a:chOff x="6383555" y="3316428"/>
              <a:chExt cx="1301220" cy="543758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6383555" y="3316428"/>
                <a:ext cx="1043088" cy="234286"/>
                <a:chOff x="7134195" y="2060812"/>
                <a:chExt cx="1043088" cy="234286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>
                  <a:off x="7134195" y="2060812"/>
                  <a:ext cx="104308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8177283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7811068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7485796" y="2079009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7149051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200</a:t>
                </a:r>
                <a:endParaRPr lang="en-GB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55275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190</a:t>
                </a:r>
                <a:endParaRPr lang="en-GB" dirty="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1405704" y="3308466"/>
              <a:ext cx="4517411" cy="551720"/>
              <a:chOff x="1405704" y="3308466"/>
              <a:chExt cx="4517411" cy="55172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405704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0</a:t>
                </a:r>
                <a:endParaRPr lang="en-GB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713716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endParaRPr lang="en-GB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96713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10</a:t>
                </a:r>
                <a:endParaRPr lang="en-GB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296630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15</a:t>
                </a:r>
                <a:endParaRPr lang="en-GB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61247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</a:t>
                </a:r>
                <a:endParaRPr lang="en-GB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955618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25</a:t>
                </a:r>
                <a:endParaRPr lang="en-GB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5781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30</a:t>
                </a:r>
                <a:endParaRPr lang="en-GB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573662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35</a:t>
                </a:r>
                <a:endParaRPr lang="en-GB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91680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40</a:t>
                </a:r>
                <a:endParaRPr lang="en-GB" dirty="0"/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1542184" y="3308466"/>
                <a:ext cx="4380931" cy="238189"/>
                <a:chOff x="1542184" y="3308466"/>
                <a:chExt cx="4380931" cy="238189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1542184" y="3316428"/>
                  <a:ext cx="4380931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21950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8731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15512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31605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83872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51686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4126158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8043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34824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4771338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4449481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TextBox 61"/>
              <p:cNvSpPr txBox="1"/>
              <p:nvPr/>
            </p:nvSpPr>
            <p:spPr>
              <a:xfrm>
                <a:off x="4240129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45</a:t>
                </a:r>
                <a:endParaRPr lang="en-GB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56198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r>
                  <a:rPr lang="en-GB" dirty="0" smtClean="0"/>
                  <a:t>0</a:t>
                </a:r>
                <a:endParaRPr lang="en-GB" dirty="0"/>
              </a:p>
            </p:txBody>
          </p:sp>
        </p:grpSp>
      </p:grpSp>
      <p:sp>
        <p:nvSpPr>
          <p:cNvPr id="69" name="TextBox 68"/>
          <p:cNvSpPr txBox="1"/>
          <p:nvPr/>
        </p:nvSpPr>
        <p:spPr>
          <a:xfrm>
            <a:off x="3806855" y="3123631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47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822006" y="882767"/>
            <a:ext cx="7254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I soon want you to go and check others work. 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3138" y="4395794"/>
            <a:ext cx="7254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If you think they have put a card in the wrong place on their number line, write one small ‘x’ on the card. </a:t>
            </a:r>
          </a:p>
        </p:txBody>
      </p:sp>
      <p:sp>
        <p:nvSpPr>
          <p:cNvPr id="2" name="Rectangle 1"/>
          <p:cNvSpPr/>
          <p:nvPr/>
        </p:nvSpPr>
        <p:spPr>
          <a:xfrm>
            <a:off x="946297" y="6165066"/>
            <a:ext cx="7464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i="1" dirty="0">
                <a:solidFill>
                  <a:srgbClr val="7030A0"/>
                </a:solidFill>
              </a:rPr>
              <a:t>How many errors can you spot in other student’s work?</a:t>
            </a:r>
            <a:endParaRPr lang="en-GB" sz="2400" i="1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3138" y="5121993"/>
            <a:ext cx="79155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If someone else has already marked it with a cross, and you agree it is wrong, add another small cross. But if you think it’s </a:t>
            </a:r>
            <a:r>
              <a:rPr lang="en-GB" sz="2000" dirty="0" smtClean="0"/>
              <a:t>correct, </a:t>
            </a:r>
            <a:r>
              <a:rPr lang="en-GB" sz="2000" dirty="0"/>
              <a:t>put a little tick.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033837" y="298873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55819" y="2540557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920965" y="297907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801113" y="303510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612438" y="3054937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Wingdings" pitchFamily="2" charset="2"/>
                <a:sym typeface="Wingdings"/>
              </a:rPr>
              <a:t></a:t>
            </a:r>
            <a:endParaRPr lang="en-GB" b="1" dirty="0">
              <a:solidFill>
                <a:srgbClr val="FF0000"/>
              </a:solidFill>
              <a:latin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94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4412" y="64787"/>
            <a:ext cx="5190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Return to your own table…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16685" y="3705807"/>
            <a:ext cx="5275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Have they made a mistake, or you?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16685" y="1199060"/>
            <a:ext cx="4978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Who spotted the most mistakes?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11425" y="4157761"/>
            <a:ext cx="7643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Make any corrections, so that everything is perfect.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42462" y="5303185"/>
            <a:ext cx="7344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I will come and take a photo to record your work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21945" y="2465553"/>
            <a:ext cx="8544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Look to see if others have added any marks to your cards.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32451" y="2917507"/>
            <a:ext cx="4390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Did anyone do perfect work?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1009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9060" y="1130601"/>
            <a:ext cx="5432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What have we learnt so far?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309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921" y="168849"/>
            <a:ext cx="9171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 second number line  0 to 2000 marked in ‘50’s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43914" y="815182"/>
            <a:ext cx="8729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1.		Create a number line from 0 to </a:t>
            </a:r>
            <a:r>
              <a:rPr lang="en-GB" sz="2400" b="1" dirty="0" smtClean="0"/>
              <a:t>2000</a:t>
            </a:r>
            <a:r>
              <a:rPr lang="en-GB" sz="2400" dirty="0" smtClean="0"/>
              <a:t>, marked every 			‘</a:t>
            </a:r>
            <a:r>
              <a:rPr lang="en-GB" sz="2400" b="1" dirty="0" smtClean="0"/>
              <a:t>50</a:t>
            </a:r>
            <a:r>
              <a:rPr lang="en-GB" sz="2400" dirty="0" smtClean="0"/>
              <a:t>’ units.</a:t>
            </a:r>
            <a:endParaRPr lang="en-GB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18688" y="3155087"/>
            <a:ext cx="8925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2.		Create 20 ‘number cards’. Any numbers between 0 and 		2000. Make some awkward!</a:t>
            </a:r>
            <a:endParaRPr lang="en-GB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179694" y="4381420"/>
            <a:ext cx="8925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3.		Place each card near where it should be on th</a:t>
            </a:r>
            <a:r>
              <a:rPr lang="en-GB" sz="2400" dirty="0" smtClean="0"/>
              <a:t>e number 		line.</a:t>
            </a:r>
            <a:endParaRPr lang="en-GB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172599" y="5214332"/>
            <a:ext cx="8925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4.		Most important!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</a:t>
            </a:r>
            <a:r>
              <a:rPr lang="en-GB" sz="2400" dirty="0" smtClean="0"/>
              <a:t>Adjust the position of each card so that it is beside its 		nearest ‘</a:t>
            </a:r>
            <a:r>
              <a:rPr lang="en-GB" sz="2400" b="1" dirty="0" smtClean="0"/>
              <a:t>100</a:t>
            </a:r>
            <a:r>
              <a:rPr lang="en-GB" sz="2400" dirty="0" smtClean="0"/>
              <a:t>’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4166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8797" y="1130601"/>
            <a:ext cx="6920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What have we learnt anything new?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11764" y="2102808"/>
            <a:ext cx="7954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Have you got quicker adjusting the cards?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3966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921" y="168849"/>
            <a:ext cx="8924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 3</a:t>
            </a:r>
            <a:r>
              <a:rPr lang="en-GB" sz="3600" baseline="30000" dirty="0" smtClean="0"/>
              <a:t>rd</a:t>
            </a:r>
            <a:r>
              <a:rPr lang="en-GB" sz="3600" dirty="0" smtClean="0"/>
              <a:t> number line  0 to 20,000 marked in ‘500’s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43914" y="815182"/>
            <a:ext cx="8729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1.		Create a number line from 0 to </a:t>
            </a:r>
            <a:r>
              <a:rPr lang="en-GB" sz="2400" b="1" dirty="0" smtClean="0"/>
              <a:t>20, 000</a:t>
            </a:r>
            <a:r>
              <a:rPr lang="en-GB" sz="2400" dirty="0" smtClean="0"/>
              <a:t>, marked every 		‘</a:t>
            </a:r>
            <a:r>
              <a:rPr lang="en-GB" sz="2400" b="1" dirty="0" smtClean="0"/>
              <a:t>500</a:t>
            </a:r>
            <a:r>
              <a:rPr lang="en-GB" sz="2400" dirty="0" smtClean="0"/>
              <a:t>’ units.</a:t>
            </a:r>
            <a:endParaRPr lang="en-GB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18688" y="3155087"/>
            <a:ext cx="8925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2.		Create 20 ‘number cards’. Any numbers between 0 and 		20,000. Make some awkward!</a:t>
            </a:r>
            <a:endParaRPr lang="en-GB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179694" y="4381420"/>
            <a:ext cx="8925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3.		Place each card near where it should be on th</a:t>
            </a:r>
            <a:r>
              <a:rPr lang="en-GB" sz="2400" dirty="0" smtClean="0"/>
              <a:t>e number 		line.</a:t>
            </a:r>
            <a:endParaRPr lang="en-GB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172599" y="5214332"/>
            <a:ext cx="8925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4.		Most important!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</a:t>
            </a:r>
            <a:r>
              <a:rPr lang="en-GB" sz="2400" dirty="0" smtClean="0"/>
              <a:t>Adjust the position of each card so that it is beside its 		nearest ‘</a:t>
            </a:r>
            <a:r>
              <a:rPr lang="en-GB" sz="2400" b="1" dirty="0" smtClean="0"/>
              <a:t>1000</a:t>
            </a:r>
            <a:r>
              <a:rPr lang="en-GB" sz="2400" dirty="0" smtClean="0"/>
              <a:t>’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9907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5310" y="427405"/>
            <a:ext cx="8702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Start to clear up…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701169" y="1658357"/>
            <a:ext cx="4209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Photo’s of final number line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674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5649" y="1130601"/>
            <a:ext cx="5784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Have we learnt anything else?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26128" y="2093037"/>
            <a:ext cx="8961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Have you got even quicker adjusting the cards?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41130" y="3195912"/>
            <a:ext cx="7307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Which do you find easiest: </a:t>
            </a:r>
          </a:p>
          <a:p>
            <a:pPr algn="ctr"/>
            <a:r>
              <a:rPr lang="en-GB" sz="3600" dirty="0"/>
              <a:t>r</a:t>
            </a:r>
            <a:r>
              <a:rPr lang="en-GB" sz="3600" dirty="0" smtClean="0"/>
              <a:t>ounding to nearest 10, 100 or 1000?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216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84608"/>
            <a:ext cx="2960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38099" y="785028"/>
            <a:ext cx="548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team needs 4 off   1-2m long strips of paper or card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166028"/>
            <a:ext cx="5440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Pens + </a:t>
            </a:r>
            <a:r>
              <a:rPr lang="en-GB" dirty="0" err="1" smtClean="0"/>
              <a:t>blu-tac</a:t>
            </a:r>
            <a:r>
              <a:rPr lang="en-GB" dirty="0" smtClean="0"/>
              <a:t> to temporarily stick things down on desks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1547028"/>
            <a:ext cx="7479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~1000 blank cards approximately 2cm square.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4882504"/>
            <a:ext cx="363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student needs mini-whiteboard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31624" y="4461688"/>
            <a:ext cx="545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CAMARA to take photos </a:t>
            </a:r>
            <a:r>
              <a:rPr lang="en-GB" dirty="0" smtClean="0"/>
              <a:t>to stick </a:t>
            </a:r>
            <a:r>
              <a:rPr lang="en-GB" dirty="0" smtClean="0"/>
              <a:t>in books and/or display.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8156" y="168849"/>
            <a:ext cx="3386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Final Assessment</a:t>
            </a:r>
            <a:endParaRPr lang="en-GB" sz="36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" y="1452562"/>
            <a:ext cx="7953375" cy="3952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595312" y="1510748"/>
            <a:ext cx="7953375" cy="3694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95312" y="1988840"/>
            <a:ext cx="7953375" cy="6750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95312" y="2782981"/>
            <a:ext cx="7953375" cy="76426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5312" y="3654025"/>
            <a:ext cx="7953375" cy="76426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95312" y="4518316"/>
            <a:ext cx="7953375" cy="76426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289011" y="817366"/>
            <a:ext cx="256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Mini-whiteboards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1547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05959" y="2402006"/>
            <a:ext cx="6023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Students give initial answers individually on mini-whiteboards.</a:t>
            </a:r>
          </a:p>
          <a:p>
            <a:r>
              <a:rPr lang="en-GB" dirty="0" smtClean="0"/>
              <a:t>If they struggle, explain you will return to it later in session.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3112" y="39469"/>
            <a:ext cx="5794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Think abou</a:t>
            </a:r>
            <a:r>
              <a:rPr lang="en-GB" sz="3600" dirty="0" smtClean="0"/>
              <a:t>t these questions</a:t>
            </a:r>
            <a:r>
              <a:rPr lang="en-GB" sz="3600" dirty="0" smtClean="0"/>
              <a:t>…</a:t>
            </a:r>
            <a:endParaRPr lang="en-GB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1372728" y="1012065"/>
            <a:ext cx="5660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How far away is Ipswich town centre?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375000" y="1560257"/>
            <a:ext cx="6917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How long would it take you to cycle to school?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363624" y="2108449"/>
            <a:ext cx="5551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How many people are at this school?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365896" y="2656641"/>
            <a:ext cx="3241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How long is a pencil?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9928" y="3546033"/>
            <a:ext cx="6798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>
                <a:solidFill>
                  <a:srgbClr val="7030A0"/>
                </a:solidFill>
              </a:rPr>
              <a:t>Do we always need to give accurate answers?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8552" y="4094225"/>
            <a:ext cx="6995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>
                <a:solidFill>
                  <a:srgbClr val="7030A0"/>
                </a:solidFill>
              </a:rPr>
              <a:t>Are very accurate answers sometimes STUPID?</a:t>
            </a:r>
            <a:endParaRPr lang="en-GB" sz="2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6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7220" y="51642"/>
            <a:ext cx="1960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Rounding</a:t>
            </a:r>
            <a:endParaRPr lang="en-GB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382137" y="1027843"/>
            <a:ext cx="7588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Quite often, we need to round answers to the nearest 10 or 100.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82137" y="2181257"/>
            <a:ext cx="6438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e.g. How many people are in school today?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5597" y="2704477"/>
            <a:ext cx="69546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solidFill>
                  <a:srgbClr val="7030A0"/>
                </a:solidFill>
              </a:rPr>
              <a:t>Would it be best giving an exact answer, or round it to the nearest 10, or the nearest 100?</a:t>
            </a:r>
            <a:endParaRPr lang="en-GB" sz="2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63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2435" y="51642"/>
            <a:ext cx="4349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Pairs Work: Your will…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43914" y="815182"/>
            <a:ext cx="8729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1.		Create a number line from 0 to 200, marked every ‘5’ 		units.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2063496" y="1930249"/>
            <a:ext cx="6279071" cy="551720"/>
            <a:chOff x="1405704" y="3308466"/>
            <a:chExt cx="6279071" cy="551720"/>
          </a:xfrm>
        </p:grpSpPr>
        <p:grpSp>
          <p:nvGrpSpPr>
            <p:cNvPr id="5" name="Group 4"/>
            <p:cNvGrpSpPr/>
            <p:nvPr/>
          </p:nvGrpSpPr>
          <p:grpSpPr>
            <a:xfrm>
              <a:off x="6383555" y="3316428"/>
              <a:ext cx="1301220" cy="543758"/>
              <a:chOff x="6383555" y="3316428"/>
              <a:chExt cx="1301220" cy="543758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6383555" y="3316428"/>
                <a:ext cx="1043088" cy="234286"/>
                <a:chOff x="7134195" y="2060812"/>
                <a:chExt cx="1043088" cy="234286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7134195" y="2060812"/>
                  <a:ext cx="104308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8177283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7811068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7485796" y="2079009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TextBox 31"/>
              <p:cNvSpPr txBox="1"/>
              <p:nvPr/>
            </p:nvSpPr>
            <p:spPr>
              <a:xfrm>
                <a:off x="7149051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200</a:t>
                </a:r>
                <a:endParaRPr lang="en-GB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455275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190</a:t>
                </a:r>
                <a:endParaRPr lang="en-GB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1405704" y="3308466"/>
              <a:ext cx="4517411" cy="551720"/>
              <a:chOff x="1405704" y="3308466"/>
              <a:chExt cx="4517411" cy="55172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405704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0</a:t>
                </a:r>
                <a:endParaRPr lang="en-GB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713716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endParaRPr lang="en-GB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96713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10</a:t>
                </a:r>
                <a:endParaRPr lang="en-GB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296630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15</a:t>
                </a:r>
                <a:endParaRPr lang="en-GB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61247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</a:t>
                </a:r>
                <a:endParaRPr lang="en-GB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955618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25</a:t>
                </a:r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5781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30</a:t>
                </a:r>
                <a:endParaRPr lang="en-GB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573662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35</a:t>
                </a:r>
                <a:endParaRPr lang="en-GB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91680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40</a:t>
                </a:r>
                <a:endParaRPr lang="en-GB" dirty="0"/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1542184" y="3308466"/>
                <a:ext cx="4380931" cy="238189"/>
                <a:chOff x="1542184" y="3308466"/>
                <a:chExt cx="4380931" cy="238189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542184" y="3316428"/>
                  <a:ext cx="4380931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1950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18731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15512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1605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83872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251686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4126158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38043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34824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771338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4449481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TextBox 16"/>
              <p:cNvSpPr txBox="1"/>
              <p:nvPr/>
            </p:nvSpPr>
            <p:spPr>
              <a:xfrm>
                <a:off x="4240129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45</a:t>
                </a:r>
                <a:endParaRPr lang="en-GB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56198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r>
                  <a:rPr lang="en-GB" dirty="0" smtClean="0"/>
                  <a:t>0</a:t>
                </a:r>
                <a:endParaRPr lang="en-GB" dirty="0"/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>
            <a:off x="2086489" y="2562461"/>
            <a:ext cx="4022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Stick it down so that it doesn’t move</a:t>
            </a:r>
            <a:endParaRPr lang="en-GB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218688" y="3155087"/>
            <a:ext cx="8925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2.		Create 20 ‘number cards’. Any numbers between 0 and 		200, but make some awkward like 57, 139, or even 			67½! </a:t>
            </a:r>
            <a:endParaRPr lang="en-GB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179694" y="4381420"/>
            <a:ext cx="8925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3.		Place each card near where it should be on th</a:t>
            </a:r>
            <a:r>
              <a:rPr lang="en-GB" sz="2400" dirty="0" smtClean="0"/>
              <a:t>e number 		line.</a:t>
            </a:r>
            <a:endParaRPr lang="en-GB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172599" y="5214332"/>
            <a:ext cx="8925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4.		Most important!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</a:t>
            </a:r>
            <a:r>
              <a:rPr lang="en-GB" sz="2400" dirty="0" smtClean="0"/>
              <a:t>Adjust the position of each card so that it is beside its 		nearest ‘10’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688807" y="5979059"/>
            <a:ext cx="5285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Now stick the cards down so they don’t move.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4666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5428" y="51642"/>
            <a:ext cx="6047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It will look something like this…</a:t>
            </a:r>
            <a:endParaRPr lang="en-GB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2631504" y="2838736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633776" y="2404272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23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3564112" y="2843280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2015402" y="2838736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393145" y="2861147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2538838" y="1991867"/>
            <a:ext cx="63708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16 ½ 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636785" y="1583795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6291619" y="2886797"/>
            <a:ext cx="822315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188.7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4544702" y="2881245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47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2015402" y="2404272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55275" y="2469557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191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7125044" y="2895460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194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7101038" y="2472245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199</a:t>
            </a:r>
            <a:endParaRPr lang="en-GB" dirty="0"/>
          </a:p>
        </p:txBody>
      </p:sp>
      <p:grpSp>
        <p:nvGrpSpPr>
          <p:cNvPr id="67" name="Group 66"/>
          <p:cNvGrpSpPr/>
          <p:nvPr/>
        </p:nvGrpSpPr>
        <p:grpSpPr>
          <a:xfrm>
            <a:off x="1405704" y="3308466"/>
            <a:ext cx="6279071" cy="551720"/>
            <a:chOff x="1405704" y="3308466"/>
            <a:chExt cx="6279071" cy="551720"/>
          </a:xfrm>
        </p:grpSpPr>
        <p:grpSp>
          <p:nvGrpSpPr>
            <p:cNvPr id="66" name="Group 65"/>
            <p:cNvGrpSpPr/>
            <p:nvPr/>
          </p:nvGrpSpPr>
          <p:grpSpPr>
            <a:xfrm>
              <a:off x="6383555" y="3316428"/>
              <a:ext cx="1301220" cy="543758"/>
              <a:chOff x="6383555" y="3316428"/>
              <a:chExt cx="1301220" cy="543758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6383555" y="3316428"/>
                <a:ext cx="1043088" cy="234286"/>
                <a:chOff x="7134195" y="2060812"/>
                <a:chExt cx="1043088" cy="234286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>
                  <a:off x="7134195" y="2060812"/>
                  <a:ext cx="104308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8177283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7811068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7485796" y="2079009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7149051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200</a:t>
                </a:r>
                <a:endParaRPr lang="en-GB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55275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190</a:t>
                </a:r>
                <a:endParaRPr lang="en-GB" dirty="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1405704" y="3308466"/>
              <a:ext cx="4517411" cy="551720"/>
              <a:chOff x="1405704" y="3308466"/>
              <a:chExt cx="4517411" cy="55172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405704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0</a:t>
                </a:r>
                <a:endParaRPr lang="en-GB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713716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endParaRPr lang="en-GB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96713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10</a:t>
                </a:r>
                <a:endParaRPr lang="en-GB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296630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15</a:t>
                </a:r>
                <a:endParaRPr lang="en-GB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61247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</a:t>
                </a:r>
                <a:endParaRPr lang="en-GB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955618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25</a:t>
                </a:r>
                <a:endParaRPr lang="en-GB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5781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30</a:t>
                </a:r>
                <a:endParaRPr lang="en-GB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573662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35</a:t>
                </a:r>
                <a:endParaRPr lang="en-GB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91680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40</a:t>
                </a:r>
                <a:endParaRPr lang="en-GB" dirty="0"/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1542184" y="3308466"/>
                <a:ext cx="4380931" cy="238189"/>
                <a:chOff x="1542184" y="3308466"/>
                <a:chExt cx="4380931" cy="238189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1542184" y="3316428"/>
                  <a:ext cx="4380931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21950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8731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15512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31605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83872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51686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4126158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8043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34824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4771338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4449481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TextBox 61"/>
              <p:cNvSpPr txBox="1"/>
              <p:nvPr/>
            </p:nvSpPr>
            <p:spPr>
              <a:xfrm>
                <a:off x="4240129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45</a:t>
                </a:r>
                <a:endParaRPr lang="en-GB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56198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r>
                  <a:rPr lang="en-GB" dirty="0" smtClean="0"/>
                  <a:t>0</a:t>
                </a:r>
                <a:endParaRPr lang="en-GB" dirty="0"/>
              </a:p>
            </p:txBody>
          </p:sp>
        </p:grpSp>
      </p:grpSp>
      <p:sp>
        <p:nvSpPr>
          <p:cNvPr id="69" name="TextBox 68"/>
          <p:cNvSpPr txBox="1"/>
          <p:nvPr/>
        </p:nvSpPr>
        <p:spPr>
          <a:xfrm>
            <a:off x="4554227" y="2452620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54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991917" y="4216283"/>
            <a:ext cx="53813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e</a:t>
            </a:r>
            <a:r>
              <a:rPr lang="en-GB" sz="2800" dirty="0" smtClean="0">
                <a:solidFill>
                  <a:srgbClr val="7030A0"/>
                </a:solidFill>
              </a:rPr>
              <a:t>xcept that two of these are wrong.</a:t>
            </a:r>
          </a:p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Can you see which </a:t>
            </a:r>
            <a:r>
              <a:rPr lang="en-GB" sz="2800" i="1" dirty="0" smtClean="0">
                <a:solidFill>
                  <a:srgbClr val="7030A0"/>
                </a:solidFill>
              </a:rPr>
              <a:t>are wrong?</a:t>
            </a:r>
            <a:endParaRPr lang="en-GB" sz="2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93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5428" y="51642"/>
            <a:ext cx="6047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It will look something like this…</a:t>
            </a:r>
            <a:endParaRPr lang="en-GB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2631504" y="2838736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633776" y="2404272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23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3564112" y="2843280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2015402" y="2838736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393145" y="2861147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2538838" y="1991867"/>
            <a:ext cx="63708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16 ½ 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636785" y="1583795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6291619" y="2886797"/>
            <a:ext cx="822315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188.7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4544702" y="2881245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47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2015402" y="2404272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55275" y="2469557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191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7125044" y="2895460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194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7101038" y="2472245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199</a:t>
            </a:r>
            <a:endParaRPr lang="en-GB" dirty="0"/>
          </a:p>
        </p:txBody>
      </p:sp>
      <p:grpSp>
        <p:nvGrpSpPr>
          <p:cNvPr id="67" name="Group 66"/>
          <p:cNvGrpSpPr/>
          <p:nvPr/>
        </p:nvGrpSpPr>
        <p:grpSpPr>
          <a:xfrm>
            <a:off x="1405704" y="3308466"/>
            <a:ext cx="6279071" cy="551720"/>
            <a:chOff x="1405704" y="3308466"/>
            <a:chExt cx="6279071" cy="551720"/>
          </a:xfrm>
        </p:grpSpPr>
        <p:grpSp>
          <p:nvGrpSpPr>
            <p:cNvPr id="66" name="Group 65"/>
            <p:cNvGrpSpPr/>
            <p:nvPr/>
          </p:nvGrpSpPr>
          <p:grpSpPr>
            <a:xfrm>
              <a:off x="6383555" y="3316428"/>
              <a:ext cx="1301220" cy="543758"/>
              <a:chOff x="6383555" y="3316428"/>
              <a:chExt cx="1301220" cy="543758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6383555" y="3316428"/>
                <a:ext cx="1043088" cy="234286"/>
                <a:chOff x="7134195" y="2060812"/>
                <a:chExt cx="1043088" cy="234286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>
                  <a:off x="7134195" y="2060812"/>
                  <a:ext cx="104308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8177283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7811068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7485796" y="2079009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7149051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200</a:t>
                </a:r>
                <a:endParaRPr lang="en-GB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55275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190</a:t>
                </a:r>
                <a:endParaRPr lang="en-GB" dirty="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1405704" y="3308466"/>
              <a:ext cx="4517411" cy="551720"/>
              <a:chOff x="1405704" y="3308466"/>
              <a:chExt cx="4517411" cy="55172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405704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0</a:t>
                </a:r>
                <a:endParaRPr lang="en-GB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713716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endParaRPr lang="en-GB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96713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10</a:t>
                </a:r>
                <a:endParaRPr lang="en-GB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296630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15</a:t>
                </a:r>
                <a:endParaRPr lang="en-GB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61247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</a:t>
                </a:r>
                <a:endParaRPr lang="en-GB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955618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25</a:t>
                </a:r>
                <a:endParaRPr lang="en-GB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5781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30</a:t>
                </a:r>
                <a:endParaRPr lang="en-GB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573662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solidFill>
                      <a:srgbClr val="FF0000"/>
                    </a:solidFill>
                  </a:rPr>
                  <a:t>35</a:t>
                </a:r>
                <a:endParaRPr lang="en-GB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91680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40</a:t>
                </a:r>
                <a:endParaRPr lang="en-GB" dirty="0"/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1542184" y="3308466"/>
                <a:ext cx="4380931" cy="238189"/>
                <a:chOff x="1542184" y="3308466"/>
                <a:chExt cx="4380931" cy="238189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1542184" y="3316428"/>
                  <a:ext cx="4380931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21950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8731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15512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31605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83872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51686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4126158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8043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34824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4771338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4449481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TextBox 61"/>
              <p:cNvSpPr txBox="1"/>
              <p:nvPr/>
            </p:nvSpPr>
            <p:spPr>
              <a:xfrm>
                <a:off x="4240129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45</a:t>
                </a:r>
                <a:endParaRPr lang="en-GB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56198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r>
                  <a:rPr lang="en-GB" dirty="0" smtClean="0"/>
                  <a:t>0</a:t>
                </a:r>
                <a:endParaRPr lang="en-GB" dirty="0"/>
              </a:p>
            </p:txBody>
          </p:sp>
        </p:grpSp>
      </p:grpSp>
      <p:sp>
        <p:nvSpPr>
          <p:cNvPr id="69" name="TextBox 68"/>
          <p:cNvSpPr txBox="1"/>
          <p:nvPr/>
        </p:nvSpPr>
        <p:spPr>
          <a:xfrm>
            <a:off x="4554227" y="2452620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54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991917" y="4216283"/>
            <a:ext cx="53813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e</a:t>
            </a:r>
            <a:r>
              <a:rPr lang="en-GB" sz="2800" dirty="0" smtClean="0">
                <a:solidFill>
                  <a:srgbClr val="7030A0"/>
                </a:solidFill>
              </a:rPr>
              <a:t>xcept that two of these are wrong.</a:t>
            </a:r>
          </a:p>
          <a:p>
            <a:pPr algn="ctr"/>
            <a:r>
              <a:rPr lang="en-GB" sz="2800" i="1" dirty="0" smtClean="0">
                <a:solidFill>
                  <a:srgbClr val="7030A0"/>
                </a:solidFill>
              </a:rPr>
              <a:t>Can you see which </a:t>
            </a:r>
            <a:r>
              <a:rPr lang="en-GB" sz="2800" i="1" dirty="0" smtClean="0">
                <a:solidFill>
                  <a:srgbClr val="7030A0"/>
                </a:solidFill>
              </a:rPr>
              <a:t>are wrong?</a:t>
            </a:r>
            <a:endParaRPr lang="en-GB" sz="2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73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5428" y="51642"/>
            <a:ext cx="6047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It will look something like this…</a:t>
            </a:r>
            <a:endParaRPr lang="en-GB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2631504" y="2838736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633776" y="2404272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23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3564112" y="2843280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2015402" y="2838736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393145" y="2861147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2538838" y="1991867"/>
            <a:ext cx="63708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16 ½ 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636785" y="1583795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6291619" y="2886797"/>
            <a:ext cx="822315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188.7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4544702" y="2881245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47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2015402" y="2404272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55275" y="2469557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191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7125044" y="2895460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194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7101038" y="2472245"/>
            <a:ext cx="583737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199</a:t>
            </a:r>
            <a:endParaRPr lang="en-GB" dirty="0"/>
          </a:p>
        </p:txBody>
      </p:sp>
      <p:grpSp>
        <p:nvGrpSpPr>
          <p:cNvPr id="67" name="Group 66"/>
          <p:cNvGrpSpPr/>
          <p:nvPr/>
        </p:nvGrpSpPr>
        <p:grpSpPr>
          <a:xfrm>
            <a:off x="1405704" y="3308466"/>
            <a:ext cx="6279071" cy="551720"/>
            <a:chOff x="1405704" y="3308466"/>
            <a:chExt cx="6279071" cy="551720"/>
          </a:xfrm>
        </p:grpSpPr>
        <p:grpSp>
          <p:nvGrpSpPr>
            <p:cNvPr id="66" name="Group 65"/>
            <p:cNvGrpSpPr/>
            <p:nvPr/>
          </p:nvGrpSpPr>
          <p:grpSpPr>
            <a:xfrm>
              <a:off x="6383555" y="3316428"/>
              <a:ext cx="1301220" cy="543758"/>
              <a:chOff x="6383555" y="3316428"/>
              <a:chExt cx="1301220" cy="543758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6383555" y="3316428"/>
                <a:ext cx="1043088" cy="234286"/>
                <a:chOff x="7134195" y="2060812"/>
                <a:chExt cx="1043088" cy="234286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>
                  <a:off x="7134195" y="2060812"/>
                  <a:ext cx="104308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8177283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7811068" y="2060812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7485796" y="2079009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7149051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200</a:t>
                </a:r>
                <a:endParaRPr lang="en-GB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55275" y="3490854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190</a:t>
                </a:r>
                <a:endParaRPr lang="en-GB" dirty="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1405704" y="3308466"/>
              <a:ext cx="4517411" cy="551720"/>
              <a:chOff x="1405704" y="3308466"/>
              <a:chExt cx="4517411" cy="55172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405704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0</a:t>
                </a:r>
                <a:endParaRPr lang="en-GB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713716" y="349085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endParaRPr lang="en-GB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96713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10</a:t>
                </a:r>
                <a:endParaRPr lang="en-GB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296630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15</a:t>
                </a:r>
                <a:endParaRPr lang="en-GB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61247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20</a:t>
                </a:r>
                <a:endParaRPr lang="en-GB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955618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25</a:t>
                </a:r>
                <a:endParaRPr lang="en-GB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5781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30</a:t>
                </a:r>
                <a:endParaRPr lang="en-GB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573662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35</a:t>
                </a:r>
                <a:endParaRPr lang="en-GB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91680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40</a:t>
                </a:r>
                <a:endParaRPr lang="en-GB" dirty="0"/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1542184" y="3308466"/>
                <a:ext cx="4380931" cy="238189"/>
                <a:chOff x="1542184" y="3308466"/>
                <a:chExt cx="4380931" cy="238189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1542184" y="3316428"/>
                  <a:ext cx="4380931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21950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8731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15512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316058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83872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51686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4126158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80430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3482441" y="33084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4771338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4449481" y="3330566"/>
                  <a:ext cx="0" cy="21608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TextBox 61"/>
              <p:cNvSpPr txBox="1"/>
              <p:nvPr/>
            </p:nvSpPr>
            <p:spPr>
              <a:xfrm>
                <a:off x="4240129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45</a:t>
                </a:r>
                <a:endParaRPr lang="en-GB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561986" y="349085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r>
                  <a:rPr lang="en-GB" dirty="0" smtClean="0"/>
                  <a:t>0</a:t>
                </a:r>
                <a:endParaRPr lang="en-GB" dirty="0"/>
              </a:p>
            </p:txBody>
          </p:sp>
        </p:grpSp>
      </p:grpSp>
      <p:sp>
        <p:nvSpPr>
          <p:cNvPr id="69" name="TextBox 68"/>
          <p:cNvSpPr txBox="1"/>
          <p:nvPr/>
        </p:nvSpPr>
        <p:spPr>
          <a:xfrm>
            <a:off x="4554227" y="2452620"/>
            <a:ext cx="4359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54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2641397" y="4216283"/>
            <a:ext cx="4082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7030A0"/>
                </a:solidFill>
              </a:rPr>
              <a:t>Where would this card go?</a:t>
            </a:r>
            <a:endParaRPr lang="en-GB" sz="2800" i="1" dirty="0">
              <a:solidFill>
                <a:srgbClr val="7030A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02538" y="4743827"/>
            <a:ext cx="54591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115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3999657" y="5478385"/>
            <a:ext cx="1229500" cy="543758"/>
            <a:chOff x="3999657" y="5393321"/>
            <a:chExt cx="1229500" cy="543758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4013001" y="5393321"/>
              <a:ext cx="104308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971025" y="5393321"/>
              <a:ext cx="0" cy="21608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604810" y="5393321"/>
              <a:ext cx="0" cy="21608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279538" y="5411518"/>
              <a:ext cx="0" cy="21608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4693433" y="556774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120</a:t>
              </a:r>
              <a:endParaRPr lang="en-GB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999657" y="556774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110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49415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903</Words>
  <Application>Microsoft Office PowerPoint</Application>
  <PresentationFormat>On-screen Show (4:3)</PresentationFormat>
  <Paragraphs>266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Standards Unit N3: Rounding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94</cp:revision>
  <cp:lastPrinted>2012-04-27T11:37:36Z</cp:lastPrinted>
  <dcterms:created xsi:type="dcterms:W3CDTF">2006-08-16T00:00:00Z</dcterms:created>
  <dcterms:modified xsi:type="dcterms:W3CDTF">2012-04-27T14:02:30Z</dcterms:modified>
</cp:coreProperties>
</file>