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70" r:id="rId6"/>
    <p:sldId id="261" r:id="rId7"/>
    <p:sldId id="266" r:id="rId8"/>
    <p:sldId id="259" r:id="rId9"/>
    <p:sldId id="269" r:id="rId10"/>
    <p:sldId id="271" r:id="rId11"/>
    <p:sldId id="260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281" r:id="rId20"/>
    <p:sldId id="282" r:id="rId21"/>
    <p:sldId id="283" r:id="rId22"/>
    <p:sldId id="280" r:id="rId23"/>
    <p:sldId id="284" r:id="rId24"/>
    <p:sldId id="290" r:id="rId25"/>
    <p:sldId id="262" r:id="rId26"/>
    <p:sldId id="288" r:id="rId27"/>
    <p:sldId id="286" r:id="rId28"/>
    <p:sldId id="285" r:id="rId29"/>
    <p:sldId id="289" r:id="rId30"/>
    <p:sldId id="291" r:id="rId31"/>
    <p:sldId id="263" r:id="rId32"/>
    <p:sldId id="29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EC4"/>
    <a:srgbClr val="FFBE7D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50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756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Standards Unit </a:t>
            </a:r>
            <a:r>
              <a:rPr lang="en-GB" dirty="0" smtClean="0"/>
              <a:t>N2: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Evaluating Statements about Number Operations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3886199"/>
            <a:ext cx="8666329" cy="2814851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C</a:t>
            </a:r>
            <a:r>
              <a:rPr lang="en-GB" dirty="0" smtClean="0"/>
              <a:t>alculators useful for checking answers. Scissors, Glue, Pale Red and Green A4 paper and two sheets of </a:t>
            </a:r>
            <a:r>
              <a:rPr lang="en-GB" b="1" dirty="0" smtClean="0"/>
              <a:t>A3</a:t>
            </a:r>
            <a:r>
              <a:rPr lang="en-GB" dirty="0" smtClean="0"/>
              <a:t> Amber and A4 Plastic Wallets needed. A3 Plastic wallets too to hold all final posters, especially if needing to be carried over to next lesson for marking /evaluation.</a:t>
            </a:r>
            <a:endParaRPr lang="en-GB" dirty="0" smtClean="0"/>
          </a:p>
          <a:p>
            <a:r>
              <a:rPr lang="en-GB" dirty="0" smtClean="0"/>
              <a:t>60-90 </a:t>
            </a:r>
            <a:r>
              <a:rPr lang="en-GB" dirty="0" err="1" smtClean="0"/>
              <a:t>mins</a:t>
            </a:r>
            <a:r>
              <a:rPr lang="en-GB" dirty="0" smtClean="0"/>
              <a:t>. Teams of </a:t>
            </a:r>
            <a:r>
              <a:rPr lang="en-GB" b="1" dirty="0" smtClean="0"/>
              <a:t>3</a:t>
            </a:r>
            <a:r>
              <a:rPr lang="en-GB" dirty="0" smtClean="0"/>
              <a:t> virtually essential.</a:t>
            </a:r>
          </a:p>
          <a:p>
            <a:r>
              <a:rPr lang="en-GB" dirty="0" smtClean="0"/>
              <a:t>Cards themselves are NOT re-usable (‘my’ cards are pointless)</a:t>
            </a:r>
            <a:endParaRPr lang="en-GB" dirty="0" smtClean="0"/>
          </a:p>
          <a:p>
            <a:r>
              <a:rPr lang="en-GB" dirty="0" smtClean="0"/>
              <a:t>Learners need to be aware of squaring and square roots, and possibly inequality representations on a number line.</a:t>
            </a:r>
          </a:p>
          <a:p>
            <a:r>
              <a:rPr lang="en-GB" dirty="0" smtClean="0"/>
              <a:t>Addresses many </a:t>
            </a:r>
            <a:r>
              <a:rPr lang="en-GB" dirty="0" err="1" smtClean="0"/>
              <a:t>mis</a:t>
            </a:r>
            <a:r>
              <a:rPr lang="en-GB" dirty="0" smtClean="0"/>
              <a:t>-conceptions with negative numbers and fractional multiplication/division etc.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21510" y="831671"/>
            <a:ext cx="8359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Suitable for students at Levels 5 to weak 7.</a:t>
            </a:r>
          </a:p>
          <a:p>
            <a:pPr algn="ctr"/>
            <a:r>
              <a:rPr lang="en-GB" dirty="0" smtClean="0"/>
              <a:t>Good if negative numbers have been worked on quite recently (~2-6 weeks beforehand)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6721" y="1382264"/>
            <a:ext cx="2745687" cy="3940363"/>
          </a:xfrm>
          <a:prstGeom prst="rect">
            <a:avLst/>
          </a:prstGeom>
          <a:solidFill>
            <a:srgbClr val="9CFE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256295" y="256979"/>
            <a:ext cx="660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/>
              <a:t>You will begin your posters exactly like this…</a:t>
            </a:r>
            <a:endParaRPr lang="en-GB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86729" y="1418409"/>
            <a:ext cx="2719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Student 1’s Name</a:t>
            </a:r>
            <a:r>
              <a:rPr lang="en-GB" sz="1400" dirty="0" smtClean="0"/>
              <a:t>: Partners names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837368" y="1670522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ALWAYS True</a:t>
            </a:r>
            <a:endParaRPr lang="en-GB" sz="1600" dirty="0"/>
          </a:p>
        </p:txBody>
      </p:sp>
      <p:sp>
        <p:nvSpPr>
          <p:cNvPr id="28" name="Rectangle 27"/>
          <p:cNvSpPr/>
          <p:nvPr/>
        </p:nvSpPr>
        <p:spPr>
          <a:xfrm>
            <a:off x="3120057" y="1373159"/>
            <a:ext cx="2745687" cy="3940363"/>
          </a:xfrm>
          <a:prstGeom prst="rect">
            <a:avLst/>
          </a:prstGeom>
          <a:solidFill>
            <a:srgbClr val="FFBE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3146153" y="1420681"/>
            <a:ext cx="2719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Student 2’s Name</a:t>
            </a:r>
            <a:r>
              <a:rPr lang="en-GB" sz="1400" dirty="0" smtClean="0"/>
              <a:t>: Partners names</a:t>
            </a:r>
            <a:endParaRPr lang="en-GB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814904" y="1672794"/>
            <a:ext cx="1559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SOMETIME True</a:t>
            </a:r>
            <a:endParaRPr lang="en-GB" sz="1600" dirty="0"/>
          </a:p>
        </p:txBody>
      </p:sp>
      <p:sp>
        <p:nvSpPr>
          <p:cNvPr id="31" name="Rectangle 30"/>
          <p:cNvSpPr/>
          <p:nvPr/>
        </p:nvSpPr>
        <p:spPr>
          <a:xfrm>
            <a:off x="6273809" y="1373160"/>
            <a:ext cx="2745687" cy="3940363"/>
          </a:xfrm>
          <a:prstGeom prst="rect">
            <a:avLst/>
          </a:prstGeom>
          <a:solidFill>
            <a:srgbClr val="FEBE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6273817" y="1409305"/>
            <a:ext cx="2719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Student 3’s Name</a:t>
            </a:r>
            <a:r>
              <a:rPr lang="en-GB" sz="1400" dirty="0" smtClean="0"/>
              <a:t>: Partners names</a:t>
            </a:r>
            <a:endParaRPr lang="en-GB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024456" y="1661418"/>
            <a:ext cx="1179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NEVER True</a:t>
            </a:r>
            <a:endParaRPr lang="en-GB" sz="16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839555" y="3168074"/>
            <a:ext cx="7587454" cy="1250383"/>
            <a:chOff x="2925340" y="5636525"/>
            <a:chExt cx="4688734" cy="125038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6" name="TextBox 35"/>
            <p:cNvSpPr txBox="1"/>
            <p:nvPr/>
          </p:nvSpPr>
          <p:spPr>
            <a:xfrm>
              <a:off x="2925340" y="6044532"/>
              <a:ext cx="4688734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Student </a:t>
              </a:r>
              <a:r>
                <a:rPr lang="en-GB" sz="2400" dirty="0" smtClean="0"/>
                <a:t>#2 </a:t>
              </a:r>
              <a:r>
                <a:rPr lang="en-GB" sz="2400" dirty="0"/>
                <a:t>will write the </a:t>
              </a:r>
              <a:r>
                <a:rPr lang="en-GB" sz="2400" dirty="0" smtClean="0"/>
                <a:t>	  SOMETIMES True Poster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25340" y="5636525"/>
              <a:ext cx="4688734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Student #1 will write the           ALWAYS True Poster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925340" y="6425243"/>
              <a:ext cx="4688734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Student </a:t>
              </a:r>
              <a:r>
                <a:rPr lang="en-GB" sz="2400" dirty="0" smtClean="0"/>
                <a:t>#3 </a:t>
              </a:r>
              <a:r>
                <a:rPr lang="en-GB" sz="2400" dirty="0"/>
                <a:t>will write the </a:t>
              </a:r>
              <a:r>
                <a:rPr lang="en-GB" sz="2400" dirty="0" smtClean="0"/>
                <a:t>	  NEVER True Poster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57248" y="4418457"/>
            <a:ext cx="807445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3200" dirty="0" smtClean="0"/>
              <a:t>Decide </a:t>
            </a:r>
            <a:r>
              <a:rPr lang="en-GB" sz="3200" b="1" dirty="0" smtClean="0"/>
              <a:t>NOW</a:t>
            </a:r>
            <a:r>
              <a:rPr lang="en-GB" sz="3200" dirty="0" smtClean="0"/>
              <a:t> who will be Student #1, #2 and #3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9704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223" y="230856"/>
            <a:ext cx="1468134" cy="21165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207" y="864551"/>
            <a:ext cx="51993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  <a:r>
              <a:rPr lang="en-GB" sz="2800" dirty="0" smtClean="0"/>
              <a:t>. Quickly cut the Statements out    from the sheet. Share the cards out as fairly as possible.</a:t>
            </a:r>
            <a:endParaRPr lang="en-GB" sz="28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81241" y="2566372"/>
            <a:ext cx="8796596" cy="2475093"/>
            <a:chOff x="81241" y="2566372"/>
            <a:chExt cx="8796596" cy="2475093"/>
          </a:xfrm>
        </p:grpSpPr>
        <p:sp>
          <p:nvSpPr>
            <p:cNvPr id="4" name="TextBox 3"/>
            <p:cNvSpPr txBox="1"/>
            <p:nvPr/>
          </p:nvSpPr>
          <p:spPr>
            <a:xfrm>
              <a:off x="266224" y="2566372"/>
              <a:ext cx="71956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800" dirty="0" smtClean="0"/>
                <a:t>2. Together, very carefully sort them into 4 piles:</a:t>
              </a:r>
              <a:endParaRPr lang="en-GB" sz="2800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5033805" y="3192763"/>
              <a:ext cx="2110213" cy="1848702"/>
              <a:chOff x="5033805" y="3192763"/>
              <a:chExt cx="2110213" cy="184870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5184902" y="3192763"/>
                <a:ext cx="13965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000" b="1" dirty="0" smtClean="0"/>
                  <a:t>NEVER</a:t>
                </a:r>
                <a:r>
                  <a:rPr lang="en-GB" sz="2000" dirty="0" smtClean="0"/>
                  <a:t> true</a:t>
                </a:r>
                <a:endParaRPr lang="en-GB" sz="2000" dirty="0"/>
              </a:p>
            </p:txBody>
          </p:sp>
          <p:pic>
            <p:nvPicPr>
              <p:cNvPr id="9" name="Picture 8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307" r="-1" b="85420"/>
              <a:stretch/>
            </p:blipFill>
            <p:spPr>
              <a:xfrm>
                <a:off x="5248348" y="4141537"/>
                <a:ext cx="1267493" cy="525556"/>
              </a:xfrm>
              <a:prstGeom prst="rect">
                <a:avLst/>
              </a:prstGeom>
            </p:spPr>
          </p:pic>
          <p:pic>
            <p:nvPicPr>
              <p:cNvPr id="10" name="Picture 9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3837" r="49752" b="72775"/>
              <a:stretch/>
            </p:blipFill>
            <p:spPr>
              <a:xfrm>
                <a:off x="5667551" y="4558894"/>
                <a:ext cx="1256354" cy="482571"/>
              </a:xfrm>
              <a:prstGeom prst="rect">
                <a:avLst/>
              </a:prstGeom>
            </p:spPr>
          </p:pic>
          <p:pic>
            <p:nvPicPr>
              <p:cNvPr id="11" name="Picture 10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752" b="85642"/>
              <a:stretch/>
            </p:blipFill>
            <p:spPr>
              <a:xfrm>
                <a:off x="5887665" y="4013737"/>
                <a:ext cx="1256353" cy="517550"/>
              </a:xfrm>
              <a:prstGeom prst="rect">
                <a:avLst/>
              </a:prstGeom>
            </p:spPr>
          </p:pic>
          <p:pic>
            <p:nvPicPr>
              <p:cNvPr id="12" name="Picture 11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307" t="26662" r="-1" b="59388"/>
              <a:stretch/>
            </p:blipFill>
            <p:spPr>
              <a:xfrm>
                <a:off x="5667552" y="3686415"/>
                <a:ext cx="1267492" cy="502844"/>
              </a:xfrm>
              <a:prstGeom prst="rect">
                <a:avLst/>
              </a:prstGeom>
            </p:spPr>
          </p:pic>
          <p:pic>
            <p:nvPicPr>
              <p:cNvPr id="14" name="Picture 13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307" t="13796" r="-1" b="72408"/>
              <a:stretch/>
            </p:blipFill>
            <p:spPr>
              <a:xfrm>
                <a:off x="5033805" y="3679511"/>
                <a:ext cx="1267493" cy="497277"/>
              </a:xfrm>
              <a:prstGeom prst="rect">
                <a:avLst/>
              </a:prstGeom>
            </p:spPr>
          </p:pic>
        </p:grpSp>
        <p:grpSp>
          <p:nvGrpSpPr>
            <p:cNvPr id="27" name="Group 26"/>
            <p:cNvGrpSpPr/>
            <p:nvPr/>
          </p:nvGrpSpPr>
          <p:grpSpPr>
            <a:xfrm>
              <a:off x="2414922" y="3192763"/>
              <a:ext cx="2445609" cy="1736443"/>
              <a:chOff x="2414922" y="3192763"/>
              <a:chExt cx="2445609" cy="1736443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414922" y="3192763"/>
                <a:ext cx="19903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000" b="1" dirty="0" smtClean="0"/>
                  <a:t>SOMETIMES</a:t>
                </a:r>
                <a:r>
                  <a:rPr lang="en-GB" sz="2000" dirty="0" smtClean="0"/>
                  <a:t> true</a:t>
                </a:r>
                <a:endParaRPr lang="en-GB" sz="2000" dirty="0"/>
              </a:p>
            </p:txBody>
          </p:sp>
          <p:pic>
            <p:nvPicPr>
              <p:cNvPr id="8" name="Picture 7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6476" r="49752" b="59388"/>
              <a:stretch/>
            </p:blipFill>
            <p:spPr>
              <a:xfrm>
                <a:off x="2772196" y="4060343"/>
                <a:ext cx="1256354" cy="509546"/>
              </a:xfrm>
              <a:prstGeom prst="rect">
                <a:avLst/>
              </a:prstGeom>
            </p:spPr>
          </p:pic>
          <p:pic>
            <p:nvPicPr>
              <p:cNvPr id="13" name="Picture 12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307" t="13796" r="-1" b="72408"/>
              <a:stretch/>
            </p:blipFill>
            <p:spPr>
              <a:xfrm>
                <a:off x="3135553" y="4431929"/>
                <a:ext cx="1267493" cy="497277"/>
              </a:xfrm>
              <a:prstGeom prst="rect">
                <a:avLst/>
              </a:prstGeom>
            </p:spPr>
          </p:pic>
          <p:pic>
            <p:nvPicPr>
              <p:cNvPr id="15" name="Picture 14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6476" r="49752" b="59388"/>
              <a:stretch/>
            </p:blipFill>
            <p:spPr>
              <a:xfrm>
                <a:off x="3062977" y="3697820"/>
                <a:ext cx="1256354" cy="509546"/>
              </a:xfrm>
              <a:prstGeom prst="rect">
                <a:avLst/>
              </a:prstGeom>
            </p:spPr>
          </p:pic>
          <p:pic>
            <p:nvPicPr>
              <p:cNvPr id="16" name="Picture 15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3837" r="49752" b="72775"/>
              <a:stretch/>
            </p:blipFill>
            <p:spPr>
              <a:xfrm>
                <a:off x="3604177" y="3963401"/>
                <a:ext cx="1256354" cy="482571"/>
              </a:xfrm>
              <a:prstGeom prst="rect">
                <a:avLst/>
              </a:prstGeom>
            </p:spPr>
          </p:pic>
        </p:grpSp>
        <p:grpSp>
          <p:nvGrpSpPr>
            <p:cNvPr id="26" name="Group 25"/>
            <p:cNvGrpSpPr/>
            <p:nvPr/>
          </p:nvGrpSpPr>
          <p:grpSpPr>
            <a:xfrm>
              <a:off x="81241" y="3192763"/>
              <a:ext cx="1895132" cy="1660114"/>
              <a:chOff x="81241" y="3192763"/>
              <a:chExt cx="1895132" cy="1660114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38516" y="3192763"/>
                <a:ext cx="15378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000" b="1" dirty="0" smtClean="0"/>
                  <a:t>ALWAYS</a:t>
                </a:r>
                <a:r>
                  <a:rPr lang="en-GB" sz="2000" dirty="0" smtClean="0"/>
                  <a:t> true</a:t>
                </a:r>
                <a:endParaRPr lang="en-GB" sz="2000" dirty="0"/>
              </a:p>
            </p:txBody>
          </p:sp>
          <p:pic>
            <p:nvPicPr>
              <p:cNvPr id="17" name="Picture 16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752" b="85642"/>
              <a:stretch/>
            </p:blipFill>
            <p:spPr>
              <a:xfrm>
                <a:off x="565619" y="3637635"/>
                <a:ext cx="1256353" cy="517550"/>
              </a:xfrm>
              <a:prstGeom prst="rect">
                <a:avLst/>
              </a:prstGeom>
            </p:spPr>
          </p:pic>
          <p:pic>
            <p:nvPicPr>
              <p:cNvPr id="18" name="Picture 17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307" t="26662" r="-1" b="59388"/>
              <a:stretch/>
            </p:blipFill>
            <p:spPr>
              <a:xfrm>
                <a:off x="81241" y="4101395"/>
                <a:ext cx="1267492" cy="502844"/>
              </a:xfrm>
              <a:prstGeom prst="rect">
                <a:avLst/>
              </a:prstGeom>
            </p:spPr>
          </p:pic>
          <p:pic>
            <p:nvPicPr>
              <p:cNvPr id="19" name="Picture 18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307" t="13796" r="-1" b="72408"/>
              <a:stretch/>
            </p:blipFill>
            <p:spPr>
              <a:xfrm>
                <a:off x="632100" y="4355600"/>
                <a:ext cx="1267493" cy="497277"/>
              </a:xfrm>
              <a:prstGeom prst="rect">
                <a:avLst/>
              </a:prstGeom>
            </p:spPr>
          </p:pic>
        </p:grpSp>
        <p:grpSp>
          <p:nvGrpSpPr>
            <p:cNvPr id="29" name="Group 28"/>
            <p:cNvGrpSpPr/>
            <p:nvPr/>
          </p:nvGrpSpPr>
          <p:grpSpPr>
            <a:xfrm>
              <a:off x="7609669" y="3192763"/>
              <a:ext cx="1268168" cy="1079749"/>
              <a:chOff x="7609669" y="3192763"/>
              <a:chExt cx="1268168" cy="1079749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615183" y="3192763"/>
                <a:ext cx="126265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000" b="1" dirty="0" smtClean="0"/>
                  <a:t>NOT SURE</a:t>
                </a:r>
                <a:endParaRPr lang="en-GB" sz="2000" dirty="0"/>
              </a:p>
            </p:txBody>
          </p:sp>
          <p:pic>
            <p:nvPicPr>
              <p:cNvPr id="21" name="Picture 20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752" b="85642"/>
              <a:stretch/>
            </p:blipFill>
            <p:spPr>
              <a:xfrm>
                <a:off x="7609669" y="3754962"/>
                <a:ext cx="1256353" cy="517550"/>
              </a:xfrm>
              <a:prstGeom prst="rect">
                <a:avLst/>
              </a:prstGeom>
            </p:spPr>
          </p:pic>
          <p:cxnSp>
            <p:nvCxnSpPr>
              <p:cNvPr id="23" name="Straight Connector 22"/>
              <p:cNvCxnSpPr/>
              <p:nvPr/>
            </p:nvCxnSpPr>
            <p:spPr>
              <a:xfrm flipH="1">
                <a:off x="7710985" y="3538281"/>
                <a:ext cx="105087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TextBox 23"/>
          <p:cNvSpPr txBox="1"/>
          <p:nvPr/>
        </p:nvSpPr>
        <p:spPr>
          <a:xfrm>
            <a:off x="317503" y="5762276"/>
            <a:ext cx="86900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  <a:r>
              <a:rPr lang="en-GB" sz="2800" dirty="0" smtClean="0"/>
              <a:t>. Finally, each take your own set of cards </a:t>
            </a:r>
            <a:r>
              <a:rPr lang="en-GB" dirty="0" smtClean="0"/>
              <a:t>(‘Always’, ‘Sometimes’ or ‘Never’)  </a:t>
            </a:r>
            <a:r>
              <a:rPr lang="en-GB" sz="2800" dirty="0" smtClean="0"/>
              <a:t>and produce your own poster giving precise reasons.</a:t>
            </a:r>
            <a:endParaRPr lang="en-GB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539492" y="5158851"/>
            <a:ext cx="8107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Think about positive numbers, negative numbers, fractions, large numbers and ZERO!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30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6721" y="1382264"/>
            <a:ext cx="2745687" cy="3940363"/>
          </a:xfrm>
          <a:prstGeom prst="rect">
            <a:avLst/>
          </a:prstGeom>
          <a:solidFill>
            <a:srgbClr val="9CFE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492203" y="256979"/>
            <a:ext cx="6133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/>
              <a:t>Your team’s final work will look like this…</a:t>
            </a:r>
            <a:endParaRPr lang="en-GB" sz="2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r="-1" b="85420"/>
          <a:stretch/>
        </p:blipFill>
        <p:spPr>
          <a:xfrm>
            <a:off x="196563" y="3176765"/>
            <a:ext cx="803469" cy="33315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196563" y="2671676"/>
            <a:ext cx="796408" cy="305904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196563" y="2176215"/>
            <a:ext cx="803469" cy="31522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6729" y="1418409"/>
            <a:ext cx="2719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Student 1’s Name</a:t>
            </a:r>
            <a:r>
              <a:rPr lang="en-GB" sz="1400" dirty="0" smtClean="0"/>
              <a:t>: Partners names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837368" y="1670522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ALWAYS True</a:t>
            </a:r>
            <a:endParaRPr lang="en-GB" sz="1600" dirty="0"/>
          </a:p>
        </p:txBody>
      </p:sp>
      <p:sp>
        <p:nvSpPr>
          <p:cNvPr id="28" name="Rectangle 27"/>
          <p:cNvSpPr/>
          <p:nvPr/>
        </p:nvSpPr>
        <p:spPr>
          <a:xfrm>
            <a:off x="3146145" y="1384536"/>
            <a:ext cx="2745687" cy="3940363"/>
          </a:xfrm>
          <a:prstGeom prst="rect">
            <a:avLst/>
          </a:prstGeom>
          <a:solidFill>
            <a:srgbClr val="FFBE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3146153" y="1420681"/>
            <a:ext cx="2719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Student 2’s Name</a:t>
            </a:r>
            <a:r>
              <a:rPr lang="en-GB" sz="1400" dirty="0" smtClean="0"/>
              <a:t>: Partners names</a:t>
            </a:r>
            <a:endParaRPr lang="en-GB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692072" y="1672794"/>
            <a:ext cx="165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SOMETIMES True</a:t>
            </a:r>
            <a:endParaRPr lang="en-GB" sz="1600" dirty="0"/>
          </a:p>
        </p:txBody>
      </p:sp>
      <p:sp>
        <p:nvSpPr>
          <p:cNvPr id="31" name="Rectangle 30"/>
          <p:cNvSpPr/>
          <p:nvPr/>
        </p:nvSpPr>
        <p:spPr>
          <a:xfrm>
            <a:off x="6273809" y="1373160"/>
            <a:ext cx="2745687" cy="3940363"/>
          </a:xfrm>
          <a:prstGeom prst="rect">
            <a:avLst/>
          </a:prstGeom>
          <a:solidFill>
            <a:srgbClr val="FEBE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6273817" y="1409305"/>
            <a:ext cx="2719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Student 3’s Name</a:t>
            </a:r>
            <a:r>
              <a:rPr lang="en-GB" sz="1400" dirty="0" smtClean="0"/>
              <a:t>: Partners names</a:t>
            </a:r>
            <a:endParaRPr lang="en-GB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024456" y="1661418"/>
            <a:ext cx="1179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NEVER True</a:t>
            </a:r>
            <a:endParaRPr lang="en-GB" sz="1600" dirty="0"/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76" r="49752" b="59388"/>
          <a:stretch/>
        </p:blipFill>
        <p:spPr>
          <a:xfrm>
            <a:off x="3316603" y="2348673"/>
            <a:ext cx="796408" cy="323003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3299786" y="2824628"/>
            <a:ext cx="796408" cy="305904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76" r="49752" b="59388"/>
          <a:stretch/>
        </p:blipFill>
        <p:spPr>
          <a:xfrm>
            <a:off x="6458308" y="2311371"/>
            <a:ext cx="796408" cy="32300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2" b="85642"/>
          <a:stretch/>
        </p:blipFill>
        <p:spPr>
          <a:xfrm>
            <a:off x="3292726" y="3826766"/>
            <a:ext cx="796407" cy="32807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26662" r="-1" b="59388"/>
          <a:stretch/>
        </p:blipFill>
        <p:spPr>
          <a:xfrm>
            <a:off x="3292726" y="3343341"/>
            <a:ext cx="803468" cy="318755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6440864" y="4299912"/>
            <a:ext cx="803469" cy="315226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2" b="85642"/>
          <a:stretch/>
        </p:blipFill>
        <p:spPr>
          <a:xfrm>
            <a:off x="6458309" y="3334019"/>
            <a:ext cx="796407" cy="328077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26662" r="-1" b="59388"/>
          <a:stretch/>
        </p:blipFill>
        <p:spPr>
          <a:xfrm>
            <a:off x="6440865" y="2811777"/>
            <a:ext cx="803468" cy="318755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6440865" y="3826766"/>
            <a:ext cx="803469" cy="31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19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6721" y="1382264"/>
            <a:ext cx="2745687" cy="3940363"/>
          </a:xfrm>
          <a:prstGeom prst="rect">
            <a:avLst/>
          </a:prstGeom>
          <a:solidFill>
            <a:srgbClr val="9CFE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492203" y="256979"/>
            <a:ext cx="6133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/>
              <a:t>Your team’s final work will look like this…</a:t>
            </a:r>
            <a:endParaRPr lang="en-GB" sz="2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r="-1" b="85420"/>
          <a:stretch/>
        </p:blipFill>
        <p:spPr>
          <a:xfrm>
            <a:off x="196563" y="3176765"/>
            <a:ext cx="803469" cy="33315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196563" y="2671676"/>
            <a:ext cx="796408" cy="305904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196563" y="2176215"/>
            <a:ext cx="803469" cy="31522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6729" y="1418409"/>
            <a:ext cx="2719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Student 1’s Name</a:t>
            </a:r>
            <a:r>
              <a:rPr lang="en-GB" sz="1400" dirty="0" smtClean="0"/>
              <a:t>: Partners names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837368" y="1670522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ALWAYS True</a:t>
            </a:r>
            <a:endParaRPr lang="en-GB" sz="1600" dirty="0"/>
          </a:p>
        </p:txBody>
      </p:sp>
      <p:sp>
        <p:nvSpPr>
          <p:cNvPr id="28" name="Rectangle 27"/>
          <p:cNvSpPr/>
          <p:nvPr/>
        </p:nvSpPr>
        <p:spPr>
          <a:xfrm>
            <a:off x="3146145" y="1384536"/>
            <a:ext cx="2745687" cy="3940363"/>
          </a:xfrm>
          <a:prstGeom prst="rect">
            <a:avLst/>
          </a:prstGeom>
          <a:solidFill>
            <a:srgbClr val="FFBE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3146153" y="1420681"/>
            <a:ext cx="2719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Student 2’s Name</a:t>
            </a:r>
            <a:r>
              <a:rPr lang="en-GB" sz="1400" dirty="0" smtClean="0"/>
              <a:t>: Partners names</a:t>
            </a:r>
            <a:endParaRPr lang="en-GB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692072" y="1672794"/>
            <a:ext cx="165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SOMETIMES True</a:t>
            </a:r>
            <a:endParaRPr lang="en-GB" sz="1600" dirty="0"/>
          </a:p>
        </p:txBody>
      </p:sp>
      <p:sp>
        <p:nvSpPr>
          <p:cNvPr id="31" name="Rectangle 30"/>
          <p:cNvSpPr/>
          <p:nvPr/>
        </p:nvSpPr>
        <p:spPr>
          <a:xfrm>
            <a:off x="6273809" y="1373160"/>
            <a:ext cx="2745687" cy="3940363"/>
          </a:xfrm>
          <a:prstGeom prst="rect">
            <a:avLst/>
          </a:prstGeom>
          <a:solidFill>
            <a:srgbClr val="FEBE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6273817" y="1409305"/>
            <a:ext cx="2719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Student 3’s Name</a:t>
            </a:r>
            <a:r>
              <a:rPr lang="en-GB" sz="1400" dirty="0" smtClean="0"/>
              <a:t>: Partners names</a:t>
            </a:r>
            <a:endParaRPr lang="en-GB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024456" y="1661418"/>
            <a:ext cx="1179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NEVER True</a:t>
            </a:r>
            <a:endParaRPr lang="en-GB" sz="1600" dirty="0"/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76" r="49752" b="59388"/>
          <a:stretch/>
        </p:blipFill>
        <p:spPr>
          <a:xfrm>
            <a:off x="3316603" y="2348673"/>
            <a:ext cx="796408" cy="323003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3299786" y="2824628"/>
            <a:ext cx="796408" cy="305904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76" r="49752" b="59388"/>
          <a:stretch/>
        </p:blipFill>
        <p:spPr>
          <a:xfrm>
            <a:off x="6458308" y="2311371"/>
            <a:ext cx="796408" cy="32300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2" b="85642"/>
          <a:stretch/>
        </p:blipFill>
        <p:spPr>
          <a:xfrm>
            <a:off x="3292726" y="3826766"/>
            <a:ext cx="796407" cy="32807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26662" r="-1" b="59388"/>
          <a:stretch/>
        </p:blipFill>
        <p:spPr>
          <a:xfrm>
            <a:off x="3292726" y="3343341"/>
            <a:ext cx="803468" cy="318755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6440864" y="4299912"/>
            <a:ext cx="803469" cy="315226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2" b="85642"/>
          <a:stretch/>
        </p:blipFill>
        <p:spPr>
          <a:xfrm>
            <a:off x="6458309" y="3334019"/>
            <a:ext cx="796407" cy="328077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26662" r="-1" b="59388"/>
          <a:stretch/>
        </p:blipFill>
        <p:spPr>
          <a:xfrm>
            <a:off x="6440865" y="2811777"/>
            <a:ext cx="803468" cy="318755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6440865" y="3826766"/>
            <a:ext cx="803469" cy="315226"/>
          </a:xfrm>
          <a:prstGeom prst="rect">
            <a:avLst/>
          </a:prstGeom>
        </p:spPr>
      </p:pic>
      <p:sp>
        <p:nvSpPr>
          <p:cNvPr id="26" name="Rounded Rectangular Callout 25"/>
          <p:cNvSpPr/>
          <p:nvPr/>
        </p:nvSpPr>
        <p:spPr>
          <a:xfrm>
            <a:off x="2041810" y="2577426"/>
            <a:ext cx="5827754" cy="1687675"/>
          </a:xfrm>
          <a:prstGeom prst="wedgeRoundRectCallout">
            <a:avLst>
              <a:gd name="adj1" fmla="val -67853"/>
              <a:gd name="adj2" fmla="val -4232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1930354" y="2206658"/>
            <a:ext cx="5827754" cy="1687675"/>
          </a:xfrm>
          <a:prstGeom prst="wedgeRoundRectCallout">
            <a:avLst>
              <a:gd name="adj1" fmla="val -65980"/>
              <a:gd name="adj2" fmla="val -1393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818898" y="1822242"/>
            <a:ext cx="5827754" cy="1687675"/>
          </a:xfrm>
          <a:prstGeom prst="wedgeRoundRectCallout">
            <a:avLst>
              <a:gd name="adj1" fmla="val -63638"/>
              <a:gd name="adj2" fmla="val -1959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chemeClr val="tx1"/>
                </a:solidFill>
              </a:rPr>
              <a:t>For </a:t>
            </a:r>
            <a:r>
              <a:rPr lang="en-GB" sz="2000" b="1" dirty="0">
                <a:solidFill>
                  <a:schemeClr val="tx1"/>
                </a:solidFill>
              </a:rPr>
              <a:t>each</a:t>
            </a:r>
            <a:r>
              <a:rPr lang="en-GB" sz="2000" dirty="0">
                <a:solidFill>
                  <a:schemeClr val="tx1"/>
                </a:solidFill>
              </a:rPr>
              <a:t> ‘ALWAYS True’ Statement give:</a:t>
            </a:r>
          </a:p>
          <a:p>
            <a:r>
              <a:rPr lang="en-GB" sz="2000" dirty="0">
                <a:solidFill>
                  <a:schemeClr val="tx1"/>
                </a:solidFill>
              </a:rPr>
              <a:t>Examples of small, large, positive and negative numbers showing why you think it is true.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7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6721" y="1382264"/>
            <a:ext cx="2745687" cy="3940363"/>
          </a:xfrm>
          <a:prstGeom prst="rect">
            <a:avLst/>
          </a:prstGeom>
          <a:solidFill>
            <a:srgbClr val="9CFE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492203" y="256979"/>
            <a:ext cx="6133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/>
              <a:t>Your team’s final work will look like this…</a:t>
            </a:r>
            <a:endParaRPr lang="en-GB" sz="2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r="-1" b="85420"/>
          <a:stretch/>
        </p:blipFill>
        <p:spPr>
          <a:xfrm>
            <a:off x="196563" y="3176765"/>
            <a:ext cx="803469" cy="33315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196563" y="2671676"/>
            <a:ext cx="796408" cy="305904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196563" y="2176215"/>
            <a:ext cx="803469" cy="31522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6729" y="1418409"/>
            <a:ext cx="2719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Student 1’s Name</a:t>
            </a:r>
            <a:r>
              <a:rPr lang="en-GB" sz="1400" dirty="0" smtClean="0"/>
              <a:t>: Partners names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837368" y="1670522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ALWAYS True</a:t>
            </a:r>
            <a:endParaRPr lang="en-GB" sz="1600" dirty="0"/>
          </a:p>
        </p:txBody>
      </p:sp>
      <p:sp>
        <p:nvSpPr>
          <p:cNvPr id="28" name="Rectangle 27"/>
          <p:cNvSpPr/>
          <p:nvPr/>
        </p:nvSpPr>
        <p:spPr>
          <a:xfrm>
            <a:off x="3133104" y="1384536"/>
            <a:ext cx="2745687" cy="3940363"/>
          </a:xfrm>
          <a:prstGeom prst="rect">
            <a:avLst/>
          </a:prstGeom>
          <a:solidFill>
            <a:srgbClr val="FFBE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3146153" y="1420681"/>
            <a:ext cx="2719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Student 2’s Name</a:t>
            </a:r>
            <a:r>
              <a:rPr lang="en-GB" sz="1400" dirty="0" smtClean="0"/>
              <a:t>: Partners names</a:t>
            </a:r>
            <a:endParaRPr lang="en-GB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692072" y="1672794"/>
            <a:ext cx="165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SOMETIMES True</a:t>
            </a:r>
            <a:endParaRPr lang="en-GB" sz="1600" dirty="0"/>
          </a:p>
        </p:txBody>
      </p:sp>
      <p:sp>
        <p:nvSpPr>
          <p:cNvPr id="31" name="Rectangle 30"/>
          <p:cNvSpPr/>
          <p:nvPr/>
        </p:nvSpPr>
        <p:spPr>
          <a:xfrm>
            <a:off x="6273809" y="1373160"/>
            <a:ext cx="2745687" cy="3940363"/>
          </a:xfrm>
          <a:prstGeom prst="rect">
            <a:avLst/>
          </a:prstGeom>
          <a:solidFill>
            <a:srgbClr val="FEBE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6273817" y="1409305"/>
            <a:ext cx="2719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Student 3’s Name</a:t>
            </a:r>
            <a:r>
              <a:rPr lang="en-GB" sz="1400" dirty="0" smtClean="0"/>
              <a:t>: Partners names</a:t>
            </a:r>
            <a:endParaRPr lang="en-GB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024456" y="1661418"/>
            <a:ext cx="1179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NEVER True</a:t>
            </a:r>
            <a:endParaRPr lang="en-GB" sz="1600" dirty="0"/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76" r="49752" b="59388"/>
          <a:stretch/>
        </p:blipFill>
        <p:spPr>
          <a:xfrm>
            <a:off x="3316603" y="2348673"/>
            <a:ext cx="796408" cy="323003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3299786" y="2824628"/>
            <a:ext cx="796408" cy="305904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76" r="49752" b="59388"/>
          <a:stretch/>
        </p:blipFill>
        <p:spPr>
          <a:xfrm>
            <a:off x="6458308" y="2311371"/>
            <a:ext cx="796408" cy="32300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2" b="85642"/>
          <a:stretch/>
        </p:blipFill>
        <p:spPr>
          <a:xfrm>
            <a:off x="3292726" y="3826766"/>
            <a:ext cx="796407" cy="32807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26662" r="-1" b="59388"/>
          <a:stretch/>
        </p:blipFill>
        <p:spPr>
          <a:xfrm>
            <a:off x="3292726" y="3343341"/>
            <a:ext cx="803468" cy="318755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6440864" y="4299912"/>
            <a:ext cx="803469" cy="315226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2" b="85642"/>
          <a:stretch/>
        </p:blipFill>
        <p:spPr>
          <a:xfrm>
            <a:off x="6458309" y="3334019"/>
            <a:ext cx="796407" cy="328077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26662" r="-1" b="59388"/>
          <a:stretch/>
        </p:blipFill>
        <p:spPr>
          <a:xfrm>
            <a:off x="6440865" y="2811777"/>
            <a:ext cx="803468" cy="318755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6440865" y="3826766"/>
            <a:ext cx="803469" cy="315226"/>
          </a:xfrm>
          <a:prstGeom prst="rect">
            <a:avLst/>
          </a:prstGeom>
        </p:spPr>
      </p:pic>
      <p:sp>
        <p:nvSpPr>
          <p:cNvPr id="26" name="Rounded Rectangular Callout 25"/>
          <p:cNvSpPr/>
          <p:nvPr/>
        </p:nvSpPr>
        <p:spPr>
          <a:xfrm>
            <a:off x="1786319" y="4529048"/>
            <a:ext cx="5827754" cy="1687675"/>
          </a:xfrm>
          <a:prstGeom prst="wedgeRoundRectCallout">
            <a:avLst>
              <a:gd name="adj1" fmla="val -18440"/>
              <a:gd name="adj2" fmla="val -99655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1876658" y="4322053"/>
            <a:ext cx="5827754" cy="1687675"/>
          </a:xfrm>
          <a:prstGeom prst="wedgeRoundRectCallout">
            <a:avLst>
              <a:gd name="adj1" fmla="val -19143"/>
              <a:gd name="adj2" fmla="val -11663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006715" y="4103741"/>
            <a:ext cx="5827754" cy="1687675"/>
          </a:xfrm>
          <a:prstGeom prst="wedgeRoundRectCallout">
            <a:avLst>
              <a:gd name="adj1" fmla="val -20079"/>
              <a:gd name="adj2" fmla="val -136045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chemeClr val="tx1"/>
                </a:solidFill>
              </a:rPr>
              <a:t>For </a:t>
            </a:r>
            <a:r>
              <a:rPr lang="en-GB" sz="2000" b="1" dirty="0">
                <a:solidFill>
                  <a:schemeClr val="tx1"/>
                </a:solidFill>
              </a:rPr>
              <a:t>each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‘SOMETIMES </a:t>
            </a:r>
            <a:r>
              <a:rPr lang="en-GB" sz="2000" dirty="0">
                <a:solidFill>
                  <a:schemeClr val="tx1"/>
                </a:solidFill>
              </a:rPr>
              <a:t>True’ Statement give:</a:t>
            </a:r>
          </a:p>
          <a:p>
            <a:r>
              <a:rPr lang="en-GB" sz="2000" dirty="0">
                <a:solidFill>
                  <a:schemeClr val="tx1"/>
                </a:solidFill>
              </a:rPr>
              <a:t>Examples of </a:t>
            </a:r>
            <a:r>
              <a:rPr lang="en-GB" sz="2000" dirty="0" smtClean="0">
                <a:solidFill>
                  <a:schemeClr val="tx1"/>
                </a:solidFill>
              </a:rPr>
              <a:t>when the Statement IS True.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Examples of when the Statement is FALSE.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9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6721" y="1382264"/>
            <a:ext cx="2745687" cy="3940363"/>
          </a:xfrm>
          <a:prstGeom prst="rect">
            <a:avLst/>
          </a:prstGeom>
          <a:solidFill>
            <a:srgbClr val="9CFE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492203" y="256979"/>
            <a:ext cx="6133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/>
              <a:t>Your team’s final work will look like this…</a:t>
            </a:r>
            <a:endParaRPr lang="en-GB" sz="2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r="-1" b="85420"/>
          <a:stretch/>
        </p:blipFill>
        <p:spPr>
          <a:xfrm>
            <a:off x="196563" y="3176765"/>
            <a:ext cx="803469" cy="33315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196563" y="2671676"/>
            <a:ext cx="796408" cy="305904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196563" y="2176215"/>
            <a:ext cx="803469" cy="31522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6729" y="1418409"/>
            <a:ext cx="2719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Student 1’s Name</a:t>
            </a:r>
            <a:r>
              <a:rPr lang="en-GB" sz="1400" dirty="0" smtClean="0"/>
              <a:t>: Partners names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837368" y="1670522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ALWAYS True</a:t>
            </a:r>
            <a:endParaRPr lang="en-GB" sz="1600" dirty="0"/>
          </a:p>
        </p:txBody>
      </p:sp>
      <p:sp>
        <p:nvSpPr>
          <p:cNvPr id="28" name="Rectangle 27"/>
          <p:cNvSpPr/>
          <p:nvPr/>
        </p:nvSpPr>
        <p:spPr>
          <a:xfrm>
            <a:off x="3133104" y="1384536"/>
            <a:ext cx="2745687" cy="3940363"/>
          </a:xfrm>
          <a:prstGeom prst="rect">
            <a:avLst/>
          </a:prstGeom>
          <a:solidFill>
            <a:srgbClr val="FFBE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3146153" y="1420681"/>
            <a:ext cx="2719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Student 2’s Name</a:t>
            </a:r>
            <a:r>
              <a:rPr lang="en-GB" sz="1400" dirty="0" smtClean="0"/>
              <a:t>: Partners names</a:t>
            </a:r>
            <a:endParaRPr lang="en-GB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692072" y="1672794"/>
            <a:ext cx="165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SOMETIMES True</a:t>
            </a:r>
            <a:endParaRPr lang="en-GB" sz="1600" dirty="0"/>
          </a:p>
        </p:txBody>
      </p:sp>
      <p:sp>
        <p:nvSpPr>
          <p:cNvPr id="31" name="Rectangle 30"/>
          <p:cNvSpPr/>
          <p:nvPr/>
        </p:nvSpPr>
        <p:spPr>
          <a:xfrm>
            <a:off x="6273809" y="1373160"/>
            <a:ext cx="2745687" cy="3940363"/>
          </a:xfrm>
          <a:prstGeom prst="rect">
            <a:avLst/>
          </a:prstGeom>
          <a:solidFill>
            <a:srgbClr val="FEBE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6273817" y="1409305"/>
            <a:ext cx="2719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Student 3’s Name</a:t>
            </a:r>
            <a:r>
              <a:rPr lang="en-GB" sz="1400" dirty="0" smtClean="0"/>
              <a:t>: Partners names</a:t>
            </a:r>
            <a:endParaRPr lang="en-GB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024456" y="1661418"/>
            <a:ext cx="1179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NEVER True</a:t>
            </a:r>
            <a:endParaRPr lang="en-GB" sz="1600" dirty="0"/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76" r="49752" b="59388"/>
          <a:stretch/>
        </p:blipFill>
        <p:spPr>
          <a:xfrm>
            <a:off x="3316603" y="2348673"/>
            <a:ext cx="796408" cy="323003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3299786" y="2824628"/>
            <a:ext cx="796408" cy="305904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76" r="49752" b="59388"/>
          <a:stretch/>
        </p:blipFill>
        <p:spPr>
          <a:xfrm>
            <a:off x="6458308" y="2311371"/>
            <a:ext cx="796408" cy="32300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2" b="85642"/>
          <a:stretch/>
        </p:blipFill>
        <p:spPr>
          <a:xfrm>
            <a:off x="3292726" y="3826766"/>
            <a:ext cx="796407" cy="32807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26662" r="-1" b="59388"/>
          <a:stretch/>
        </p:blipFill>
        <p:spPr>
          <a:xfrm>
            <a:off x="3292726" y="3343341"/>
            <a:ext cx="803468" cy="318755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6440864" y="4299912"/>
            <a:ext cx="803469" cy="315226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2" b="85642"/>
          <a:stretch/>
        </p:blipFill>
        <p:spPr>
          <a:xfrm>
            <a:off x="6458309" y="3334019"/>
            <a:ext cx="796407" cy="328077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26662" r="-1" b="59388"/>
          <a:stretch/>
        </p:blipFill>
        <p:spPr>
          <a:xfrm>
            <a:off x="6440865" y="2811777"/>
            <a:ext cx="803468" cy="318755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6440865" y="3826766"/>
            <a:ext cx="803469" cy="315226"/>
          </a:xfrm>
          <a:prstGeom prst="rect">
            <a:avLst/>
          </a:prstGeom>
        </p:spPr>
      </p:pic>
      <p:sp>
        <p:nvSpPr>
          <p:cNvPr id="26" name="Rounded Rectangular Callout 25"/>
          <p:cNvSpPr/>
          <p:nvPr/>
        </p:nvSpPr>
        <p:spPr>
          <a:xfrm>
            <a:off x="86729" y="3037544"/>
            <a:ext cx="5827754" cy="1687675"/>
          </a:xfrm>
          <a:prstGeom prst="wedgeRoundRectCallout">
            <a:avLst>
              <a:gd name="adj1" fmla="val 59778"/>
              <a:gd name="adj2" fmla="val -20405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177068" y="2830549"/>
            <a:ext cx="5827754" cy="1687675"/>
          </a:xfrm>
          <a:prstGeom prst="wedgeRoundRectCallout">
            <a:avLst>
              <a:gd name="adj1" fmla="val 57436"/>
              <a:gd name="adj2" fmla="val -40622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07125" y="2612237"/>
            <a:ext cx="5827754" cy="1687675"/>
          </a:xfrm>
          <a:prstGeom prst="wedgeRoundRectCallout">
            <a:avLst>
              <a:gd name="adj1" fmla="val 55563"/>
              <a:gd name="adj2" fmla="val -57604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chemeClr val="tx1"/>
                </a:solidFill>
              </a:rPr>
              <a:t>For </a:t>
            </a:r>
            <a:r>
              <a:rPr lang="en-GB" sz="2000" b="1" dirty="0">
                <a:solidFill>
                  <a:schemeClr val="tx1"/>
                </a:solidFill>
              </a:rPr>
              <a:t>each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‘NEVER </a:t>
            </a:r>
            <a:r>
              <a:rPr lang="en-GB" sz="2000" dirty="0">
                <a:solidFill>
                  <a:schemeClr val="tx1"/>
                </a:solidFill>
              </a:rPr>
              <a:t>True’ </a:t>
            </a:r>
            <a:r>
              <a:rPr lang="en-GB" sz="2000" dirty="0" smtClean="0">
                <a:solidFill>
                  <a:schemeClr val="tx1"/>
                </a:solidFill>
              </a:rPr>
              <a:t>Statement:</a:t>
            </a:r>
          </a:p>
          <a:p>
            <a:r>
              <a:rPr lang="en-GB" sz="2000" i="1" dirty="0" smtClean="0">
                <a:solidFill>
                  <a:schemeClr val="tx1"/>
                </a:solidFill>
              </a:rPr>
              <a:t>Write an explanation </a:t>
            </a:r>
            <a:r>
              <a:rPr lang="en-GB" sz="2000" dirty="0" smtClean="0">
                <a:solidFill>
                  <a:schemeClr val="tx1"/>
                </a:solidFill>
              </a:rPr>
              <a:t>of why you are sure it’s never true.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11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223" y="230856"/>
            <a:ext cx="1468134" cy="21165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207" y="864551"/>
            <a:ext cx="5199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  <a:r>
              <a:rPr lang="en-GB" sz="2800" dirty="0" smtClean="0"/>
              <a:t>. </a:t>
            </a:r>
            <a:r>
              <a:rPr lang="en-GB" sz="2800" dirty="0"/>
              <a:t>C</a:t>
            </a:r>
            <a:r>
              <a:rPr lang="en-GB" sz="2800" dirty="0" smtClean="0"/>
              <a:t>ut out Statements from sheet.</a:t>
            </a:r>
            <a:endParaRPr lang="en-GB" sz="28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81241" y="2566372"/>
            <a:ext cx="8796596" cy="2475093"/>
            <a:chOff x="81241" y="2566372"/>
            <a:chExt cx="8796596" cy="2475093"/>
          </a:xfrm>
        </p:grpSpPr>
        <p:sp>
          <p:nvSpPr>
            <p:cNvPr id="4" name="TextBox 3"/>
            <p:cNvSpPr txBox="1"/>
            <p:nvPr/>
          </p:nvSpPr>
          <p:spPr>
            <a:xfrm>
              <a:off x="283303" y="2566372"/>
              <a:ext cx="56328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800" dirty="0" smtClean="0"/>
                <a:t>2. Together, carefully sort into 4 piles:</a:t>
              </a:r>
              <a:endParaRPr lang="en-GB" sz="2800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5033805" y="3192763"/>
              <a:ext cx="2110213" cy="1848702"/>
              <a:chOff x="5033805" y="3192763"/>
              <a:chExt cx="2110213" cy="184870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5184902" y="3192763"/>
                <a:ext cx="13965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000" b="1" dirty="0" smtClean="0"/>
                  <a:t>NEVER</a:t>
                </a:r>
                <a:r>
                  <a:rPr lang="en-GB" sz="2000" dirty="0" smtClean="0"/>
                  <a:t> true</a:t>
                </a:r>
                <a:endParaRPr lang="en-GB" sz="2000" dirty="0"/>
              </a:p>
            </p:txBody>
          </p:sp>
          <p:pic>
            <p:nvPicPr>
              <p:cNvPr id="9" name="Picture 8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307" r="-1" b="85420"/>
              <a:stretch/>
            </p:blipFill>
            <p:spPr>
              <a:xfrm>
                <a:off x="5248348" y="4141537"/>
                <a:ext cx="1267493" cy="525556"/>
              </a:xfrm>
              <a:prstGeom prst="rect">
                <a:avLst/>
              </a:prstGeom>
            </p:spPr>
          </p:pic>
          <p:pic>
            <p:nvPicPr>
              <p:cNvPr id="10" name="Picture 9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3837" r="49752" b="72775"/>
              <a:stretch/>
            </p:blipFill>
            <p:spPr>
              <a:xfrm>
                <a:off x="5667551" y="4558894"/>
                <a:ext cx="1256354" cy="482571"/>
              </a:xfrm>
              <a:prstGeom prst="rect">
                <a:avLst/>
              </a:prstGeom>
            </p:spPr>
          </p:pic>
          <p:pic>
            <p:nvPicPr>
              <p:cNvPr id="11" name="Picture 10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752" b="85642"/>
              <a:stretch/>
            </p:blipFill>
            <p:spPr>
              <a:xfrm>
                <a:off x="5887665" y="4013737"/>
                <a:ext cx="1256353" cy="517550"/>
              </a:xfrm>
              <a:prstGeom prst="rect">
                <a:avLst/>
              </a:prstGeom>
            </p:spPr>
          </p:pic>
          <p:pic>
            <p:nvPicPr>
              <p:cNvPr id="12" name="Picture 11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307" t="26662" r="-1" b="59388"/>
              <a:stretch/>
            </p:blipFill>
            <p:spPr>
              <a:xfrm>
                <a:off x="5667552" y="3686415"/>
                <a:ext cx="1267492" cy="502844"/>
              </a:xfrm>
              <a:prstGeom prst="rect">
                <a:avLst/>
              </a:prstGeom>
            </p:spPr>
          </p:pic>
          <p:pic>
            <p:nvPicPr>
              <p:cNvPr id="14" name="Picture 13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307" t="13796" r="-1" b="72408"/>
              <a:stretch/>
            </p:blipFill>
            <p:spPr>
              <a:xfrm>
                <a:off x="5033805" y="3679511"/>
                <a:ext cx="1267493" cy="497277"/>
              </a:xfrm>
              <a:prstGeom prst="rect">
                <a:avLst/>
              </a:prstGeom>
            </p:spPr>
          </p:pic>
        </p:grpSp>
        <p:grpSp>
          <p:nvGrpSpPr>
            <p:cNvPr id="27" name="Group 26"/>
            <p:cNvGrpSpPr/>
            <p:nvPr/>
          </p:nvGrpSpPr>
          <p:grpSpPr>
            <a:xfrm>
              <a:off x="2414922" y="3192763"/>
              <a:ext cx="2445609" cy="1736443"/>
              <a:chOff x="2414922" y="3192763"/>
              <a:chExt cx="2445609" cy="1736443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414922" y="3192763"/>
                <a:ext cx="19903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000" b="1" dirty="0" smtClean="0"/>
                  <a:t>SOMETIMES</a:t>
                </a:r>
                <a:r>
                  <a:rPr lang="en-GB" sz="2000" dirty="0" smtClean="0"/>
                  <a:t> true</a:t>
                </a:r>
                <a:endParaRPr lang="en-GB" sz="2000" dirty="0"/>
              </a:p>
            </p:txBody>
          </p:sp>
          <p:pic>
            <p:nvPicPr>
              <p:cNvPr id="8" name="Picture 7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6476" r="49752" b="59388"/>
              <a:stretch/>
            </p:blipFill>
            <p:spPr>
              <a:xfrm>
                <a:off x="2772196" y="4060343"/>
                <a:ext cx="1256354" cy="509546"/>
              </a:xfrm>
              <a:prstGeom prst="rect">
                <a:avLst/>
              </a:prstGeom>
            </p:spPr>
          </p:pic>
          <p:pic>
            <p:nvPicPr>
              <p:cNvPr id="13" name="Picture 12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307" t="13796" r="-1" b="72408"/>
              <a:stretch/>
            </p:blipFill>
            <p:spPr>
              <a:xfrm>
                <a:off x="3135553" y="4431929"/>
                <a:ext cx="1267493" cy="497277"/>
              </a:xfrm>
              <a:prstGeom prst="rect">
                <a:avLst/>
              </a:prstGeom>
            </p:spPr>
          </p:pic>
          <p:pic>
            <p:nvPicPr>
              <p:cNvPr id="15" name="Picture 14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6476" r="49752" b="59388"/>
              <a:stretch/>
            </p:blipFill>
            <p:spPr>
              <a:xfrm>
                <a:off x="3062977" y="3697820"/>
                <a:ext cx="1256354" cy="509546"/>
              </a:xfrm>
              <a:prstGeom prst="rect">
                <a:avLst/>
              </a:prstGeom>
            </p:spPr>
          </p:pic>
          <p:pic>
            <p:nvPicPr>
              <p:cNvPr id="16" name="Picture 15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3837" r="49752" b="72775"/>
              <a:stretch/>
            </p:blipFill>
            <p:spPr>
              <a:xfrm>
                <a:off x="3604177" y="3963401"/>
                <a:ext cx="1256354" cy="482571"/>
              </a:xfrm>
              <a:prstGeom prst="rect">
                <a:avLst/>
              </a:prstGeom>
            </p:spPr>
          </p:pic>
        </p:grpSp>
        <p:grpSp>
          <p:nvGrpSpPr>
            <p:cNvPr id="26" name="Group 25"/>
            <p:cNvGrpSpPr/>
            <p:nvPr/>
          </p:nvGrpSpPr>
          <p:grpSpPr>
            <a:xfrm>
              <a:off x="81241" y="3192763"/>
              <a:ext cx="1895132" cy="1660114"/>
              <a:chOff x="81241" y="3192763"/>
              <a:chExt cx="1895132" cy="1660114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38516" y="3192763"/>
                <a:ext cx="15378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000" b="1" dirty="0" smtClean="0"/>
                  <a:t>ALWAYS</a:t>
                </a:r>
                <a:r>
                  <a:rPr lang="en-GB" sz="2000" dirty="0" smtClean="0"/>
                  <a:t> true</a:t>
                </a:r>
                <a:endParaRPr lang="en-GB" sz="2000" dirty="0"/>
              </a:p>
            </p:txBody>
          </p:sp>
          <p:pic>
            <p:nvPicPr>
              <p:cNvPr id="17" name="Picture 16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752" b="85642"/>
              <a:stretch/>
            </p:blipFill>
            <p:spPr>
              <a:xfrm>
                <a:off x="565619" y="3637635"/>
                <a:ext cx="1256353" cy="517550"/>
              </a:xfrm>
              <a:prstGeom prst="rect">
                <a:avLst/>
              </a:prstGeom>
            </p:spPr>
          </p:pic>
          <p:pic>
            <p:nvPicPr>
              <p:cNvPr id="18" name="Picture 17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307" t="26662" r="-1" b="59388"/>
              <a:stretch/>
            </p:blipFill>
            <p:spPr>
              <a:xfrm>
                <a:off x="81241" y="4101395"/>
                <a:ext cx="1267492" cy="502844"/>
              </a:xfrm>
              <a:prstGeom prst="rect">
                <a:avLst/>
              </a:prstGeom>
            </p:spPr>
          </p:pic>
          <p:pic>
            <p:nvPicPr>
              <p:cNvPr id="19" name="Picture 18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307" t="13796" r="-1" b="72408"/>
              <a:stretch/>
            </p:blipFill>
            <p:spPr>
              <a:xfrm>
                <a:off x="632100" y="4355600"/>
                <a:ext cx="1267493" cy="497277"/>
              </a:xfrm>
              <a:prstGeom prst="rect">
                <a:avLst/>
              </a:prstGeom>
            </p:spPr>
          </p:pic>
        </p:grpSp>
        <p:grpSp>
          <p:nvGrpSpPr>
            <p:cNvPr id="29" name="Group 28"/>
            <p:cNvGrpSpPr/>
            <p:nvPr/>
          </p:nvGrpSpPr>
          <p:grpSpPr>
            <a:xfrm>
              <a:off x="7609669" y="3192763"/>
              <a:ext cx="1268168" cy="1079749"/>
              <a:chOff x="7609669" y="3192763"/>
              <a:chExt cx="1268168" cy="1079749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615183" y="3192763"/>
                <a:ext cx="126265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000" b="1" dirty="0" smtClean="0"/>
                  <a:t>NOT SURE</a:t>
                </a:r>
                <a:endParaRPr lang="en-GB" sz="2000" dirty="0"/>
              </a:p>
            </p:txBody>
          </p:sp>
          <p:pic>
            <p:nvPicPr>
              <p:cNvPr id="21" name="Picture 20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752" b="85642"/>
              <a:stretch/>
            </p:blipFill>
            <p:spPr>
              <a:xfrm>
                <a:off x="7609669" y="3754962"/>
                <a:ext cx="1256353" cy="517550"/>
              </a:xfrm>
              <a:prstGeom prst="rect">
                <a:avLst/>
              </a:prstGeom>
            </p:spPr>
          </p:pic>
          <p:cxnSp>
            <p:nvCxnSpPr>
              <p:cNvPr id="23" name="Straight Connector 22"/>
              <p:cNvCxnSpPr/>
              <p:nvPr/>
            </p:nvCxnSpPr>
            <p:spPr>
              <a:xfrm flipH="1">
                <a:off x="7710985" y="3538281"/>
                <a:ext cx="105087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TextBox 23"/>
          <p:cNvSpPr txBox="1"/>
          <p:nvPr/>
        </p:nvSpPr>
        <p:spPr>
          <a:xfrm>
            <a:off x="317503" y="5816868"/>
            <a:ext cx="8690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3. Each produce your own poster giving precise reasons.</a:t>
            </a:r>
            <a:endParaRPr lang="en-GB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539492" y="5158851"/>
            <a:ext cx="8107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Think about positive numbers, negative numbers, fractions, large numbers and ZERO!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241" y="1717315"/>
            <a:ext cx="1631537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800" dirty="0" smtClean="0"/>
              <a:t>3 minutes</a:t>
            </a:r>
            <a:endParaRPr lang="en-GB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42569" y="4763091"/>
            <a:ext cx="2290371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800" dirty="0" smtClean="0"/>
              <a:t>20-30 minutes</a:t>
            </a:r>
            <a:endParaRPr lang="en-GB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99433" y="6212051"/>
            <a:ext cx="1814279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800" dirty="0" smtClean="0"/>
              <a:t>15 minutes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9671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65444" y="34574"/>
            <a:ext cx="2544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Mini Plenary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990600"/>
            <a:ext cx="7961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Any cards in your ‘NOT SURE’ pile?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974733" y="2959206"/>
            <a:ext cx="5360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What does this statement actually mean?</a:t>
            </a:r>
            <a:endParaRPr lang="en-GB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1244557" y="3536966"/>
            <a:ext cx="3481018" cy="2830385"/>
            <a:chOff x="1244557" y="3536966"/>
            <a:chExt cx="3481018" cy="2830385"/>
          </a:xfrm>
        </p:grpSpPr>
        <p:sp>
          <p:nvSpPr>
            <p:cNvPr id="7" name="TextBox 6"/>
            <p:cNvSpPr txBox="1"/>
            <p:nvPr/>
          </p:nvSpPr>
          <p:spPr>
            <a:xfrm>
              <a:off x="1244557" y="3942012"/>
              <a:ext cx="30585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Try another simple number.</a:t>
              </a:r>
              <a:endParaRPr lang="en-GB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44557" y="4347058"/>
              <a:ext cx="34810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Try a large, but simple number?</a:t>
              </a:r>
              <a:endParaRPr lang="en-GB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44557" y="4752104"/>
              <a:ext cx="22908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Try a small number?</a:t>
              </a:r>
              <a:endParaRPr lang="en-GB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44557" y="3536966"/>
              <a:ext cx="27583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Try the simplest no. first.</a:t>
              </a:r>
              <a:endParaRPr lang="en-GB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44557" y="5157150"/>
              <a:ext cx="26290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Try a negative number?</a:t>
              </a:r>
              <a:endParaRPr lang="en-GB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44557" y="5562196"/>
              <a:ext cx="32349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Try a small negative number?</a:t>
              </a:r>
              <a:endParaRPr lang="en-GB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44557" y="5967241"/>
              <a:ext cx="11934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Try ZERO!</a:t>
              </a:r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2077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223" y="230856"/>
            <a:ext cx="1468134" cy="21165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207" y="864551"/>
            <a:ext cx="5199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  <a:r>
              <a:rPr lang="en-GB" sz="2800" dirty="0" smtClean="0"/>
              <a:t>. </a:t>
            </a:r>
            <a:r>
              <a:rPr lang="en-GB" sz="2800" dirty="0"/>
              <a:t>C</a:t>
            </a:r>
            <a:r>
              <a:rPr lang="en-GB" sz="2800" dirty="0" smtClean="0"/>
              <a:t>ut out Statements from sheet.</a:t>
            </a:r>
            <a:endParaRPr lang="en-GB" sz="28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81241" y="2566372"/>
            <a:ext cx="8796596" cy="2475093"/>
            <a:chOff x="81241" y="2566372"/>
            <a:chExt cx="8796596" cy="2475093"/>
          </a:xfrm>
        </p:grpSpPr>
        <p:sp>
          <p:nvSpPr>
            <p:cNvPr id="4" name="TextBox 3"/>
            <p:cNvSpPr txBox="1"/>
            <p:nvPr/>
          </p:nvSpPr>
          <p:spPr>
            <a:xfrm>
              <a:off x="266938" y="2566372"/>
              <a:ext cx="63480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800" dirty="0" smtClean="0"/>
                <a:t>2. Together, carefully now sort into 3 piles:</a:t>
              </a:r>
              <a:endParaRPr lang="en-GB" sz="2800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5033805" y="3192763"/>
              <a:ext cx="2110213" cy="1848702"/>
              <a:chOff x="5033805" y="3192763"/>
              <a:chExt cx="2110213" cy="184870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5184902" y="3192763"/>
                <a:ext cx="13965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000" b="1" dirty="0" smtClean="0"/>
                  <a:t>NEVER</a:t>
                </a:r>
                <a:r>
                  <a:rPr lang="en-GB" sz="2000" dirty="0" smtClean="0"/>
                  <a:t> true</a:t>
                </a:r>
                <a:endParaRPr lang="en-GB" sz="2000" dirty="0"/>
              </a:p>
            </p:txBody>
          </p:sp>
          <p:pic>
            <p:nvPicPr>
              <p:cNvPr id="9" name="Picture 8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307" r="-1" b="85420"/>
              <a:stretch/>
            </p:blipFill>
            <p:spPr>
              <a:xfrm>
                <a:off x="5248348" y="4141537"/>
                <a:ext cx="1267493" cy="525556"/>
              </a:xfrm>
              <a:prstGeom prst="rect">
                <a:avLst/>
              </a:prstGeom>
            </p:spPr>
          </p:pic>
          <p:pic>
            <p:nvPicPr>
              <p:cNvPr id="10" name="Picture 9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3837" r="49752" b="72775"/>
              <a:stretch/>
            </p:blipFill>
            <p:spPr>
              <a:xfrm>
                <a:off x="5667551" y="4558894"/>
                <a:ext cx="1256354" cy="482571"/>
              </a:xfrm>
              <a:prstGeom prst="rect">
                <a:avLst/>
              </a:prstGeom>
            </p:spPr>
          </p:pic>
          <p:pic>
            <p:nvPicPr>
              <p:cNvPr id="11" name="Picture 10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752" b="85642"/>
              <a:stretch/>
            </p:blipFill>
            <p:spPr>
              <a:xfrm>
                <a:off x="5887665" y="4013737"/>
                <a:ext cx="1256353" cy="517550"/>
              </a:xfrm>
              <a:prstGeom prst="rect">
                <a:avLst/>
              </a:prstGeom>
            </p:spPr>
          </p:pic>
          <p:pic>
            <p:nvPicPr>
              <p:cNvPr id="12" name="Picture 11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307" t="26662" r="-1" b="59388"/>
              <a:stretch/>
            </p:blipFill>
            <p:spPr>
              <a:xfrm>
                <a:off x="5667552" y="3686415"/>
                <a:ext cx="1267492" cy="502844"/>
              </a:xfrm>
              <a:prstGeom prst="rect">
                <a:avLst/>
              </a:prstGeom>
            </p:spPr>
          </p:pic>
          <p:pic>
            <p:nvPicPr>
              <p:cNvPr id="14" name="Picture 13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307" t="13796" r="-1" b="72408"/>
              <a:stretch/>
            </p:blipFill>
            <p:spPr>
              <a:xfrm>
                <a:off x="5033805" y="3679511"/>
                <a:ext cx="1267493" cy="497277"/>
              </a:xfrm>
              <a:prstGeom prst="rect">
                <a:avLst/>
              </a:prstGeom>
            </p:spPr>
          </p:pic>
        </p:grpSp>
        <p:grpSp>
          <p:nvGrpSpPr>
            <p:cNvPr id="27" name="Group 26"/>
            <p:cNvGrpSpPr/>
            <p:nvPr/>
          </p:nvGrpSpPr>
          <p:grpSpPr>
            <a:xfrm>
              <a:off x="2414922" y="3192763"/>
              <a:ext cx="2445609" cy="1736443"/>
              <a:chOff x="2414922" y="3192763"/>
              <a:chExt cx="2445609" cy="1736443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414922" y="3192763"/>
                <a:ext cx="19903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000" b="1" dirty="0" smtClean="0"/>
                  <a:t>SOMETIMES</a:t>
                </a:r>
                <a:r>
                  <a:rPr lang="en-GB" sz="2000" dirty="0" smtClean="0"/>
                  <a:t> true</a:t>
                </a:r>
                <a:endParaRPr lang="en-GB" sz="2000" dirty="0"/>
              </a:p>
            </p:txBody>
          </p:sp>
          <p:pic>
            <p:nvPicPr>
              <p:cNvPr id="8" name="Picture 7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6476" r="49752" b="59388"/>
              <a:stretch/>
            </p:blipFill>
            <p:spPr>
              <a:xfrm>
                <a:off x="2772196" y="4060343"/>
                <a:ext cx="1256354" cy="509546"/>
              </a:xfrm>
              <a:prstGeom prst="rect">
                <a:avLst/>
              </a:prstGeom>
            </p:spPr>
          </p:pic>
          <p:pic>
            <p:nvPicPr>
              <p:cNvPr id="13" name="Picture 12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307" t="13796" r="-1" b="72408"/>
              <a:stretch/>
            </p:blipFill>
            <p:spPr>
              <a:xfrm>
                <a:off x="3135553" y="4431929"/>
                <a:ext cx="1267493" cy="497277"/>
              </a:xfrm>
              <a:prstGeom prst="rect">
                <a:avLst/>
              </a:prstGeom>
            </p:spPr>
          </p:pic>
          <p:pic>
            <p:nvPicPr>
              <p:cNvPr id="15" name="Picture 14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6476" r="49752" b="59388"/>
              <a:stretch/>
            </p:blipFill>
            <p:spPr>
              <a:xfrm>
                <a:off x="3062977" y="3697820"/>
                <a:ext cx="1256354" cy="509546"/>
              </a:xfrm>
              <a:prstGeom prst="rect">
                <a:avLst/>
              </a:prstGeom>
            </p:spPr>
          </p:pic>
          <p:pic>
            <p:nvPicPr>
              <p:cNvPr id="16" name="Picture 15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3837" r="49752" b="72775"/>
              <a:stretch/>
            </p:blipFill>
            <p:spPr>
              <a:xfrm>
                <a:off x="3604177" y="3963401"/>
                <a:ext cx="1256354" cy="482571"/>
              </a:xfrm>
              <a:prstGeom prst="rect">
                <a:avLst/>
              </a:prstGeom>
            </p:spPr>
          </p:pic>
        </p:grpSp>
        <p:grpSp>
          <p:nvGrpSpPr>
            <p:cNvPr id="26" name="Group 25"/>
            <p:cNvGrpSpPr/>
            <p:nvPr/>
          </p:nvGrpSpPr>
          <p:grpSpPr>
            <a:xfrm>
              <a:off x="81241" y="3192763"/>
              <a:ext cx="1895132" cy="1660114"/>
              <a:chOff x="81241" y="3192763"/>
              <a:chExt cx="1895132" cy="1660114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38516" y="3192763"/>
                <a:ext cx="15378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000" b="1" dirty="0" smtClean="0"/>
                  <a:t>ALWAYS</a:t>
                </a:r>
                <a:r>
                  <a:rPr lang="en-GB" sz="2000" dirty="0" smtClean="0"/>
                  <a:t> true</a:t>
                </a:r>
                <a:endParaRPr lang="en-GB" sz="2000" dirty="0"/>
              </a:p>
            </p:txBody>
          </p:sp>
          <p:pic>
            <p:nvPicPr>
              <p:cNvPr id="17" name="Picture 16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752" b="85642"/>
              <a:stretch/>
            </p:blipFill>
            <p:spPr>
              <a:xfrm>
                <a:off x="565619" y="3637635"/>
                <a:ext cx="1256353" cy="517550"/>
              </a:xfrm>
              <a:prstGeom prst="rect">
                <a:avLst/>
              </a:prstGeom>
            </p:spPr>
          </p:pic>
          <p:pic>
            <p:nvPicPr>
              <p:cNvPr id="18" name="Picture 17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307" t="26662" r="-1" b="59388"/>
              <a:stretch/>
            </p:blipFill>
            <p:spPr>
              <a:xfrm>
                <a:off x="81241" y="4101395"/>
                <a:ext cx="1267492" cy="502844"/>
              </a:xfrm>
              <a:prstGeom prst="rect">
                <a:avLst/>
              </a:prstGeom>
            </p:spPr>
          </p:pic>
          <p:pic>
            <p:nvPicPr>
              <p:cNvPr id="19" name="Picture 18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307" t="13796" r="-1" b="72408"/>
              <a:stretch/>
            </p:blipFill>
            <p:spPr>
              <a:xfrm>
                <a:off x="632100" y="4355600"/>
                <a:ext cx="1267493" cy="497277"/>
              </a:xfrm>
              <a:prstGeom prst="rect">
                <a:avLst/>
              </a:prstGeom>
            </p:spPr>
          </p:pic>
        </p:grpSp>
        <p:grpSp>
          <p:nvGrpSpPr>
            <p:cNvPr id="29" name="Group 28"/>
            <p:cNvGrpSpPr/>
            <p:nvPr/>
          </p:nvGrpSpPr>
          <p:grpSpPr>
            <a:xfrm>
              <a:off x="7609669" y="3192763"/>
              <a:ext cx="1268168" cy="1079749"/>
              <a:chOff x="7609669" y="3192763"/>
              <a:chExt cx="1268168" cy="1079749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615183" y="3192763"/>
                <a:ext cx="126265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000" b="1" dirty="0" smtClean="0"/>
                  <a:t>NOT SURE</a:t>
                </a:r>
                <a:endParaRPr lang="en-GB" sz="2000" dirty="0"/>
              </a:p>
            </p:txBody>
          </p:sp>
          <p:pic>
            <p:nvPicPr>
              <p:cNvPr id="21" name="Picture 20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752" b="85642"/>
              <a:stretch/>
            </p:blipFill>
            <p:spPr>
              <a:xfrm>
                <a:off x="7609669" y="3754962"/>
                <a:ext cx="1256353" cy="517550"/>
              </a:xfrm>
              <a:prstGeom prst="rect">
                <a:avLst/>
              </a:prstGeom>
            </p:spPr>
          </p:pic>
          <p:cxnSp>
            <p:nvCxnSpPr>
              <p:cNvPr id="23" name="Straight Connector 22"/>
              <p:cNvCxnSpPr/>
              <p:nvPr/>
            </p:nvCxnSpPr>
            <p:spPr>
              <a:xfrm flipH="1">
                <a:off x="7710985" y="3538281"/>
                <a:ext cx="105087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TextBox 23"/>
          <p:cNvSpPr txBox="1"/>
          <p:nvPr/>
        </p:nvSpPr>
        <p:spPr>
          <a:xfrm>
            <a:off x="317503" y="5816868"/>
            <a:ext cx="8690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3. Each produce your own poster giving precise reasons.</a:t>
            </a:r>
            <a:endParaRPr lang="en-GB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539492" y="5158851"/>
            <a:ext cx="8107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Think about positive numbers, negative numbers, fractions, large numbers and ZERO!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7609669" y="2961564"/>
            <a:ext cx="1256353" cy="18913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7710985" y="2961564"/>
            <a:ext cx="1155038" cy="18913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63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232801" y="1744171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/>
              <a:t>NEVER</a:t>
            </a:r>
            <a:r>
              <a:rPr lang="en-GB" sz="2000" dirty="0" smtClean="0"/>
              <a:t> true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353639" y="1744171"/>
            <a:ext cx="1990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/>
              <a:t>SOMETIMES</a:t>
            </a:r>
            <a:r>
              <a:rPr lang="en-GB" sz="2000" dirty="0" smtClean="0"/>
              <a:t> true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81448" y="1744171"/>
            <a:ext cx="1537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/>
              <a:t>ALWAYS</a:t>
            </a:r>
            <a:r>
              <a:rPr lang="en-GB" sz="2000" dirty="0" smtClean="0"/>
              <a:t> true</a:t>
            </a:r>
            <a:endParaRPr lang="en-GB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3250625" y="439650"/>
            <a:ext cx="2267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Helpful Hint?</a:t>
            </a:r>
            <a:endParaRPr lang="en-GB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844970" y="2461258"/>
            <a:ext cx="7477753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3200" dirty="0" smtClean="0"/>
              <a:t>10 of the Statements are ‘SOMETIMES True’</a:t>
            </a:r>
            <a:endParaRPr lang="en-GB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19597" y="3630082"/>
            <a:ext cx="83284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</a:rPr>
              <a:t>Which means that Student #2 has too much work to do.</a:t>
            </a:r>
          </a:p>
          <a:p>
            <a:r>
              <a:rPr lang="en-GB" sz="2800" dirty="0" smtClean="0">
                <a:solidFill>
                  <a:srgbClr val="7030A0"/>
                </a:solidFill>
              </a:rPr>
              <a:t>So to make work on the Posters fairer…</a:t>
            </a:r>
            <a:endParaRPr lang="en-GB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06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143000"/>
            <a:ext cx="320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Consumable Resources Needed: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452336"/>
            <a:ext cx="2960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Re-usable Resources Needed: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38099" y="1535668"/>
            <a:ext cx="728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student needs </a:t>
            </a:r>
            <a:r>
              <a:rPr lang="en-GB" dirty="0" smtClean="0"/>
              <a:t>1 double-sided ‘calculation’ sheet (my design, attached)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4278868"/>
            <a:ext cx="7273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Plastic A3 wallets to hold final posters, especially if carry over to next lesson.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916668"/>
            <a:ext cx="7944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student </a:t>
            </a:r>
            <a:r>
              <a:rPr lang="en-GB" dirty="0" smtClean="0"/>
              <a:t>needs 1 A3 coloured sheet (pale red, amber or green) for their poster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2297668"/>
            <a:ext cx="747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I need a few copies of ‘inequalities on number line’ sheets as an extension for any teams that finish. They can cut and stick these to their ‘SOMETIMES’ poster too.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3886200"/>
            <a:ext cx="6146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Plastic A4 wallets to hold a group of student’s initial worksheets.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5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24263" y="256979"/>
            <a:ext cx="64692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/>
              <a:t>A slight change to who does which Poster…</a:t>
            </a:r>
            <a:endParaRPr lang="en-GB" sz="2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161720" y="3167236"/>
            <a:ext cx="1510067" cy="2167112"/>
            <a:chOff x="86721" y="1382265"/>
            <a:chExt cx="1510067" cy="2167112"/>
          </a:xfrm>
        </p:grpSpPr>
        <p:sp>
          <p:nvSpPr>
            <p:cNvPr id="10" name="Rectangle 9"/>
            <p:cNvSpPr/>
            <p:nvPr/>
          </p:nvSpPr>
          <p:spPr>
            <a:xfrm>
              <a:off x="86721" y="1382265"/>
              <a:ext cx="1510067" cy="2167112"/>
            </a:xfrm>
            <a:prstGeom prst="rect">
              <a:avLst/>
            </a:prstGeom>
            <a:solidFill>
              <a:srgbClr val="9CFE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6729" y="1418409"/>
              <a:ext cx="146226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00" b="1" dirty="0" smtClean="0"/>
                <a:t>Student 1’s Name</a:t>
              </a:r>
              <a:r>
                <a:rPr lang="en-GB" sz="700" dirty="0" smtClean="0"/>
                <a:t>: Partners names</a:t>
              </a:r>
              <a:endParaRPr lang="en-GB" sz="7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3208" y="1547690"/>
              <a:ext cx="12955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ALWAYS True</a:t>
              </a:r>
              <a:endParaRPr lang="en-GB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01755" y="3208180"/>
            <a:ext cx="1654940" cy="2167112"/>
            <a:chOff x="3105208" y="1384537"/>
            <a:chExt cx="1654940" cy="2167112"/>
          </a:xfrm>
        </p:grpSpPr>
        <p:sp>
          <p:nvSpPr>
            <p:cNvPr id="28" name="Rectangle 27"/>
            <p:cNvSpPr/>
            <p:nvPr/>
          </p:nvSpPr>
          <p:spPr>
            <a:xfrm>
              <a:off x="3146145" y="1384537"/>
              <a:ext cx="1510067" cy="2167112"/>
            </a:xfrm>
            <a:prstGeom prst="rect">
              <a:avLst/>
            </a:prstGeom>
            <a:solidFill>
              <a:srgbClr val="FFBE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32505" y="1420681"/>
              <a:ext cx="1531188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00" b="1" dirty="0" smtClean="0"/>
                <a:t>Student 2 or 3’s Name</a:t>
              </a:r>
              <a:r>
                <a:rPr lang="en-GB" sz="700" dirty="0" smtClean="0"/>
                <a:t>: Other names</a:t>
              </a:r>
              <a:endParaRPr lang="en-GB" sz="7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05208" y="1549962"/>
              <a:ext cx="16549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SOMETIMES True</a:t>
              </a:r>
              <a:endParaRPr lang="en-GB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865119" y="3167236"/>
            <a:ext cx="1510067" cy="2167112"/>
            <a:chOff x="6273809" y="1373161"/>
            <a:chExt cx="1510067" cy="2167112"/>
          </a:xfrm>
        </p:grpSpPr>
        <p:sp>
          <p:nvSpPr>
            <p:cNvPr id="31" name="Rectangle 30"/>
            <p:cNvSpPr/>
            <p:nvPr/>
          </p:nvSpPr>
          <p:spPr>
            <a:xfrm>
              <a:off x="6273809" y="1373161"/>
              <a:ext cx="1510067" cy="2167112"/>
            </a:xfrm>
            <a:prstGeom prst="rect">
              <a:avLst/>
            </a:prstGeom>
            <a:solidFill>
              <a:srgbClr val="FEBE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273817" y="1409305"/>
              <a:ext cx="146226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00" b="1" dirty="0" smtClean="0"/>
                <a:t>Student 1’s Name</a:t>
              </a:r>
              <a:r>
                <a:rPr lang="en-GB" sz="700" dirty="0" smtClean="0"/>
                <a:t>: Partners names</a:t>
              </a:r>
              <a:endParaRPr lang="en-GB" sz="7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37592" y="1538586"/>
              <a:ext cx="11792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NEVER True</a:t>
              </a:r>
              <a:endParaRPr lang="en-GB" sz="16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847411" y="3208180"/>
            <a:ext cx="1654940" cy="2167112"/>
            <a:chOff x="3105208" y="1384537"/>
            <a:chExt cx="1654940" cy="2167112"/>
          </a:xfrm>
        </p:grpSpPr>
        <p:sp>
          <p:nvSpPr>
            <p:cNvPr id="35" name="Rectangle 34"/>
            <p:cNvSpPr/>
            <p:nvPr/>
          </p:nvSpPr>
          <p:spPr>
            <a:xfrm>
              <a:off x="3146145" y="1384537"/>
              <a:ext cx="1510067" cy="2167112"/>
            </a:xfrm>
            <a:prstGeom prst="rect">
              <a:avLst/>
            </a:prstGeom>
            <a:solidFill>
              <a:srgbClr val="FFBE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32505" y="1420681"/>
              <a:ext cx="1531188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00" b="1" dirty="0" smtClean="0"/>
                <a:t>Student 2 or 3’s Name</a:t>
              </a:r>
              <a:r>
                <a:rPr lang="en-GB" sz="700" dirty="0" smtClean="0"/>
                <a:t>: Other names</a:t>
              </a:r>
              <a:endParaRPr lang="en-GB" sz="7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105208" y="1549962"/>
              <a:ext cx="16549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SOMETIMES True</a:t>
              </a:r>
              <a:endParaRPr lang="en-GB" sz="1600" dirty="0"/>
            </a:p>
          </p:txBody>
        </p:sp>
      </p:grp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r="-1" b="85420"/>
          <a:stretch/>
        </p:blipFill>
        <p:spPr>
          <a:xfrm>
            <a:off x="6874708" y="3772813"/>
            <a:ext cx="803469" cy="33315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1713232" y="4105965"/>
            <a:ext cx="796408" cy="305904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663446" y="4093179"/>
            <a:ext cx="803469" cy="315226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76" r="49752" b="59388"/>
          <a:stretch/>
        </p:blipFill>
        <p:spPr>
          <a:xfrm>
            <a:off x="1273583" y="4495162"/>
            <a:ext cx="796408" cy="323003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1466915" y="4925515"/>
            <a:ext cx="796408" cy="305904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6874708" y="4677031"/>
            <a:ext cx="803469" cy="315226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6874708" y="4378493"/>
            <a:ext cx="803469" cy="315226"/>
          </a:xfrm>
          <a:prstGeom prst="rect">
            <a:avLst/>
          </a:prstGeom>
        </p:spPr>
      </p:pic>
      <p:pic>
        <p:nvPicPr>
          <p:cNvPr id="27" name="Picture 26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6874708" y="4089277"/>
            <a:ext cx="796408" cy="305904"/>
          </a:xfrm>
          <a:prstGeom prst="rect">
            <a:avLst/>
          </a:prstGeom>
        </p:spPr>
      </p:pic>
      <p:pic>
        <p:nvPicPr>
          <p:cNvPr id="38" name="Picture 37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2" b="85642"/>
          <a:stretch/>
        </p:blipFill>
        <p:spPr>
          <a:xfrm>
            <a:off x="6874708" y="4975569"/>
            <a:ext cx="796407" cy="328077"/>
          </a:xfrm>
          <a:prstGeom prst="rect">
            <a:avLst/>
          </a:prstGeom>
        </p:spPr>
      </p:pic>
      <p:pic>
        <p:nvPicPr>
          <p:cNvPr id="39" name="Picture 38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r="-1" b="85420"/>
          <a:stretch/>
        </p:blipFill>
        <p:spPr>
          <a:xfrm>
            <a:off x="4225756" y="3758637"/>
            <a:ext cx="803469" cy="333152"/>
          </a:xfrm>
          <a:prstGeom prst="rect">
            <a:avLst/>
          </a:prstGeom>
        </p:spPr>
      </p:pic>
      <p:pic>
        <p:nvPicPr>
          <p:cNvPr id="40" name="Picture 39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4225756" y="4662855"/>
            <a:ext cx="803469" cy="315226"/>
          </a:xfrm>
          <a:prstGeom prst="rect">
            <a:avLst/>
          </a:prstGeom>
        </p:spPr>
      </p:pic>
      <p:pic>
        <p:nvPicPr>
          <p:cNvPr id="41" name="Picture 40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4225756" y="4364317"/>
            <a:ext cx="803469" cy="315226"/>
          </a:xfrm>
          <a:prstGeom prst="rect">
            <a:avLst/>
          </a:prstGeom>
        </p:spPr>
      </p:pic>
      <p:pic>
        <p:nvPicPr>
          <p:cNvPr id="42" name="Picture 41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4225756" y="4075101"/>
            <a:ext cx="796408" cy="305904"/>
          </a:xfrm>
          <a:prstGeom prst="rect">
            <a:avLst/>
          </a:prstGeom>
        </p:spPr>
      </p:pic>
      <p:pic>
        <p:nvPicPr>
          <p:cNvPr id="43" name="Picture 42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2" b="85642"/>
          <a:stretch/>
        </p:blipFill>
        <p:spPr>
          <a:xfrm>
            <a:off x="4225756" y="4961393"/>
            <a:ext cx="796407" cy="328077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726119" y="1501028"/>
            <a:ext cx="2032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Student #1</a:t>
            </a:r>
            <a:endParaRPr lang="en-GB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4013049" y="1501027"/>
            <a:ext cx="2005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Student #2</a:t>
            </a:r>
            <a:endParaRPr lang="en-GB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6624126" y="1487348"/>
            <a:ext cx="2005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Student #3</a:t>
            </a:r>
            <a:endParaRPr lang="en-GB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439066" y="2222249"/>
            <a:ext cx="29340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Now does these </a:t>
            </a:r>
            <a:r>
              <a:rPr lang="en-GB" sz="2000" b="1" dirty="0"/>
              <a:t>2</a:t>
            </a:r>
            <a:r>
              <a:rPr lang="en-GB" sz="2000" dirty="0"/>
              <a:t> posters.</a:t>
            </a:r>
          </a:p>
          <a:p>
            <a:pPr algn="ctr"/>
            <a:r>
              <a:rPr lang="en-GB" sz="2000" dirty="0" smtClean="0"/>
              <a:t>But only has 4 cards.</a:t>
            </a:r>
            <a:endParaRPr lang="en-GB" sz="2000" dirty="0"/>
          </a:p>
        </p:txBody>
      </p:sp>
      <p:sp>
        <p:nvSpPr>
          <p:cNvPr id="21" name="Rectangle 20"/>
          <p:cNvSpPr/>
          <p:nvPr/>
        </p:nvSpPr>
        <p:spPr>
          <a:xfrm>
            <a:off x="3793487" y="2278220"/>
            <a:ext cx="2402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/>
              <a:t>Has 5 cards to describe.</a:t>
            </a: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6395048" y="2009222"/>
            <a:ext cx="27216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/>
              <a:t>Now has a second ‘SOMETIMES’ Poster to complete, with 5 cards.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7144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221757" y="904354"/>
            <a:ext cx="6516350" cy="1785149"/>
            <a:chOff x="65088" y="2566372"/>
            <a:chExt cx="6516350" cy="1785149"/>
          </a:xfrm>
        </p:grpSpPr>
        <p:sp>
          <p:nvSpPr>
            <p:cNvPr id="4" name="TextBox 3"/>
            <p:cNvSpPr txBox="1"/>
            <p:nvPr/>
          </p:nvSpPr>
          <p:spPr>
            <a:xfrm>
              <a:off x="65088" y="2566372"/>
              <a:ext cx="42542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800" dirty="0"/>
                <a:t>1</a:t>
              </a:r>
              <a:r>
                <a:rPr lang="en-GB" sz="2800" dirty="0" smtClean="0"/>
                <a:t>. Finish sorting into 3 piles:</a:t>
              </a:r>
              <a:endParaRPr lang="en-GB" sz="2800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5184902" y="3192763"/>
              <a:ext cx="1396536" cy="1088682"/>
              <a:chOff x="5184902" y="3192763"/>
              <a:chExt cx="1396536" cy="108868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5184902" y="3192763"/>
                <a:ext cx="13965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000" b="1" dirty="0" smtClean="0"/>
                  <a:t>NEVER</a:t>
                </a:r>
                <a:r>
                  <a:rPr lang="en-GB" sz="2000" dirty="0" smtClean="0"/>
                  <a:t> true</a:t>
                </a:r>
                <a:endParaRPr lang="en-GB" sz="2000" dirty="0"/>
              </a:p>
            </p:txBody>
          </p:sp>
          <p:pic>
            <p:nvPicPr>
              <p:cNvPr id="9" name="Picture 8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307" r="-1" b="85420"/>
              <a:stretch/>
            </p:blipFill>
            <p:spPr>
              <a:xfrm>
                <a:off x="5313945" y="3755889"/>
                <a:ext cx="1267493" cy="525556"/>
              </a:xfrm>
              <a:prstGeom prst="rect">
                <a:avLst/>
              </a:prstGeom>
            </p:spPr>
          </p:pic>
        </p:grpSp>
        <p:grpSp>
          <p:nvGrpSpPr>
            <p:cNvPr id="27" name="Group 26"/>
            <p:cNvGrpSpPr/>
            <p:nvPr/>
          </p:nvGrpSpPr>
          <p:grpSpPr>
            <a:xfrm>
              <a:off x="2414922" y="3192763"/>
              <a:ext cx="1990353" cy="1158758"/>
              <a:chOff x="2414922" y="3192763"/>
              <a:chExt cx="1990353" cy="1158758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414922" y="3192763"/>
                <a:ext cx="19903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000" b="1" dirty="0" smtClean="0"/>
                  <a:t>SOMETIMES</a:t>
                </a:r>
                <a:r>
                  <a:rPr lang="en-GB" sz="2000" dirty="0" smtClean="0"/>
                  <a:t> true</a:t>
                </a:r>
                <a:endParaRPr lang="en-GB" sz="2000" dirty="0"/>
              </a:p>
            </p:txBody>
          </p:sp>
          <p:pic>
            <p:nvPicPr>
              <p:cNvPr id="8" name="Picture 7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6476" r="49752" b="59388"/>
              <a:stretch/>
            </p:blipFill>
            <p:spPr>
              <a:xfrm>
                <a:off x="2772196" y="3841975"/>
                <a:ext cx="1256354" cy="509546"/>
              </a:xfrm>
              <a:prstGeom prst="rect">
                <a:avLst/>
              </a:prstGeom>
            </p:spPr>
          </p:pic>
        </p:grpSp>
        <p:grpSp>
          <p:nvGrpSpPr>
            <p:cNvPr id="26" name="Group 25"/>
            <p:cNvGrpSpPr/>
            <p:nvPr/>
          </p:nvGrpSpPr>
          <p:grpSpPr>
            <a:xfrm>
              <a:off x="438516" y="3192763"/>
              <a:ext cx="1537857" cy="1126355"/>
              <a:chOff x="438516" y="3192763"/>
              <a:chExt cx="1537857" cy="112635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38516" y="3192763"/>
                <a:ext cx="15378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000" b="1" dirty="0" smtClean="0"/>
                  <a:t>ALWAYS</a:t>
                </a:r>
                <a:r>
                  <a:rPr lang="en-GB" sz="2000" dirty="0" smtClean="0"/>
                  <a:t> true</a:t>
                </a:r>
                <a:endParaRPr lang="en-GB" sz="2000" dirty="0"/>
              </a:p>
            </p:txBody>
          </p:sp>
          <p:pic>
            <p:nvPicPr>
              <p:cNvPr id="17" name="Picture 16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9752" b="85642"/>
              <a:stretch/>
            </p:blipFill>
            <p:spPr>
              <a:xfrm>
                <a:off x="438516" y="3801568"/>
                <a:ext cx="1256353" cy="517550"/>
              </a:xfrm>
              <a:prstGeom prst="rect">
                <a:avLst/>
              </a:prstGeom>
            </p:spPr>
          </p:pic>
        </p:grpSp>
      </p:grpSp>
      <p:sp>
        <p:nvSpPr>
          <p:cNvPr id="24" name="TextBox 23"/>
          <p:cNvSpPr txBox="1"/>
          <p:nvPr/>
        </p:nvSpPr>
        <p:spPr>
          <a:xfrm>
            <a:off x="221757" y="3521741"/>
            <a:ext cx="6420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r>
              <a:rPr lang="en-GB" sz="2800" dirty="0" smtClean="0"/>
              <a:t>. You can begin to produce your Posters.</a:t>
            </a:r>
            <a:endParaRPr lang="en-GB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370078" y="2829311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Think about +, -, 1, ½ and 0.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95530" y="1936660"/>
            <a:ext cx="25306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10 cards</a:t>
            </a:r>
            <a:endParaRPr lang="en-GB" sz="5400" dirty="0"/>
          </a:p>
        </p:txBody>
      </p:sp>
      <p:sp>
        <p:nvSpPr>
          <p:cNvPr id="33" name="TextBox 32"/>
          <p:cNvSpPr txBox="1"/>
          <p:nvPr/>
        </p:nvSpPr>
        <p:spPr>
          <a:xfrm>
            <a:off x="5200907" y="1998314"/>
            <a:ext cx="1806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0, 1, 2, 3 or 4</a:t>
            </a:r>
          </a:p>
          <a:p>
            <a:pPr algn="ctr"/>
            <a:r>
              <a:rPr lang="en-GB" sz="2400" dirty="0" smtClean="0"/>
              <a:t>cards</a:t>
            </a:r>
            <a:endParaRPr lang="en-GB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378772" y="2028993"/>
            <a:ext cx="1806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0, 1, 2, 3 or 4</a:t>
            </a:r>
          </a:p>
          <a:p>
            <a:pPr algn="ctr"/>
            <a:r>
              <a:rPr lang="en-GB" sz="2400" dirty="0" smtClean="0"/>
              <a:t>cards</a:t>
            </a:r>
            <a:endParaRPr lang="en-GB" sz="24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161720" y="4300020"/>
            <a:ext cx="1510067" cy="2167112"/>
            <a:chOff x="86721" y="1382265"/>
            <a:chExt cx="1510067" cy="2167112"/>
          </a:xfrm>
        </p:grpSpPr>
        <p:sp>
          <p:nvSpPr>
            <p:cNvPr id="38" name="Rectangle 37"/>
            <p:cNvSpPr/>
            <p:nvPr/>
          </p:nvSpPr>
          <p:spPr>
            <a:xfrm>
              <a:off x="86721" y="1382265"/>
              <a:ext cx="1510067" cy="2167112"/>
            </a:xfrm>
            <a:prstGeom prst="rect">
              <a:avLst/>
            </a:prstGeom>
            <a:solidFill>
              <a:srgbClr val="9CFE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6729" y="1418409"/>
              <a:ext cx="146226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00" b="1" dirty="0" smtClean="0"/>
                <a:t>Student 1’s Name</a:t>
              </a:r>
              <a:r>
                <a:rPr lang="en-GB" sz="700" dirty="0" smtClean="0"/>
                <a:t>: Partners names</a:t>
              </a:r>
              <a:endParaRPr lang="en-GB" sz="7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3208" y="1547690"/>
              <a:ext cx="12955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ALWAYS True</a:t>
              </a:r>
              <a:endParaRPr lang="en-GB" sz="16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201755" y="4340964"/>
            <a:ext cx="1654940" cy="2167112"/>
            <a:chOff x="3105208" y="1384537"/>
            <a:chExt cx="1654940" cy="2167112"/>
          </a:xfrm>
        </p:grpSpPr>
        <p:sp>
          <p:nvSpPr>
            <p:cNvPr id="42" name="Rectangle 41"/>
            <p:cNvSpPr/>
            <p:nvPr/>
          </p:nvSpPr>
          <p:spPr>
            <a:xfrm>
              <a:off x="3146145" y="1384537"/>
              <a:ext cx="1510067" cy="2167112"/>
            </a:xfrm>
            <a:prstGeom prst="rect">
              <a:avLst/>
            </a:prstGeom>
            <a:solidFill>
              <a:srgbClr val="FFBE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132505" y="1420681"/>
              <a:ext cx="1531188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00" b="1" dirty="0" smtClean="0"/>
                <a:t>Student 2 or 3’s Name</a:t>
              </a:r>
              <a:r>
                <a:rPr lang="en-GB" sz="700" dirty="0" smtClean="0"/>
                <a:t>: Other names</a:t>
              </a:r>
              <a:endParaRPr lang="en-GB" sz="7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105208" y="1549962"/>
              <a:ext cx="16549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SOMETIMES True</a:t>
              </a:r>
              <a:endParaRPr lang="en-GB" sz="16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865119" y="4300020"/>
            <a:ext cx="1510067" cy="2167112"/>
            <a:chOff x="6273809" y="1373161"/>
            <a:chExt cx="1510067" cy="2167112"/>
          </a:xfrm>
        </p:grpSpPr>
        <p:sp>
          <p:nvSpPr>
            <p:cNvPr id="46" name="Rectangle 45"/>
            <p:cNvSpPr/>
            <p:nvPr/>
          </p:nvSpPr>
          <p:spPr>
            <a:xfrm>
              <a:off x="6273809" y="1373161"/>
              <a:ext cx="1510067" cy="2167112"/>
            </a:xfrm>
            <a:prstGeom prst="rect">
              <a:avLst/>
            </a:prstGeom>
            <a:solidFill>
              <a:srgbClr val="FEBE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73817" y="1409305"/>
              <a:ext cx="146226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00" b="1" dirty="0" smtClean="0"/>
                <a:t>Student 1’s Name</a:t>
              </a:r>
              <a:r>
                <a:rPr lang="en-GB" sz="700" dirty="0" smtClean="0"/>
                <a:t>: Partners names</a:t>
              </a:r>
              <a:endParaRPr lang="en-GB" sz="7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37592" y="1538586"/>
              <a:ext cx="11792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NEVER True</a:t>
              </a:r>
              <a:endParaRPr lang="en-GB" sz="16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847411" y="4340964"/>
            <a:ext cx="1654940" cy="2167112"/>
            <a:chOff x="3105208" y="1384537"/>
            <a:chExt cx="1654940" cy="2167112"/>
          </a:xfrm>
        </p:grpSpPr>
        <p:sp>
          <p:nvSpPr>
            <p:cNvPr id="50" name="Rectangle 49"/>
            <p:cNvSpPr/>
            <p:nvPr/>
          </p:nvSpPr>
          <p:spPr>
            <a:xfrm>
              <a:off x="3146145" y="1384537"/>
              <a:ext cx="1510067" cy="2167112"/>
            </a:xfrm>
            <a:prstGeom prst="rect">
              <a:avLst/>
            </a:prstGeom>
            <a:solidFill>
              <a:srgbClr val="FFBE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32505" y="1420681"/>
              <a:ext cx="1531188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00" b="1" dirty="0" smtClean="0"/>
                <a:t>Student 2 or 3’s Name</a:t>
              </a:r>
              <a:r>
                <a:rPr lang="en-GB" sz="700" dirty="0" smtClean="0"/>
                <a:t>: Other names</a:t>
              </a:r>
              <a:endParaRPr lang="en-GB" sz="7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105208" y="1549962"/>
              <a:ext cx="16549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SOMETIMES True</a:t>
              </a:r>
              <a:endParaRPr lang="en-GB" sz="1600" dirty="0"/>
            </a:p>
          </p:txBody>
        </p:sp>
      </p:grpSp>
      <p:pic>
        <p:nvPicPr>
          <p:cNvPr id="53" name="Picture 52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r="-1" b="85420"/>
          <a:stretch/>
        </p:blipFill>
        <p:spPr>
          <a:xfrm>
            <a:off x="6874708" y="4905597"/>
            <a:ext cx="803469" cy="333152"/>
          </a:xfrm>
          <a:prstGeom prst="rect">
            <a:avLst/>
          </a:prstGeom>
        </p:spPr>
      </p:pic>
      <p:pic>
        <p:nvPicPr>
          <p:cNvPr id="54" name="Picture 53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1713232" y="5238749"/>
            <a:ext cx="796408" cy="305904"/>
          </a:xfrm>
          <a:prstGeom prst="rect">
            <a:avLst/>
          </a:prstGeom>
        </p:spPr>
      </p:pic>
      <p:pic>
        <p:nvPicPr>
          <p:cNvPr id="55" name="Picture 54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663446" y="5225963"/>
            <a:ext cx="803469" cy="315226"/>
          </a:xfrm>
          <a:prstGeom prst="rect">
            <a:avLst/>
          </a:prstGeom>
        </p:spPr>
      </p:pic>
      <p:pic>
        <p:nvPicPr>
          <p:cNvPr id="56" name="Picture 55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76" r="49752" b="59388"/>
          <a:stretch/>
        </p:blipFill>
        <p:spPr>
          <a:xfrm>
            <a:off x="1273583" y="5627946"/>
            <a:ext cx="796408" cy="323003"/>
          </a:xfrm>
          <a:prstGeom prst="rect">
            <a:avLst/>
          </a:prstGeom>
        </p:spPr>
      </p:pic>
      <p:pic>
        <p:nvPicPr>
          <p:cNvPr id="57" name="Picture 56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1466915" y="6058299"/>
            <a:ext cx="796408" cy="305904"/>
          </a:xfrm>
          <a:prstGeom prst="rect">
            <a:avLst/>
          </a:prstGeom>
        </p:spPr>
      </p:pic>
      <p:pic>
        <p:nvPicPr>
          <p:cNvPr id="58" name="Picture 57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6874708" y="5809815"/>
            <a:ext cx="803469" cy="315226"/>
          </a:xfrm>
          <a:prstGeom prst="rect">
            <a:avLst/>
          </a:prstGeom>
        </p:spPr>
      </p:pic>
      <p:pic>
        <p:nvPicPr>
          <p:cNvPr id="59" name="Picture 58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6874708" y="5511277"/>
            <a:ext cx="803469" cy="315226"/>
          </a:xfrm>
          <a:prstGeom prst="rect">
            <a:avLst/>
          </a:prstGeom>
        </p:spPr>
      </p:pic>
      <p:pic>
        <p:nvPicPr>
          <p:cNvPr id="60" name="Picture 59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6874708" y="5222061"/>
            <a:ext cx="796408" cy="305904"/>
          </a:xfrm>
          <a:prstGeom prst="rect">
            <a:avLst/>
          </a:prstGeom>
        </p:spPr>
      </p:pic>
      <p:pic>
        <p:nvPicPr>
          <p:cNvPr id="61" name="Picture 60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2" b="85642"/>
          <a:stretch/>
        </p:blipFill>
        <p:spPr>
          <a:xfrm>
            <a:off x="6874708" y="6108353"/>
            <a:ext cx="796407" cy="328077"/>
          </a:xfrm>
          <a:prstGeom prst="rect">
            <a:avLst/>
          </a:prstGeom>
        </p:spPr>
      </p:pic>
      <p:pic>
        <p:nvPicPr>
          <p:cNvPr id="62" name="Picture 61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r="-1" b="85420"/>
          <a:stretch/>
        </p:blipFill>
        <p:spPr>
          <a:xfrm>
            <a:off x="4225756" y="4891421"/>
            <a:ext cx="803469" cy="333152"/>
          </a:xfrm>
          <a:prstGeom prst="rect">
            <a:avLst/>
          </a:prstGeom>
        </p:spPr>
      </p:pic>
      <p:pic>
        <p:nvPicPr>
          <p:cNvPr id="63" name="Picture 62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4225756" y="5795639"/>
            <a:ext cx="803469" cy="315226"/>
          </a:xfrm>
          <a:prstGeom prst="rect">
            <a:avLst/>
          </a:prstGeom>
        </p:spPr>
      </p:pic>
      <p:pic>
        <p:nvPicPr>
          <p:cNvPr id="64" name="Picture 63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4225756" y="5497101"/>
            <a:ext cx="803469" cy="315226"/>
          </a:xfrm>
          <a:prstGeom prst="rect">
            <a:avLst/>
          </a:prstGeom>
        </p:spPr>
      </p:pic>
      <p:pic>
        <p:nvPicPr>
          <p:cNvPr id="65" name="Picture 64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4225756" y="5207885"/>
            <a:ext cx="796408" cy="305904"/>
          </a:xfrm>
          <a:prstGeom prst="rect">
            <a:avLst/>
          </a:prstGeom>
        </p:spPr>
      </p:pic>
      <p:pic>
        <p:nvPicPr>
          <p:cNvPr id="66" name="Picture 65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2" b="85642"/>
          <a:stretch/>
        </p:blipFill>
        <p:spPr>
          <a:xfrm>
            <a:off x="4225756" y="6094177"/>
            <a:ext cx="796407" cy="32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3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2532" y="256979"/>
            <a:ext cx="5912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/>
              <a:t>You should be producing your posters…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68240" y="886426"/>
            <a:ext cx="2719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Give </a:t>
            </a:r>
            <a:r>
              <a:rPr lang="en-GB" i="1" dirty="0" smtClean="0"/>
              <a:t>varied</a:t>
            </a:r>
            <a:r>
              <a:rPr lang="en-GB" dirty="0" smtClean="0"/>
              <a:t> examples showing why you think each Statement is ALWAYS true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152307" y="4961033"/>
            <a:ext cx="2719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Give </a:t>
            </a:r>
            <a:r>
              <a:rPr lang="en-GB" i="1" dirty="0" smtClean="0"/>
              <a:t>examples of when each Statement is True, and Untrue (false)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523076" y="4829097"/>
            <a:ext cx="2719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Give </a:t>
            </a:r>
            <a:r>
              <a:rPr lang="en-GB" i="1" u="sng" dirty="0" smtClean="0"/>
              <a:t>reasons</a:t>
            </a:r>
            <a:r>
              <a:rPr lang="en-GB" i="1" dirty="0" smtClean="0"/>
              <a:t> why you think each Statement is NEVER true.</a:t>
            </a:r>
            <a:endParaRPr lang="en-GB" dirty="0"/>
          </a:p>
        </p:txBody>
      </p:sp>
      <p:grpSp>
        <p:nvGrpSpPr>
          <p:cNvPr id="34" name="Group 33"/>
          <p:cNvGrpSpPr/>
          <p:nvPr/>
        </p:nvGrpSpPr>
        <p:grpSpPr>
          <a:xfrm>
            <a:off x="448335" y="2362057"/>
            <a:ext cx="1510067" cy="2167112"/>
            <a:chOff x="86721" y="1382265"/>
            <a:chExt cx="1510067" cy="2167112"/>
          </a:xfrm>
        </p:grpSpPr>
        <p:sp>
          <p:nvSpPr>
            <p:cNvPr id="35" name="Rectangle 34"/>
            <p:cNvSpPr/>
            <p:nvPr/>
          </p:nvSpPr>
          <p:spPr>
            <a:xfrm>
              <a:off x="86721" y="1382265"/>
              <a:ext cx="1510067" cy="2167112"/>
            </a:xfrm>
            <a:prstGeom prst="rect">
              <a:avLst/>
            </a:prstGeom>
            <a:solidFill>
              <a:srgbClr val="9CFE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6729" y="1418409"/>
              <a:ext cx="146226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00" b="1" dirty="0" smtClean="0"/>
                <a:t>Student 1’s Name</a:t>
              </a:r>
              <a:r>
                <a:rPr lang="en-GB" sz="700" dirty="0" smtClean="0"/>
                <a:t>: Partners names</a:t>
              </a:r>
              <a:endParaRPr lang="en-GB" sz="7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3208" y="1547690"/>
              <a:ext cx="12955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ALWAYS True</a:t>
              </a:r>
              <a:endParaRPr lang="en-GB" sz="16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338242" y="2403001"/>
            <a:ext cx="1654940" cy="2167112"/>
            <a:chOff x="3105208" y="1384537"/>
            <a:chExt cx="1654940" cy="2167112"/>
          </a:xfrm>
        </p:grpSpPr>
        <p:sp>
          <p:nvSpPr>
            <p:cNvPr id="39" name="Rectangle 38"/>
            <p:cNvSpPr/>
            <p:nvPr/>
          </p:nvSpPr>
          <p:spPr>
            <a:xfrm>
              <a:off x="3146145" y="1384537"/>
              <a:ext cx="1510067" cy="2167112"/>
            </a:xfrm>
            <a:prstGeom prst="rect">
              <a:avLst/>
            </a:prstGeom>
            <a:solidFill>
              <a:srgbClr val="FFBE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132505" y="1420681"/>
              <a:ext cx="1531188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00" b="1" dirty="0" smtClean="0"/>
                <a:t>Student 2 or 3’s Name</a:t>
              </a:r>
              <a:r>
                <a:rPr lang="en-GB" sz="700" dirty="0" smtClean="0"/>
                <a:t>: Other names</a:t>
              </a:r>
              <a:endParaRPr lang="en-GB" sz="7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05208" y="1549962"/>
              <a:ext cx="16549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SOMETIMES True</a:t>
              </a:r>
              <a:endParaRPr lang="en-GB" sz="16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151734" y="2362057"/>
            <a:ext cx="1510067" cy="2167112"/>
            <a:chOff x="6273809" y="1373161"/>
            <a:chExt cx="1510067" cy="2167112"/>
          </a:xfrm>
        </p:grpSpPr>
        <p:sp>
          <p:nvSpPr>
            <p:cNvPr id="43" name="Rectangle 42"/>
            <p:cNvSpPr/>
            <p:nvPr/>
          </p:nvSpPr>
          <p:spPr>
            <a:xfrm>
              <a:off x="6273809" y="1373161"/>
              <a:ext cx="1510067" cy="2167112"/>
            </a:xfrm>
            <a:prstGeom prst="rect">
              <a:avLst/>
            </a:prstGeom>
            <a:solidFill>
              <a:srgbClr val="FEBE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273817" y="1409305"/>
              <a:ext cx="146226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00" b="1" dirty="0" smtClean="0"/>
                <a:t>Student 1’s Name</a:t>
              </a:r>
              <a:r>
                <a:rPr lang="en-GB" sz="700" dirty="0" smtClean="0"/>
                <a:t>: Partners names</a:t>
              </a:r>
              <a:endParaRPr lang="en-GB" sz="7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437592" y="1538586"/>
              <a:ext cx="11792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NEVER True</a:t>
              </a:r>
              <a:endParaRPr lang="en-GB" sz="16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983898" y="2403001"/>
            <a:ext cx="1654940" cy="2167112"/>
            <a:chOff x="3105208" y="1384537"/>
            <a:chExt cx="1654940" cy="2167112"/>
          </a:xfrm>
        </p:grpSpPr>
        <p:sp>
          <p:nvSpPr>
            <p:cNvPr id="47" name="Rectangle 46"/>
            <p:cNvSpPr/>
            <p:nvPr/>
          </p:nvSpPr>
          <p:spPr>
            <a:xfrm>
              <a:off x="3146145" y="1384537"/>
              <a:ext cx="1510067" cy="2167112"/>
            </a:xfrm>
            <a:prstGeom prst="rect">
              <a:avLst/>
            </a:prstGeom>
            <a:solidFill>
              <a:srgbClr val="FFBE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32505" y="1420681"/>
              <a:ext cx="1531188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00" b="1" dirty="0" smtClean="0"/>
                <a:t>Student 2 or 3’s Name</a:t>
              </a:r>
              <a:r>
                <a:rPr lang="en-GB" sz="700" dirty="0" smtClean="0"/>
                <a:t>: Other names</a:t>
              </a:r>
              <a:endParaRPr lang="en-GB" sz="7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05208" y="1549962"/>
              <a:ext cx="16549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SOMETIMES True</a:t>
              </a:r>
              <a:endParaRPr lang="en-GB" sz="1600" dirty="0"/>
            </a:p>
          </p:txBody>
        </p:sp>
      </p:grpSp>
      <p:pic>
        <p:nvPicPr>
          <p:cNvPr id="50" name="Picture 49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r="-1" b="85420"/>
          <a:stretch/>
        </p:blipFill>
        <p:spPr>
          <a:xfrm>
            <a:off x="7011195" y="2967634"/>
            <a:ext cx="803469" cy="333152"/>
          </a:xfrm>
          <a:prstGeom prst="rect">
            <a:avLst/>
          </a:prstGeom>
        </p:spPr>
      </p:pic>
      <p:pic>
        <p:nvPicPr>
          <p:cNvPr id="51" name="Picture 50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1999847" y="3300786"/>
            <a:ext cx="796408" cy="305904"/>
          </a:xfrm>
          <a:prstGeom prst="rect">
            <a:avLst/>
          </a:prstGeom>
        </p:spPr>
      </p:pic>
      <p:pic>
        <p:nvPicPr>
          <p:cNvPr id="52" name="Picture 51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950061" y="3288000"/>
            <a:ext cx="803469" cy="315226"/>
          </a:xfrm>
          <a:prstGeom prst="rect">
            <a:avLst/>
          </a:prstGeom>
        </p:spPr>
      </p:pic>
      <p:pic>
        <p:nvPicPr>
          <p:cNvPr id="53" name="Picture 52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76" r="49752" b="59388"/>
          <a:stretch/>
        </p:blipFill>
        <p:spPr>
          <a:xfrm>
            <a:off x="1560198" y="3689983"/>
            <a:ext cx="796408" cy="323003"/>
          </a:xfrm>
          <a:prstGeom prst="rect">
            <a:avLst/>
          </a:prstGeom>
        </p:spPr>
      </p:pic>
      <p:pic>
        <p:nvPicPr>
          <p:cNvPr id="54" name="Picture 53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1753530" y="4120336"/>
            <a:ext cx="796408" cy="305904"/>
          </a:xfrm>
          <a:prstGeom prst="rect">
            <a:avLst/>
          </a:prstGeom>
        </p:spPr>
      </p:pic>
      <p:pic>
        <p:nvPicPr>
          <p:cNvPr id="55" name="Picture 54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7011195" y="3871852"/>
            <a:ext cx="803469" cy="315226"/>
          </a:xfrm>
          <a:prstGeom prst="rect">
            <a:avLst/>
          </a:prstGeom>
        </p:spPr>
      </p:pic>
      <p:pic>
        <p:nvPicPr>
          <p:cNvPr id="56" name="Picture 55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7011195" y="3573314"/>
            <a:ext cx="803469" cy="315226"/>
          </a:xfrm>
          <a:prstGeom prst="rect">
            <a:avLst/>
          </a:prstGeom>
        </p:spPr>
      </p:pic>
      <p:pic>
        <p:nvPicPr>
          <p:cNvPr id="57" name="Picture 56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7011195" y="3284098"/>
            <a:ext cx="796408" cy="305904"/>
          </a:xfrm>
          <a:prstGeom prst="rect">
            <a:avLst/>
          </a:prstGeom>
        </p:spPr>
      </p:pic>
      <p:pic>
        <p:nvPicPr>
          <p:cNvPr id="58" name="Picture 57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2" b="85642"/>
          <a:stretch/>
        </p:blipFill>
        <p:spPr>
          <a:xfrm>
            <a:off x="7011195" y="4170390"/>
            <a:ext cx="796407" cy="328077"/>
          </a:xfrm>
          <a:prstGeom prst="rect">
            <a:avLst/>
          </a:prstGeom>
        </p:spPr>
      </p:pic>
      <p:pic>
        <p:nvPicPr>
          <p:cNvPr id="59" name="Picture 58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r="-1" b="85420"/>
          <a:stretch/>
        </p:blipFill>
        <p:spPr>
          <a:xfrm>
            <a:off x="4362243" y="2953458"/>
            <a:ext cx="803469" cy="333152"/>
          </a:xfrm>
          <a:prstGeom prst="rect">
            <a:avLst/>
          </a:prstGeom>
        </p:spPr>
      </p:pic>
      <p:pic>
        <p:nvPicPr>
          <p:cNvPr id="60" name="Picture 59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4362243" y="3857676"/>
            <a:ext cx="803469" cy="315226"/>
          </a:xfrm>
          <a:prstGeom prst="rect">
            <a:avLst/>
          </a:prstGeom>
        </p:spPr>
      </p:pic>
      <p:pic>
        <p:nvPicPr>
          <p:cNvPr id="61" name="Picture 60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4362243" y="3559138"/>
            <a:ext cx="803469" cy="315226"/>
          </a:xfrm>
          <a:prstGeom prst="rect">
            <a:avLst/>
          </a:prstGeom>
        </p:spPr>
      </p:pic>
      <p:pic>
        <p:nvPicPr>
          <p:cNvPr id="62" name="Picture 61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4362243" y="3269922"/>
            <a:ext cx="796408" cy="305904"/>
          </a:xfrm>
          <a:prstGeom prst="rect">
            <a:avLst/>
          </a:prstGeom>
        </p:spPr>
      </p:pic>
      <p:pic>
        <p:nvPicPr>
          <p:cNvPr id="63" name="Picture 62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2" b="85642"/>
          <a:stretch/>
        </p:blipFill>
        <p:spPr>
          <a:xfrm>
            <a:off x="4362243" y="4156214"/>
            <a:ext cx="796407" cy="328077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1179473" y="2019869"/>
            <a:ext cx="172322" cy="342188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Down Arrow 63"/>
          <p:cNvSpPr/>
          <p:nvPr/>
        </p:nvSpPr>
        <p:spPr>
          <a:xfrm flipV="1">
            <a:off x="2818973" y="4529169"/>
            <a:ext cx="172322" cy="342188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Down Arrow 64"/>
          <p:cNvSpPr/>
          <p:nvPr/>
        </p:nvSpPr>
        <p:spPr>
          <a:xfrm flipV="1">
            <a:off x="5387027" y="4585609"/>
            <a:ext cx="172322" cy="342188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Down Arrow 65"/>
          <p:cNvSpPr/>
          <p:nvPr/>
        </p:nvSpPr>
        <p:spPr>
          <a:xfrm flipV="1">
            <a:off x="7237076" y="4571067"/>
            <a:ext cx="172322" cy="342188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9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4716" y="147795"/>
            <a:ext cx="8652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STOP: Check that your other team-mates are doing their Posters correctly! You are a team!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68240" y="886426"/>
            <a:ext cx="2719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Give </a:t>
            </a:r>
            <a:r>
              <a:rPr lang="en-GB" i="1" dirty="0" smtClean="0"/>
              <a:t>varied</a:t>
            </a:r>
            <a:r>
              <a:rPr lang="en-GB" dirty="0" smtClean="0"/>
              <a:t> examples showing why you think each Statement is ALWAYS true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152307" y="4961033"/>
            <a:ext cx="2719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Give </a:t>
            </a:r>
            <a:r>
              <a:rPr lang="en-GB" i="1" dirty="0" smtClean="0"/>
              <a:t>examples of when each Statement is True, and Untrue (false)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523076" y="4829097"/>
            <a:ext cx="2719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Give </a:t>
            </a:r>
            <a:r>
              <a:rPr lang="en-GB" i="1" u="sng" dirty="0" smtClean="0"/>
              <a:t>reasons</a:t>
            </a:r>
            <a:r>
              <a:rPr lang="en-GB" i="1" dirty="0" smtClean="0"/>
              <a:t> why you think each Statement is NEVER true.</a:t>
            </a:r>
            <a:endParaRPr lang="en-GB" dirty="0"/>
          </a:p>
        </p:txBody>
      </p:sp>
      <p:grpSp>
        <p:nvGrpSpPr>
          <p:cNvPr id="34" name="Group 33"/>
          <p:cNvGrpSpPr/>
          <p:nvPr/>
        </p:nvGrpSpPr>
        <p:grpSpPr>
          <a:xfrm>
            <a:off x="448335" y="2362057"/>
            <a:ext cx="1510067" cy="2167112"/>
            <a:chOff x="86721" y="1382265"/>
            <a:chExt cx="1510067" cy="2167112"/>
          </a:xfrm>
        </p:grpSpPr>
        <p:sp>
          <p:nvSpPr>
            <p:cNvPr id="35" name="Rectangle 34"/>
            <p:cNvSpPr/>
            <p:nvPr/>
          </p:nvSpPr>
          <p:spPr>
            <a:xfrm>
              <a:off x="86721" y="1382265"/>
              <a:ext cx="1510067" cy="2167112"/>
            </a:xfrm>
            <a:prstGeom prst="rect">
              <a:avLst/>
            </a:prstGeom>
            <a:solidFill>
              <a:srgbClr val="9CFE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6729" y="1418409"/>
              <a:ext cx="146226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00" b="1" dirty="0" smtClean="0"/>
                <a:t>Student 1’s Name</a:t>
              </a:r>
              <a:r>
                <a:rPr lang="en-GB" sz="700" dirty="0" smtClean="0"/>
                <a:t>: Partners names</a:t>
              </a:r>
              <a:endParaRPr lang="en-GB" sz="7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3208" y="1547690"/>
              <a:ext cx="12955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ALWAYS True</a:t>
              </a:r>
              <a:endParaRPr lang="en-GB" sz="16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338242" y="2403001"/>
            <a:ext cx="1654940" cy="2167112"/>
            <a:chOff x="3105208" y="1384537"/>
            <a:chExt cx="1654940" cy="2167112"/>
          </a:xfrm>
        </p:grpSpPr>
        <p:sp>
          <p:nvSpPr>
            <p:cNvPr id="39" name="Rectangle 38"/>
            <p:cNvSpPr/>
            <p:nvPr/>
          </p:nvSpPr>
          <p:spPr>
            <a:xfrm>
              <a:off x="3146145" y="1384537"/>
              <a:ext cx="1510067" cy="2167112"/>
            </a:xfrm>
            <a:prstGeom prst="rect">
              <a:avLst/>
            </a:prstGeom>
            <a:solidFill>
              <a:srgbClr val="FFBE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132505" y="1420681"/>
              <a:ext cx="1531188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00" b="1" dirty="0" smtClean="0"/>
                <a:t>Student 2 or 3’s Name</a:t>
              </a:r>
              <a:r>
                <a:rPr lang="en-GB" sz="700" dirty="0" smtClean="0"/>
                <a:t>: Other names</a:t>
              </a:r>
              <a:endParaRPr lang="en-GB" sz="7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05208" y="1549962"/>
              <a:ext cx="16549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SOMETIMES True</a:t>
              </a:r>
              <a:endParaRPr lang="en-GB" sz="16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151734" y="2362057"/>
            <a:ext cx="1510067" cy="2167112"/>
            <a:chOff x="6273809" y="1373161"/>
            <a:chExt cx="1510067" cy="2167112"/>
          </a:xfrm>
        </p:grpSpPr>
        <p:sp>
          <p:nvSpPr>
            <p:cNvPr id="43" name="Rectangle 42"/>
            <p:cNvSpPr/>
            <p:nvPr/>
          </p:nvSpPr>
          <p:spPr>
            <a:xfrm>
              <a:off x="6273809" y="1373161"/>
              <a:ext cx="1510067" cy="2167112"/>
            </a:xfrm>
            <a:prstGeom prst="rect">
              <a:avLst/>
            </a:prstGeom>
            <a:solidFill>
              <a:srgbClr val="FEBE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273817" y="1409305"/>
              <a:ext cx="146226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00" b="1" dirty="0" smtClean="0"/>
                <a:t>Student 1’s Name</a:t>
              </a:r>
              <a:r>
                <a:rPr lang="en-GB" sz="700" dirty="0" smtClean="0"/>
                <a:t>: Partners names</a:t>
              </a:r>
              <a:endParaRPr lang="en-GB" sz="7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437592" y="1538586"/>
              <a:ext cx="11792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NEVER True</a:t>
              </a:r>
              <a:endParaRPr lang="en-GB" sz="16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983898" y="2403001"/>
            <a:ext cx="1654940" cy="2167112"/>
            <a:chOff x="3105208" y="1384537"/>
            <a:chExt cx="1654940" cy="2167112"/>
          </a:xfrm>
        </p:grpSpPr>
        <p:sp>
          <p:nvSpPr>
            <p:cNvPr id="47" name="Rectangle 46"/>
            <p:cNvSpPr/>
            <p:nvPr/>
          </p:nvSpPr>
          <p:spPr>
            <a:xfrm>
              <a:off x="3146145" y="1384537"/>
              <a:ext cx="1510067" cy="2167112"/>
            </a:xfrm>
            <a:prstGeom prst="rect">
              <a:avLst/>
            </a:prstGeom>
            <a:solidFill>
              <a:srgbClr val="FFBE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32505" y="1420681"/>
              <a:ext cx="1531188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00" b="1" dirty="0" smtClean="0"/>
                <a:t>Student 2 or 3’s Name</a:t>
              </a:r>
              <a:r>
                <a:rPr lang="en-GB" sz="700" dirty="0" smtClean="0"/>
                <a:t>: Other names</a:t>
              </a:r>
              <a:endParaRPr lang="en-GB" sz="7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05208" y="1549962"/>
              <a:ext cx="16549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SOMETIMES True</a:t>
              </a:r>
              <a:endParaRPr lang="en-GB" sz="1600" dirty="0"/>
            </a:p>
          </p:txBody>
        </p:sp>
      </p:grpSp>
      <p:pic>
        <p:nvPicPr>
          <p:cNvPr id="50" name="Picture 49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r="-1" b="85420"/>
          <a:stretch/>
        </p:blipFill>
        <p:spPr>
          <a:xfrm>
            <a:off x="7011195" y="2967634"/>
            <a:ext cx="803469" cy="333152"/>
          </a:xfrm>
          <a:prstGeom prst="rect">
            <a:avLst/>
          </a:prstGeom>
        </p:spPr>
      </p:pic>
      <p:pic>
        <p:nvPicPr>
          <p:cNvPr id="51" name="Picture 50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1999847" y="3300786"/>
            <a:ext cx="796408" cy="305904"/>
          </a:xfrm>
          <a:prstGeom prst="rect">
            <a:avLst/>
          </a:prstGeom>
        </p:spPr>
      </p:pic>
      <p:pic>
        <p:nvPicPr>
          <p:cNvPr id="52" name="Picture 51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950061" y="3288000"/>
            <a:ext cx="803469" cy="315226"/>
          </a:xfrm>
          <a:prstGeom prst="rect">
            <a:avLst/>
          </a:prstGeom>
        </p:spPr>
      </p:pic>
      <p:pic>
        <p:nvPicPr>
          <p:cNvPr id="53" name="Picture 52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76" r="49752" b="59388"/>
          <a:stretch/>
        </p:blipFill>
        <p:spPr>
          <a:xfrm>
            <a:off x="1560198" y="3689983"/>
            <a:ext cx="796408" cy="323003"/>
          </a:xfrm>
          <a:prstGeom prst="rect">
            <a:avLst/>
          </a:prstGeom>
        </p:spPr>
      </p:pic>
      <p:pic>
        <p:nvPicPr>
          <p:cNvPr id="54" name="Picture 53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1753530" y="4120336"/>
            <a:ext cx="796408" cy="305904"/>
          </a:xfrm>
          <a:prstGeom prst="rect">
            <a:avLst/>
          </a:prstGeom>
        </p:spPr>
      </p:pic>
      <p:pic>
        <p:nvPicPr>
          <p:cNvPr id="55" name="Picture 54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7011195" y="3871852"/>
            <a:ext cx="803469" cy="315226"/>
          </a:xfrm>
          <a:prstGeom prst="rect">
            <a:avLst/>
          </a:prstGeom>
        </p:spPr>
      </p:pic>
      <p:pic>
        <p:nvPicPr>
          <p:cNvPr id="56" name="Picture 55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7011195" y="3573314"/>
            <a:ext cx="803469" cy="315226"/>
          </a:xfrm>
          <a:prstGeom prst="rect">
            <a:avLst/>
          </a:prstGeom>
        </p:spPr>
      </p:pic>
      <p:pic>
        <p:nvPicPr>
          <p:cNvPr id="57" name="Picture 56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7011195" y="3284098"/>
            <a:ext cx="796408" cy="305904"/>
          </a:xfrm>
          <a:prstGeom prst="rect">
            <a:avLst/>
          </a:prstGeom>
        </p:spPr>
      </p:pic>
      <p:pic>
        <p:nvPicPr>
          <p:cNvPr id="58" name="Picture 57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2" b="85642"/>
          <a:stretch/>
        </p:blipFill>
        <p:spPr>
          <a:xfrm>
            <a:off x="7011195" y="4170390"/>
            <a:ext cx="796407" cy="328077"/>
          </a:xfrm>
          <a:prstGeom prst="rect">
            <a:avLst/>
          </a:prstGeom>
        </p:spPr>
      </p:pic>
      <p:pic>
        <p:nvPicPr>
          <p:cNvPr id="59" name="Picture 58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r="-1" b="85420"/>
          <a:stretch/>
        </p:blipFill>
        <p:spPr>
          <a:xfrm>
            <a:off x="4362243" y="2953458"/>
            <a:ext cx="803469" cy="333152"/>
          </a:xfrm>
          <a:prstGeom prst="rect">
            <a:avLst/>
          </a:prstGeom>
        </p:spPr>
      </p:pic>
      <p:pic>
        <p:nvPicPr>
          <p:cNvPr id="60" name="Picture 59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4362243" y="3857676"/>
            <a:ext cx="803469" cy="315226"/>
          </a:xfrm>
          <a:prstGeom prst="rect">
            <a:avLst/>
          </a:prstGeom>
        </p:spPr>
      </p:pic>
      <p:pic>
        <p:nvPicPr>
          <p:cNvPr id="61" name="Picture 60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4362243" y="3559138"/>
            <a:ext cx="803469" cy="315226"/>
          </a:xfrm>
          <a:prstGeom prst="rect">
            <a:avLst/>
          </a:prstGeom>
        </p:spPr>
      </p:pic>
      <p:pic>
        <p:nvPicPr>
          <p:cNvPr id="62" name="Picture 61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4362243" y="3269922"/>
            <a:ext cx="796408" cy="305904"/>
          </a:xfrm>
          <a:prstGeom prst="rect">
            <a:avLst/>
          </a:prstGeom>
        </p:spPr>
      </p:pic>
      <p:pic>
        <p:nvPicPr>
          <p:cNvPr id="63" name="Picture 62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2" b="85642"/>
          <a:stretch/>
        </p:blipFill>
        <p:spPr>
          <a:xfrm>
            <a:off x="4362243" y="4156214"/>
            <a:ext cx="796407" cy="328077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1179473" y="2019869"/>
            <a:ext cx="172322" cy="342188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Down Arrow 63"/>
          <p:cNvSpPr/>
          <p:nvPr/>
        </p:nvSpPr>
        <p:spPr>
          <a:xfrm flipV="1">
            <a:off x="2818973" y="4529169"/>
            <a:ext cx="172322" cy="342188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Down Arrow 64"/>
          <p:cNvSpPr/>
          <p:nvPr/>
        </p:nvSpPr>
        <p:spPr>
          <a:xfrm flipV="1">
            <a:off x="5387027" y="4585609"/>
            <a:ext cx="172322" cy="342188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Down Arrow 65"/>
          <p:cNvSpPr/>
          <p:nvPr/>
        </p:nvSpPr>
        <p:spPr>
          <a:xfrm flipV="1">
            <a:off x="7237076" y="4571067"/>
            <a:ext cx="172322" cy="342188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0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58367" y="1828800"/>
            <a:ext cx="28440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Clearing Up</a:t>
            </a:r>
            <a:endParaRPr lang="en-GB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151798" y="3028743"/>
            <a:ext cx="6848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Replace all equipment, and clear any scraps into bin.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162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92822" y="1828800"/>
            <a:ext cx="43776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Assessment Phase</a:t>
            </a:r>
            <a:endParaRPr lang="en-GB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151798" y="3028743"/>
            <a:ext cx="6848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Swap your one (or two) Posters with someone from another team.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1268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181" y="256979"/>
            <a:ext cx="4087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/>
              <a:t>The ‘ALWAYS True’ Poster…</a:t>
            </a:r>
            <a:endParaRPr lang="en-GB" sz="2800" dirty="0"/>
          </a:p>
        </p:txBody>
      </p:sp>
      <p:pic>
        <p:nvPicPr>
          <p:cNvPr id="25" name="Picture 2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791" y="848852"/>
            <a:ext cx="3958539" cy="5695030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352226" y="2240588"/>
            <a:ext cx="1510067" cy="2167112"/>
            <a:chOff x="86721" y="1382265"/>
            <a:chExt cx="1510067" cy="2167112"/>
          </a:xfrm>
        </p:grpSpPr>
        <p:sp>
          <p:nvSpPr>
            <p:cNvPr id="27" name="Rectangle 26"/>
            <p:cNvSpPr/>
            <p:nvPr/>
          </p:nvSpPr>
          <p:spPr>
            <a:xfrm>
              <a:off x="86721" y="1382265"/>
              <a:ext cx="1510067" cy="2167112"/>
            </a:xfrm>
            <a:prstGeom prst="rect">
              <a:avLst/>
            </a:prstGeom>
            <a:solidFill>
              <a:srgbClr val="9CFE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6729" y="1418409"/>
              <a:ext cx="146226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00" b="1" dirty="0" smtClean="0"/>
                <a:t>Student 1’s Name</a:t>
              </a:r>
              <a:r>
                <a:rPr lang="en-GB" sz="700" dirty="0" smtClean="0"/>
                <a:t>: Partners names</a:t>
              </a:r>
              <a:endParaRPr lang="en-GB" sz="7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3208" y="1547690"/>
              <a:ext cx="12955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ALWAYS True</a:t>
              </a:r>
              <a:endParaRPr lang="en-GB" sz="1600" dirty="0"/>
            </a:p>
          </p:txBody>
        </p:sp>
      </p:grpSp>
      <p:pic>
        <p:nvPicPr>
          <p:cNvPr id="36" name="Picture 35" descr="Screen Clippi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705526" y="3166531"/>
            <a:ext cx="803469" cy="3152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69200" y="4518835"/>
            <a:ext cx="2550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If you have someone’s ‘ALWAYS True’ Poster,</a:t>
            </a:r>
          </a:p>
          <a:p>
            <a:pPr algn="ctr"/>
            <a:r>
              <a:rPr lang="en-GB" dirty="0" smtClean="0">
                <a:solidFill>
                  <a:srgbClr val="7030A0"/>
                </a:solidFill>
              </a:rPr>
              <a:t>Mark and comment on it.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167974" y="5380672"/>
            <a:ext cx="25504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GRADES:</a:t>
            </a:r>
          </a:p>
          <a:p>
            <a:pPr algn="ctr"/>
            <a:r>
              <a:rPr lang="en-GB" dirty="0" smtClean="0"/>
              <a:t>Poor teamwork?</a:t>
            </a:r>
          </a:p>
          <a:p>
            <a:pPr algn="ctr"/>
            <a:r>
              <a:rPr lang="en-GB" dirty="0" smtClean="0"/>
              <a:t>Bronze</a:t>
            </a:r>
          </a:p>
          <a:p>
            <a:pPr algn="ctr"/>
            <a:r>
              <a:rPr lang="en-GB" dirty="0" smtClean="0"/>
              <a:t>Silver</a:t>
            </a:r>
          </a:p>
          <a:p>
            <a:pPr algn="ctr"/>
            <a:r>
              <a:rPr lang="en-GB" dirty="0" smtClean="0"/>
              <a:t>GOLD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39543" y="256979"/>
            <a:ext cx="3838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/>
              <a:t>The ‘Never True’ Poster…</a:t>
            </a:r>
            <a:endParaRPr lang="en-GB" sz="28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291043" y="2362057"/>
            <a:ext cx="1510067" cy="2167112"/>
            <a:chOff x="6273809" y="1373161"/>
            <a:chExt cx="1510067" cy="2167112"/>
          </a:xfrm>
        </p:grpSpPr>
        <p:sp>
          <p:nvSpPr>
            <p:cNvPr id="26" name="Rectangle 25"/>
            <p:cNvSpPr/>
            <p:nvPr/>
          </p:nvSpPr>
          <p:spPr>
            <a:xfrm>
              <a:off x="6273809" y="1373161"/>
              <a:ext cx="1510067" cy="2167112"/>
            </a:xfrm>
            <a:prstGeom prst="rect">
              <a:avLst/>
            </a:prstGeom>
            <a:solidFill>
              <a:srgbClr val="FEBE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73817" y="1409305"/>
              <a:ext cx="146226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00" b="1" dirty="0" smtClean="0"/>
                <a:t>Student 1’s Name</a:t>
              </a:r>
              <a:r>
                <a:rPr lang="en-GB" sz="700" dirty="0" smtClean="0"/>
                <a:t>: Partners names</a:t>
              </a:r>
              <a:endParaRPr lang="en-GB" sz="7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437592" y="1538586"/>
              <a:ext cx="11792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NEVER True</a:t>
              </a:r>
              <a:endParaRPr lang="en-GB" sz="1600" dirty="0"/>
            </a:p>
          </p:txBody>
        </p:sp>
      </p:grpSp>
      <p:pic>
        <p:nvPicPr>
          <p:cNvPr id="35" name="Picture 3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791" y="848852"/>
            <a:ext cx="3958539" cy="569503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-69200" y="4518835"/>
            <a:ext cx="2550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If you have someone’s ‘Never True’ Poster,</a:t>
            </a:r>
          </a:p>
          <a:p>
            <a:pPr algn="ctr"/>
            <a:r>
              <a:rPr lang="en-GB" dirty="0" smtClean="0">
                <a:solidFill>
                  <a:srgbClr val="7030A0"/>
                </a:solidFill>
              </a:rPr>
              <a:t>Mark and comment on it.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167974" y="5380672"/>
            <a:ext cx="25504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GRADES:</a:t>
            </a:r>
          </a:p>
          <a:p>
            <a:pPr algn="ctr"/>
            <a:r>
              <a:rPr lang="en-GB" dirty="0" smtClean="0"/>
              <a:t>Poor teamwork?</a:t>
            </a:r>
          </a:p>
          <a:p>
            <a:pPr algn="ctr"/>
            <a:r>
              <a:rPr lang="en-GB" dirty="0" smtClean="0"/>
              <a:t>Bronze</a:t>
            </a:r>
          </a:p>
          <a:p>
            <a:pPr algn="ctr"/>
            <a:r>
              <a:rPr lang="en-GB" dirty="0" smtClean="0"/>
              <a:t>Silver</a:t>
            </a:r>
          </a:p>
          <a:p>
            <a:pPr algn="ctr"/>
            <a:r>
              <a:rPr lang="en-GB" dirty="0" smtClean="0"/>
              <a:t>GOLD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10360" y="256979"/>
            <a:ext cx="4896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/>
              <a:t>The ‘SOMETIMES True’ Posters…</a:t>
            </a:r>
            <a:endParaRPr lang="en-GB" sz="28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285394" y="2406783"/>
            <a:ext cx="1654940" cy="2167112"/>
            <a:chOff x="3105208" y="1384537"/>
            <a:chExt cx="1654940" cy="2167112"/>
          </a:xfrm>
        </p:grpSpPr>
        <p:sp>
          <p:nvSpPr>
            <p:cNvPr id="27" name="Rectangle 26"/>
            <p:cNvSpPr/>
            <p:nvPr/>
          </p:nvSpPr>
          <p:spPr>
            <a:xfrm>
              <a:off x="3146145" y="1384537"/>
              <a:ext cx="1510067" cy="2167112"/>
            </a:xfrm>
            <a:prstGeom prst="rect">
              <a:avLst/>
            </a:prstGeom>
            <a:solidFill>
              <a:srgbClr val="FFBE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32505" y="1420681"/>
              <a:ext cx="1531188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700" b="1" dirty="0" smtClean="0"/>
                <a:t>Student 2 or 3’s Name</a:t>
              </a:r>
              <a:r>
                <a:rPr lang="en-GB" sz="700" dirty="0" smtClean="0"/>
                <a:t>: Other names</a:t>
              </a:r>
              <a:endParaRPr lang="en-GB" sz="7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105208" y="1549962"/>
              <a:ext cx="16549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SOMETIMES True</a:t>
              </a:r>
              <a:endParaRPr lang="en-GB" sz="1600" dirty="0"/>
            </a:p>
          </p:txBody>
        </p:sp>
      </p:grpSp>
      <p:pic>
        <p:nvPicPr>
          <p:cNvPr id="36" name="Picture 35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r="-1" b="85420"/>
          <a:stretch/>
        </p:blipFill>
        <p:spPr>
          <a:xfrm>
            <a:off x="344590" y="2971416"/>
            <a:ext cx="803469" cy="333152"/>
          </a:xfrm>
          <a:prstGeom prst="rect">
            <a:avLst/>
          </a:prstGeom>
        </p:spPr>
      </p:pic>
      <p:pic>
        <p:nvPicPr>
          <p:cNvPr id="37" name="Picture 36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344590" y="3875634"/>
            <a:ext cx="803469" cy="315226"/>
          </a:xfrm>
          <a:prstGeom prst="rect">
            <a:avLst/>
          </a:prstGeom>
        </p:spPr>
      </p:pic>
      <p:pic>
        <p:nvPicPr>
          <p:cNvPr id="38" name="Picture 37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7" t="13796" r="-1" b="72408"/>
          <a:stretch/>
        </p:blipFill>
        <p:spPr>
          <a:xfrm>
            <a:off x="344590" y="3577096"/>
            <a:ext cx="803469" cy="315226"/>
          </a:xfrm>
          <a:prstGeom prst="rect">
            <a:avLst/>
          </a:prstGeom>
        </p:spPr>
      </p:pic>
      <p:pic>
        <p:nvPicPr>
          <p:cNvPr id="39" name="Picture 38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49752" b="72775"/>
          <a:stretch/>
        </p:blipFill>
        <p:spPr>
          <a:xfrm>
            <a:off x="344590" y="3287880"/>
            <a:ext cx="796408" cy="305904"/>
          </a:xfrm>
          <a:prstGeom prst="rect">
            <a:avLst/>
          </a:prstGeom>
        </p:spPr>
      </p:pic>
      <p:pic>
        <p:nvPicPr>
          <p:cNvPr id="40" name="Picture 39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2" b="85642"/>
          <a:stretch/>
        </p:blipFill>
        <p:spPr>
          <a:xfrm>
            <a:off x="344590" y="4174172"/>
            <a:ext cx="796407" cy="328077"/>
          </a:xfrm>
          <a:prstGeom prst="rect">
            <a:avLst/>
          </a:prstGeom>
        </p:spPr>
      </p:pic>
      <p:pic>
        <p:nvPicPr>
          <p:cNvPr id="41" name="Picture 40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791" y="848852"/>
            <a:ext cx="3958539" cy="569503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-69201" y="4518835"/>
            <a:ext cx="2642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If you have someone’s ‘SOMETIMES True’ Poster,</a:t>
            </a:r>
          </a:p>
          <a:p>
            <a:pPr algn="ctr"/>
            <a:r>
              <a:rPr lang="en-GB" dirty="0" smtClean="0">
                <a:solidFill>
                  <a:srgbClr val="7030A0"/>
                </a:solidFill>
              </a:rPr>
              <a:t>Mark and comment on it.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-167974" y="5380672"/>
            <a:ext cx="25504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GRADES:</a:t>
            </a:r>
          </a:p>
          <a:p>
            <a:pPr algn="ctr"/>
            <a:r>
              <a:rPr lang="en-GB" dirty="0" smtClean="0"/>
              <a:t>Poor teamwork?</a:t>
            </a:r>
          </a:p>
          <a:p>
            <a:pPr algn="ctr"/>
            <a:r>
              <a:rPr lang="en-GB" dirty="0" smtClean="0"/>
              <a:t>Bronze</a:t>
            </a:r>
          </a:p>
          <a:p>
            <a:pPr algn="ctr"/>
            <a:r>
              <a:rPr lang="en-GB" dirty="0" smtClean="0"/>
              <a:t>Silver</a:t>
            </a:r>
          </a:p>
          <a:p>
            <a:pPr algn="ctr"/>
            <a:r>
              <a:rPr lang="en-GB" dirty="0" smtClean="0"/>
              <a:t>GOLD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77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7370" y="1370063"/>
            <a:ext cx="72266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Return the Poster(s) you are holding to the other person.</a:t>
            </a:r>
          </a:p>
          <a:p>
            <a:pPr algn="ctr"/>
            <a:endParaRPr lang="en-GB" sz="3600" dirty="0"/>
          </a:p>
          <a:p>
            <a:pPr algn="ctr"/>
            <a:endParaRPr lang="en-GB" sz="3600" dirty="0" smtClean="0"/>
          </a:p>
          <a:p>
            <a:pPr algn="ctr"/>
            <a:r>
              <a:rPr lang="en-GB" sz="3600" dirty="0" smtClean="0"/>
              <a:t>Then check through you own posters, and your team’s other posters to see how well you’ve done.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9373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980705" y="533402"/>
            <a:ext cx="5846827" cy="5867400"/>
            <a:chOff x="2980705" y="533402"/>
            <a:chExt cx="5846827" cy="5867400"/>
          </a:xfrm>
        </p:grpSpPr>
        <p:pic>
          <p:nvPicPr>
            <p:cNvPr id="3" name="Picture 2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9" t="15293" r="2147" b="35623"/>
            <a:stretch/>
          </p:blipFill>
          <p:spPr>
            <a:xfrm rot="5400000">
              <a:off x="2398815" y="1282537"/>
              <a:ext cx="5165766" cy="4001985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 rot="5400000">
              <a:off x="7233166" y="3282434"/>
              <a:ext cx="2819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Name: ……………………..</a:t>
              </a:r>
              <a:endParaRPr lang="en-GB" dirty="0"/>
            </a:p>
          </p:txBody>
        </p:sp>
        <p:sp>
          <p:nvSpPr>
            <p:cNvPr id="4" name="TextBox 3"/>
            <p:cNvSpPr txBox="1"/>
            <p:nvPr/>
          </p:nvSpPr>
          <p:spPr>
            <a:xfrm rot="5400000">
              <a:off x="4857066" y="3143936"/>
              <a:ext cx="5867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Working by yourself, and without a calculator, fill in the missing numbers below.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5627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98839" y="1937981"/>
            <a:ext cx="2644560" cy="37081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48856" y="602982"/>
            <a:ext cx="490160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1. Neatly file Posters away.</a:t>
            </a:r>
          </a:p>
          <a:p>
            <a:endParaRPr lang="en-GB" sz="2800" dirty="0" smtClean="0"/>
          </a:p>
          <a:p>
            <a:r>
              <a:rPr lang="en-GB" sz="2800" dirty="0" smtClean="0"/>
              <a:t>2. Collect your original A4 worksheet and have another go at filling in the missing numbers.</a:t>
            </a:r>
          </a:p>
          <a:p>
            <a:endParaRPr lang="en-GB" sz="2800" dirty="0"/>
          </a:p>
          <a:p>
            <a:r>
              <a:rPr lang="en-GB" sz="2800" dirty="0" smtClean="0"/>
              <a:t>3. Look back at your first attempt, and see if you have improved. In the box on side 2, comment on what you have learnt, or what is still confusing you.</a:t>
            </a:r>
          </a:p>
        </p:txBody>
      </p:sp>
      <p:grpSp>
        <p:nvGrpSpPr>
          <p:cNvPr id="3" name="Group 2"/>
          <p:cNvGrpSpPr/>
          <p:nvPr/>
        </p:nvGrpSpPr>
        <p:grpSpPr>
          <a:xfrm rot="16200000">
            <a:off x="5382390" y="2512529"/>
            <a:ext cx="3514222" cy="2536783"/>
            <a:chOff x="152401" y="76205"/>
            <a:chExt cx="7823030" cy="6728361"/>
          </a:xfrm>
        </p:grpSpPr>
        <p:pic>
          <p:nvPicPr>
            <p:cNvPr id="5" name="Picture 4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5" t="14711" r="11081" b="37517"/>
            <a:stretch/>
          </p:blipFill>
          <p:spPr>
            <a:xfrm rot="5400000">
              <a:off x="2725384" y="1074719"/>
              <a:ext cx="4714507" cy="3895106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 rot="5400000">
              <a:off x="4527874" y="2956211"/>
              <a:ext cx="5867399" cy="10277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Now have another go at filling in the missing numbers.</a:t>
              </a:r>
              <a:endParaRPr lang="en-GB" sz="1200" dirty="0"/>
            </a:p>
          </p:txBody>
        </p:sp>
        <p:sp>
          <p:nvSpPr>
            <p:cNvPr id="7" name="TextBox 6"/>
            <p:cNvSpPr txBox="1"/>
            <p:nvPr/>
          </p:nvSpPr>
          <p:spPr>
            <a:xfrm rot="5400000">
              <a:off x="-552711" y="3054257"/>
              <a:ext cx="6172201" cy="1130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 smtClean="0"/>
                <a:t>In the space below, write down what you have learnt from doing this. If you still find something difficult, say what they are too.</a:t>
              </a:r>
              <a:endParaRPr lang="en-GB" sz="9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2401" y="76205"/>
              <a:ext cx="1815748" cy="6728361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2038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3199" y="903973"/>
            <a:ext cx="5876925" cy="586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32717" y="175091"/>
            <a:ext cx="3770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/>
              <a:t>Assess Your Own Work…</a:t>
            </a:r>
            <a:endParaRPr lang="en-GB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601799" y="2843935"/>
            <a:ext cx="659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18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4071" y="3214703"/>
            <a:ext cx="659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18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5527" y="3803839"/>
            <a:ext cx="659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35911" y="4201903"/>
            <a:ext cx="659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-6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6423" y="4777391"/>
            <a:ext cx="659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72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5047" y="5161807"/>
            <a:ext cx="659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72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3671" y="5764591"/>
            <a:ext cx="659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2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85943" y="6162655"/>
            <a:ext cx="659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½ 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7197" y="2705947"/>
            <a:ext cx="659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12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54877" y="3104011"/>
            <a:ext cx="659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-12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25389" y="3706795"/>
            <a:ext cx="659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-6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68605" y="4104859"/>
            <a:ext cx="659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6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0877" y="4707643"/>
            <a:ext cx="659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</a:rPr>
              <a:t>2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45853" y="5105707"/>
            <a:ext cx="659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½ 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4477" y="5640251"/>
            <a:ext cx="659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½ 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64045" y="6065611"/>
            <a:ext cx="659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</a:rPr>
              <a:t>2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20944" y="3155463"/>
            <a:ext cx="259949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Score yourself:</a:t>
            </a:r>
          </a:p>
          <a:p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10-12    	earns BRONZE</a:t>
            </a:r>
          </a:p>
          <a:p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13-14 	earns SILVER</a:t>
            </a:r>
          </a:p>
          <a:p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15 	earns GOLD</a:t>
            </a:r>
          </a:p>
          <a:p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16 	earns GOLD+</a:t>
            </a:r>
          </a:p>
        </p:txBody>
      </p:sp>
    </p:spTree>
    <p:extLst>
      <p:ext uri="{BB962C8B-B14F-4D97-AF65-F5344CB8AC3E}">
        <p14:creationId xmlns:p14="http://schemas.microsoft.com/office/powerpoint/2010/main" val="191268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08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52400" y="76200"/>
            <a:ext cx="7823031" cy="6728361"/>
            <a:chOff x="152400" y="76200"/>
            <a:chExt cx="7823031" cy="6728361"/>
          </a:xfrm>
        </p:grpSpPr>
        <p:pic>
          <p:nvPicPr>
            <p:cNvPr id="3" name="Picture 2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5" t="14711" r="11081" b="37517"/>
            <a:stretch/>
          </p:blipFill>
          <p:spPr>
            <a:xfrm rot="5400000">
              <a:off x="2725384" y="1074719"/>
              <a:ext cx="4714507" cy="3895106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 rot="5400000">
              <a:off x="4857065" y="3285403"/>
              <a:ext cx="586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Now have another go at filling in the missing numbers.</a:t>
              </a:r>
              <a:endParaRPr lang="en-GB" dirty="0"/>
            </a:p>
          </p:txBody>
        </p:sp>
        <p:sp>
          <p:nvSpPr>
            <p:cNvPr id="5" name="TextBox 4"/>
            <p:cNvSpPr txBox="1"/>
            <p:nvPr/>
          </p:nvSpPr>
          <p:spPr>
            <a:xfrm rot="5400000">
              <a:off x="-310634" y="3296334"/>
              <a:ext cx="6172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In the space below, write down what you have learnt from doing this. If you still find something difficult, say what they are too.</a:t>
              </a:r>
              <a:endParaRPr lang="en-GB" dirty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52400" y="76200"/>
              <a:ext cx="2198914" cy="672836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4379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64879" y="-252682"/>
            <a:ext cx="5120870" cy="736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93"/>
          <a:stretch/>
        </p:blipFill>
        <p:spPr>
          <a:xfrm>
            <a:off x="109040" y="228600"/>
            <a:ext cx="2838876" cy="246000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93"/>
          <a:stretch/>
        </p:blipFill>
        <p:spPr>
          <a:xfrm>
            <a:off x="3100316" y="217226"/>
            <a:ext cx="2838876" cy="246000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93"/>
          <a:stretch/>
        </p:blipFill>
        <p:spPr>
          <a:xfrm>
            <a:off x="6091592" y="228600"/>
            <a:ext cx="2838876" cy="246000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93"/>
          <a:stretch/>
        </p:blipFill>
        <p:spPr>
          <a:xfrm>
            <a:off x="109040" y="3247030"/>
            <a:ext cx="2838876" cy="246000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93"/>
          <a:stretch/>
        </p:blipFill>
        <p:spPr>
          <a:xfrm>
            <a:off x="3100316" y="3235656"/>
            <a:ext cx="2838876" cy="246000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93"/>
          <a:stretch/>
        </p:blipFill>
        <p:spPr>
          <a:xfrm>
            <a:off x="6091592" y="3247030"/>
            <a:ext cx="2838876" cy="246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68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rot="16200000">
            <a:off x="2289760" y="1062516"/>
            <a:ext cx="4944433" cy="4953002"/>
            <a:chOff x="2980705" y="533402"/>
            <a:chExt cx="5846827" cy="5867400"/>
          </a:xfrm>
        </p:grpSpPr>
        <p:pic>
          <p:nvPicPr>
            <p:cNvPr id="8" name="Picture 7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9" t="15293" r="2147" b="35623"/>
            <a:stretch/>
          </p:blipFill>
          <p:spPr>
            <a:xfrm rot="5400000">
              <a:off x="2398815" y="1282537"/>
              <a:ext cx="5165766" cy="400198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 rot="5400000">
              <a:off x="7233166" y="3282434"/>
              <a:ext cx="2819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Name: ……………………..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 rot="5400000">
              <a:off x="4857066" y="3143936"/>
              <a:ext cx="5867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Working by yourself, and without a calculator, fill in the missing numbers below.</a:t>
              </a:r>
              <a:endParaRPr lang="en-GB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90600" y="152400"/>
            <a:ext cx="7817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Complete the first side of the worksheet </a:t>
            </a:r>
            <a:endParaRPr lang="en-GB" sz="3600" dirty="0"/>
          </a:p>
        </p:txBody>
      </p:sp>
      <p:sp>
        <p:nvSpPr>
          <p:cNvPr id="12" name="Rectangle 11"/>
          <p:cNvSpPr/>
          <p:nvPr/>
        </p:nvSpPr>
        <p:spPr>
          <a:xfrm>
            <a:off x="2133600" y="914400"/>
            <a:ext cx="5104877" cy="541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457200" y="6248400"/>
            <a:ext cx="7961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When completed, just place it into one of the plastic wallets and leave to one side.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1268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5000" y="39469"/>
            <a:ext cx="4897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Consider the statement…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634335"/>
            <a:ext cx="4923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solidFill>
                  <a:srgbClr val="7030A0"/>
                </a:solidFill>
              </a:rPr>
              <a:t>Can we say PRECISELY when it is True?</a:t>
            </a:r>
            <a:endParaRPr lang="en-GB" sz="2400" i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57200" y="1048864"/>
                <a:ext cx="79614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800" b="0" i="1" dirty="0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i="1" dirty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GB" sz="2800" b="0" i="1" dirty="0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048864"/>
                <a:ext cx="796141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276665" y="2209800"/>
            <a:ext cx="4445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What does it mean in words?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2743200"/>
            <a:ext cx="1723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Is it TRUE?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50292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solidFill>
                  <a:srgbClr val="7030A0"/>
                </a:solidFill>
              </a:rPr>
              <a:t>So is it ALWAYS, SOMETIMES or NEVER True?</a:t>
            </a:r>
            <a:endParaRPr lang="en-GB" sz="2400" i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0399" y="4967645"/>
            <a:ext cx="2503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Sometimes true</a:t>
            </a:r>
            <a:endParaRPr lang="en-GB" sz="28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6019800" y="5837871"/>
            <a:ext cx="2182807" cy="971608"/>
            <a:chOff x="6100940" y="5837871"/>
            <a:chExt cx="2182807" cy="971608"/>
          </a:xfrm>
        </p:grpSpPr>
        <p:pic>
          <p:nvPicPr>
            <p:cNvPr id="12" name="Picture 11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0940" y="6091451"/>
              <a:ext cx="2182807" cy="71802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6277970" y="5837871"/>
              <a:ext cx="18187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Perhaps use this?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84863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63137" y="14844"/>
            <a:ext cx="19254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Your Task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990600"/>
            <a:ext cx="7961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I’ll give each team 14 similar statements to solve.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86580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In your group:</a:t>
            </a:r>
          </a:p>
          <a:p>
            <a:r>
              <a:rPr lang="en-GB" sz="2800" dirty="0"/>
              <a:t>	</a:t>
            </a:r>
            <a:r>
              <a:rPr lang="en-GB" sz="2800" dirty="0" err="1" smtClean="0"/>
              <a:t>i</a:t>
            </a:r>
            <a:r>
              <a:rPr lang="en-GB" sz="2800" dirty="0" smtClean="0"/>
              <a:t>) </a:t>
            </a:r>
            <a:r>
              <a:rPr lang="en-GB" sz="2800" dirty="0" smtClean="0"/>
              <a:t>work out precisely whether each statement is: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	Always, Sometimes, or Never true</a:t>
            </a:r>
          </a:p>
          <a:p>
            <a:endParaRPr lang="en-GB" sz="2800" dirty="0" smtClean="0"/>
          </a:p>
          <a:p>
            <a:r>
              <a:rPr lang="en-GB" sz="2800" dirty="0"/>
              <a:t>	</a:t>
            </a:r>
            <a:r>
              <a:rPr lang="en-GB" sz="2800" dirty="0" smtClean="0"/>
              <a:t>ii) you will </a:t>
            </a:r>
            <a:r>
              <a:rPr lang="en-GB" sz="2800" i="1" dirty="0" smtClean="0"/>
              <a:t>each</a:t>
            </a:r>
            <a:r>
              <a:rPr lang="en-GB" sz="2800" dirty="0" smtClean="0"/>
              <a:t> produce an A3 poster of results.</a:t>
            </a:r>
          </a:p>
          <a:p>
            <a:endParaRPr lang="en-GB" sz="2800" dirty="0" smtClean="0"/>
          </a:p>
          <a:p>
            <a:r>
              <a:rPr lang="en-GB" sz="2800" dirty="0"/>
              <a:t>	</a:t>
            </a:r>
            <a:r>
              <a:rPr lang="en-GB" sz="2800" dirty="0" smtClean="0"/>
              <a:t>iii) each team’s posters will be assessed, and the 		best displayed.</a:t>
            </a:r>
            <a:endParaRPr lang="en-GB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805206" y="6052869"/>
            <a:ext cx="7573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 smtClean="0">
                <a:solidFill>
                  <a:srgbClr val="7030A0"/>
                </a:solidFill>
              </a:rPr>
              <a:t>Listen to these detailed instructions very carefully…</a:t>
            </a:r>
            <a:endParaRPr lang="en-GB" sz="2800" i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362908"/>
            <a:ext cx="5445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You can use a calculator if you want.</a:t>
            </a:r>
          </a:p>
        </p:txBody>
      </p:sp>
    </p:spTree>
    <p:extLst>
      <p:ext uri="{BB962C8B-B14F-4D97-AF65-F5344CB8AC3E}">
        <p14:creationId xmlns:p14="http://schemas.microsoft.com/office/powerpoint/2010/main" val="244264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1645</Words>
  <Application>Microsoft Office PowerPoint</Application>
  <PresentationFormat>On-screen Show (4:3)</PresentationFormat>
  <Paragraphs>259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Standards Unit N2: Evaluating Statements about Number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/>
  <cp:lastModifiedBy> </cp:lastModifiedBy>
  <cp:revision>49</cp:revision>
  <cp:lastPrinted>2012-04-27T01:31:55Z</cp:lastPrinted>
  <dcterms:created xsi:type="dcterms:W3CDTF">2006-08-16T00:00:00Z</dcterms:created>
  <dcterms:modified xsi:type="dcterms:W3CDTF">2012-04-27T01:34:33Z</dcterms:modified>
</cp:coreProperties>
</file>