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4" r:id="rId4"/>
    <p:sldId id="296" r:id="rId5"/>
    <p:sldId id="297" r:id="rId6"/>
    <p:sldId id="298" r:id="rId7"/>
    <p:sldId id="295" r:id="rId8"/>
    <p:sldId id="299" r:id="rId9"/>
    <p:sldId id="301" r:id="rId10"/>
    <p:sldId id="302" r:id="rId11"/>
    <p:sldId id="305" r:id="rId12"/>
    <p:sldId id="307" r:id="rId13"/>
    <p:sldId id="304" r:id="rId14"/>
    <p:sldId id="306" r:id="rId15"/>
    <p:sldId id="308" r:id="rId16"/>
    <p:sldId id="309" r:id="rId17"/>
    <p:sldId id="310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30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FB3"/>
    <a:srgbClr val="FEBEC4"/>
    <a:srgbClr val="FFBE7D"/>
    <a:srgbClr val="9CF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762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tm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tm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tm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tm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tm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tmp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tm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Standards Unit N1:</a:t>
            </a:r>
            <a:br>
              <a:rPr lang="en-GB" dirty="0" smtClean="0"/>
            </a:br>
            <a:r>
              <a:rPr lang="en-GB" dirty="0" smtClean="0"/>
              <a:t>Ordering FDPs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955" y="3886199"/>
            <a:ext cx="8666329" cy="2814851"/>
          </a:xfrm>
        </p:spPr>
        <p:txBody>
          <a:bodyPr>
            <a:normAutofit/>
          </a:bodyPr>
          <a:lstStyle/>
          <a:p>
            <a:r>
              <a:rPr lang="en-GB" sz="2800" dirty="0" smtClean="0"/>
              <a:t>Reviewing, identifying and correcting misconceptions in FDP.</a:t>
            </a:r>
          </a:p>
          <a:p>
            <a:r>
              <a:rPr lang="en-GB" sz="2800" dirty="0" smtClean="0"/>
              <a:t>30-60 </a:t>
            </a:r>
            <a:r>
              <a:rPr lang="en-GB" sz="2800" dirty="0" err="1" smtClean="0"/>
              <a:t>mins</a:t>
            </a:r>
            <a:r>
              <a:rPr lang="en-GB" sz="2800" dirty="0" smtClean="0"/>
              <a:t>.</a:t>
            </a:r>
          </a:p>
          <a:p>
            <a:r>
              <a:rPr lang="en-GB" sz="2800" dirty="0" smtClean="0"/>
              <a:t>Different card sets allow differentiation.</a:t>
            </a:r>
          </a:p>
          <a:p>
            <a:r>
              <a:rPr lang="en-GB" sz="2800" dirty="0" smtClean="0"/>
              <a:t>Groups of 3 preferable, but pairs okay?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28493" y="831671"/>
            <a:ext cx="3945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Suitable for students at strong 4’s</a:t>
            </a:r>
            <a:r>
              <a:rPr lang="en-GB" dirty="0"/>
              <a:t> </a:t>
            </a:r>
            <a:r>
              <a:rPr lang="en-GB" dirty="0" smtClean="0"/>
              <a:t>and 5.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05468" y="1603191"/>
            <a:ext cx="764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</a:rPr>
              <a:t>Need to check that the cards are properly available and correctly sorted</a:t>
            </a:r>
            <a:endParaRPr lang="en-GB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22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49" t="49526" r="24627" b="24854"/>
          <a:stretch/>
        </p:blipFill>
        <p:spPr bwMode="auto">
          <a:xfrm>
            <a:off x="680916" y="5111730"/>
            <a:ext cx="1613109" cy="1228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976657" y="6426686"/>
            <a:ext cx="1021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+ 5 more</a:t>
            </a:r>
            <a:endParaRPr lang="en-GB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24829" r="73881" b="49698"/>
          <a:stretch/>
        </p:blipFill>
        <p:spPr bwMode="auto">
          <a:xfrm>
            <a:off x="2669877" y="3777241"/>
            <a:ext cx="1670379" cy="1221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49354" r="73881" b="24788"/>
          <a:stretch/>
        </p:blipFill>
        <p:spPr bwMode="auto">
          <a:xfrm>
            <a:off x="2669878" y="5055596"/>
            <a:ext cx="1670379" cy="1240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2929815" y="6426686"/>
            <a:ext cx="1021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+ 5 more</a:t>
            </a:r>
            <a:endParaRPr lang="en-GB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9" t="25137" b="49512"/>
          <a:stretch/>
        </p:blipFill>
        <p:spPr>
          <a:xfrm>
            <a:off x="4655465" y="3843885"/>
            <a:ext cx="1552957" cy="1155120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208" r="49144" b="24805"/>
          <a:stretch/>
        </p:blipFill>
        <p:spPr>
          <a:xfrm>
            <a:off x="4660175" y="5111730"/>
            <a:ext cx="1548247" cy="1184094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4882973" y="6426686"/>
            <a:ext cx="1021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+ 5 more</a:t>
            </a:r>
            <a:endParaRPr lang="en-GB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31" t="50000" b="25000"/>
          <a:stretch/>
        </p:blipFill>
        <p:spPr>
          <a:xfrm>
            <a:off x="6630819" y="3819141"/>
            <a:ext cx="1457134" cy="1130813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74533"/>
          <a:stretch/>
        </p:blipFill>
        <p:spPr>
          <a:xfrm>
            <a:off x="6630819" y="5111730"/>
            <a:ext cx="1432251" cy="1151941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6836131" y="6426686"/>
            <a:ext cx="1021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+ 5 more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1708096" y="689106"/>
            <a:ext cx="5777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</a:rPr>
              <a:t>Explain, in detail, WHY you think they match.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27968" y="1100818"/>
            <a:ext cx="71134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</a:rPr>
              <a:t>Your partners then decide if they agree with you or not.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4550" y="1539826"/>
            <a:ext cx="87917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</a:rPr>
              <a:t>If okay, stick down with </a:t>
            </a:r>
            <a:r>
              <a:rPr lang="en-GB" sz="2400" dirty="0" err="1" smtClean="0">
                <a:solidFill>
                  <a:srgbClr val="0070C0"/>
                </a:solidFill>
              </a:rPr>
              <a:t>blu-tac</a:t>
            </a:r>
            <a:r>
              <a:rPr lang="en-GB" sz="2400" dirty="0" smtClean="0">
                <a:solidFill>
                  <a:srgbClr val="0070C0"/>
                </a:solidFill>
              </a:rPr>
              <a:t> - then next partner matches up a pair.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68375" y="236450"/>
            <a:ext cx="76124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Step 2</a:t>
            </a:r>
            <a:r>
              <a:rPr lang="en-GB" sz="2800" dirty="0" smtClean="0"/>
              <a:t>: Take it in turns matching up a PAIR of cards.</a:t>
            </a:r>
            <a:endParaRPr lang="en-GB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-143410" y="2158244"/>
            <a:ext cx="1439947" cy="120032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</a:rPr>
              <a:t>Row of 4 is now complete</a:t>
            </a: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0691" y="1950522"/>
            <a:ext cx="7911864" cy="1584248"/>
          </a:xfrm>
          <a:prstGeom prst="rect">
            <a:avLst/>
          </a:prstGeom>
          <a:noFill/>
          <a:ln w="603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49" t="24829" r="24627" b="49698"/>
          <a:stretch/>
        </p:blipFill>
        <p:spPr bwMode="auto">
          <a:xfrm>
            <a:off x="680916" y="3706416"/>
            <a:ext cx="1613109" cy="1221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155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8881E-6 C -0.00347 -0.03493 -0.00416 -0.07008 0.00452 -0.10338 C 0.00591 -0.11841 0.00712 -0.12697 0.01355 -0.13923 C 0.01407 -0.14177 0.01407 -0.14478 0.01493 -0.14709 C 0.0165 -0.15148 0.02101 -0.15912 0.02101 -0.15888 C 0.02309 -0.17739 0.02084 -0.19311 0.01789 -0.21069 C 0.0165 -0.21948 0.01667 -0.22433 0.01198 -0.23058 " pathEditMode="relative" rAng="0" ptsTypes="ffffff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8" y="-115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12581E-6 C -0.00087 -0.03076 -0.00174 -0.0562 -0.0059 -0.08557 C -0.00434 -0.10823 -0.00469 -0.14015 0.00451 -0.15911 C 0.00503 -0.16166 0.00521 -0.16466 0.00608 -0.16698 C 0.00764 -0.17137 0.01198 -0.179 0.01198 -0.179 C 0.01302 -0.20629 0.01198 -0.2315 0.01198 -0.25856 " pathEditMode="relative" ptsTypes="fffffA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0.01411 C -0.00243 -0.00994 -0.00052 -0.03399 -0.0059 -0.05735 C -0.00538 -0.07585 -0.00538 -0.09458 -0.00451 -0.11309 C -0.00347 -0.13806 0.00313 -0.16258 0.00747 -0.18663 C 0.00677 -0.27567 0.00451 -0.36424 0.00451 -0.45305 " pathEditMode="relative" rAng="0" ptsTypes="ffffA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233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01388 C -0.00625 0.00116 -0.01389 -0.00833 -0.02083 -0.02012 C -0.0243 -0.0259 -0.02587 -0.03307 -0.0283 -0.03978 C -0.02969 -0.0636 -0.03489 -0.09228 -0.0283 -0.1154 C -0.02639 -0.12211 -0.02274 -0.12812 -0.02083 -0.13529 C -0.02239 -0.1716 -0.02448 -0.20745 -0.01337 -0.24075 C -0.00833 -0.25601 -0.01302 -0.24907 -0.00885 -0.25462 " pathEditMode="relative" rAng="0" ptsTypes="ffffffA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3" y="-135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9" grpId="0"/>
      <p:bldP spid="31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994318" y="1635475"/>
            <a:ext cx="1120942" cy="1362320"/>
            <a:chOff x="994318" y="1641086"/>
            <a:chExt cx="1120942" cy="136232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149" t="24829" r="24627" b="49698"/>
            <a:stretch/>
          </p:blipFill>
          <p:spPr bwMode="auto">
            <a:xfrm>
              <a:off x="994318" y="2189193"/>
              <a:ext cx="1075015" cy="814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" name="TextBox 21"/>
            <p:cNvSpPr txBox="1"/>
            <p:nvPr/>
          </p:nvSpPr>
          <p:spPr>
            <a:xfrm>
              <a:off x="1077732" y="1641086"/>
              <a:ext cx="10375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accent2">
                      <a:lumMod val="75000"/>
                    </a:schemeClr>
                  </a:solidFill>
                </a:rPr>
                <a:t>Fractions</a:t>
              </a:r>
              <a:endParaRPr lang="en-GB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881346" y="817036"/>
            <a:ext cx="73864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 smtClean="0">
                <a:solidFill>
                  <a:srgbClr val="0070C0"/>
                </a:solidFill>
              </a:rPr>
              <a:t>When complete, your 28 cards will now be in table with </a:t>
            </a:r>
            <a:r>
              <a:rPr lang="en-GB" sz="2400" i="1" dirty="0">
                <a:solidFill>
                  <a:srgbClr val="0070C0"/>
                </a:solidFill>
              </a:rPr>
              <a:t>4</a:t>
            </a:r>
            <a:r>
              <a:rPr lang="en-GB" sz="2400" i="1" dirty="0" smtClean="0">
                <a:solidFill>
                  <a:srgbClr val="0070C0"/>
                </a:solidFill>
              </a:rPr>
              <a:t> columns and 7 rows.</a:t>
            </a:r>
            <a:endParaRPr lang="en-GB" sz="2400" i="1" dirty="0">
              <a:solidFill>
                <a:srgbClr val="0070C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5415" y="236450"/>
            <a:ext cx="76124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Step 2: Take it in turns matching up a PAIR of cards.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907407" y="1648529"/>
            <a:ext cx="1113181" cy="1361661"/>
            <a:chOff x="2817765" y="1641745"/>
            <a:chExt cx="1113181" cy="1361661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24829" r="73881" b="49698"/>
            <a:stretch/>
          </p:blipFill>
          <p:spPr bwMode="auto">
            <a:xfrm>
              <a:off x="2817765" y="2189193"/>
              <a:ext cx="1113181" cy="814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6" name="TextBox 25"/>
            <p:cNvSpPr txBox="1"/>
            <p:nvPr/>
          </p:nvSpPr>
          <p:spPr>
            <a:xfrm>
              <a:off x="2894567" y="1641745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accent2">
                      <a:lumMod val="75000"/>
                    </a:schemeClr>
                  </a:solidFill>
                </a:rPr>
                <a:t>Decimals</a:t>
              </a:r>
              <a:endParaRPr lang="en-GB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812735" y="1660924"/>
            <a:ext cx="1031789" cy="1349104"/>
            <a:chOff x="4809195" y="1648033"/>
            <a:chExt cx="1031789" cy="1349104"/>
          </a:xfrm>
        </p:grpSpPr>
        <p:pic>
          <p:nvPicPr>
            <p:cNvPr id="5" name="Picture 4" descr="Screen Clippi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9208" r="49144" b="24805"/>
            <a:stretch/>
          </p:blipFill>
          <p:spPr>
            <a:xfrm>
              <a:off x="4809195" y="2208028"/>
              <a:ext cx="1031789" cy="789109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4974725" y="1648033"/>
              <a:ext cx="710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accent2">
                      <a:lumMod val="75000"/>
                    </a:schemeClr>
                  </a:solidFill>
                </a:rPr>
                <a:t>Areas</a:t>
              </a:r>
              <a:endParaRPr lang="en-GB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636671" y="1648033"/>
            <a:ext cx="971069" cy="1336708"/>
            <a:chOff x="6818263" y="1648033"/>
            <a:chExt cx="971069" cy="1336708"/>
          </a:xfrm>
        </p:grpSpPr>
        <p:pic>
          <p:nvPicPr>
            <p:cNvPr id="7" name="Picture 6" descr="Screen Clipping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131" t="50000" b="25000"/>
            <a:stretch/>
          </p:blipFill>
          <p:spPr>
            <a:xfrm>
              <a:off x="6818263" y="2231140"/>
              <a:ext cx="971069" cy="753601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6938237" y="1648033"/>
              <a:ext cx="7550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accent2">
                      <a:lumMod val="75000"/>
                    </a:schemeClr>
                  </a:solidFill>
                </a:rPr>
                <a:t>Scales</a:t>
              </a:r>
              <a:endParaRPr lang="en-GB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-9336" y="2402724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1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-9336" y="3142864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2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-9336" y="3682295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3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-9336" y="4221726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4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-9336" y="4761157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5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-9336" y="5300588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6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-9336" y="5840018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7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67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49" t="24829" r="24627" b="49698"/>
          <a:stretch/>
        </p:blipFill>
        <p:spPr bwMode="auto">
          <a:xfrm>
            <a:off x="994318" y="3191687"/>
            <a:ext cx="1075015" cy="81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1077732" y="1660924"/>
            <a:ext cx="1037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Fractions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63399" y="236450"/>
            <a:ext cx="8881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Extension</a:t>
            </a:r>
            <a:r>
              <a:rPr lang="en-GB" sz="2800" dirty="0" smtClean="0"/>
              <a:t> 0: Re-order the rows so that they increase in size.</a:t>
            </a:r>
            <a:endParaRPr lang="en-GB" sz="28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24829" r="73881" b="49698"/>
          <a:stretch/>
        </p:blipFill>
        <p:spPr bwMode="auto">
          <a:xfrm>
            <a:off x="2907407" y="3204082"/>
            <a:ext cx="1113181" cy="81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2984209" y="1673978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Decimals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208" r="49144" b="24805"/>
          <a:stretch/>
        </p:blipFill>
        <p:spPr>
          <a:xfrm>
            <a:off x="4812735" y="3229024"/>
            <a:ext cx="1031789" cy="789109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4978265" y="1686373"/>
            <a:ext cx="710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Areas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31" t="50000" b="25000"/>
          <a:stretch/>
        </p:blipFill>
        <p:spPr>
          <a:xfrm>
            <a:off x="6636671" y="3239245"/>
            <a:ext cx="971069" cy="753601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6756645" y="1673482"/>
            <a:ext cx="75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Scales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-9336" y="2075172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1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-9336" y="2651536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2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-9336" y="3409335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3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-9336" y="4221726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4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-9336" y="4761157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5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-9336" y="5300588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6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-9336" y="5840018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7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00220" y="2075172"/>
            <a:ext cx="2305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S m a l </a:t>
            </a:r>
            <a:r>
              <a:rPr lang="en-GB" b="1" dirty="0" err="1" smtClean="0"/>
              <a:t>l</a:t>
            </a:r>
            <a:r>
              <a:rPr lang="en-GB" b="1" dirty="0" smtClean="0"/>
              <a:t> e s t    v a l u e</a:t>
            </a:r>
            <a:endParaRPr lang="en-GB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3266268" y="5871588"/>
            <a:ext cx="213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L a r g e s t    v a l u e</a:t>
            </a:r>
            <a:endParaRPr lang="en-GB" b="1" dirty="0"/>
          </a:p>
        </p:txBody>
      </p:sp>
      <p:sp>
        <p:nvSpPr>
          <p:cNvPr id="10" name="Down Arrow 9"/>
          <p:cNvSpPr/>
          <p:nvPr/>
        </p:nvSpPr>
        <p:spPr>
          <a:xfrm>
            <a:off x="4015260" y="2444504"/>
            <a:ext cx="688874" cy="3427084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08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994318" y="1635475"/>
            <a:ext cx="1120942" cy="1362320"/>
            <a:chOff x="994318" y="1641086"/>
            <a:chExt cx="1120942" cy="136232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149" t="24829" r="24627" b="49698"/>
            <a:stretch/>
          </p:blipFill>
          <p:spPr bwMode="auto">
            <a:xfrm>
              <a:off x="994318" y="2189193"/>
              <a:ext cx="1075015" cy="814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" name="TextBox 21"/>
            <p:cNvSpPr txBox="1"/>
            <p:nvPr/>
          </p:nvSpPr>
          <p:spPr>
            <a:xfrm>
              <a:off x="1077732" y="1641086"/>
              <a:ext cx="10375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accent2">
                      <a:lumMod val="75000"/>
                    </a:schemeClr>
                  </a:solidFill>
                </a:rPr>
                <a:t>Fractions</a:t>
              </a:r>
              <a:endParaRPr lang="en-GB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881346" y="817036"/>
            <a:ext cx="73864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 smtClean="0">
                <a:solidFill>
                  <a:srgbClr val="0070C0"/>
                </a:solidFill>
              </a:rPr>
              <a:t>When complete, your </a:t>
            </a:r>
            <a:r>
              <a:rPr lang="en-GB" sz="2400" b="1" i="1" dirty="0" smtClean="0">
                <a:solidFill>
                  <a:srgbClr val="0070C0"/>
                </a:solidFill>
              </a:rPr>
              <a:t>35</a:t>
            </a:r>
            <a:r>
              <a:rPr lang="en-GB" sz="2400" i="1" dirty="0" smtClean="0">
                <a:solidFill>
                  <a:srgbClr val="0070C0"/>
                </a:solidFill>
              </a:rPr>
              <a:t> cards will now be in table with </a:t>
            </a:r>
            <a:r>
              <a:rPr lang="en-GB" sz="2400" b="1" i="1" dirty="0" smtClean="0">
                <a:solidFill>
                  <a:srgbClr val="0070C0"/>
                </a:solidFill>
              </a:rPr>
              <a:t>5</a:t>
            </a:r>
            <a:r>
              <a:rPr lang="en-GB" sz="2400" i="1" dirty="0" smtClean="0">
                <a:solidFill>
                  <a:srgbClr val="0070C0"/>
                </a:solidFill>
              </a:rPr>
              <a:t> columns and 7 rows.</a:t>
            </a:r>
            <a:endParaRPr lang="en-GB" sz="2400" i="1" dirty="0">
              <a:solidFill>
                <a:srgbClr val="0070C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5415" y="236450"/>
            <a:ext cx="79639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Extension</a:t>
            </a:r>
            <a:r>
              <a:rPr lang="en-GB" sz="2800" dirty="0" smtClean="0"/>
              <a:t> 1: Match the fifth set of ‘Percentage’ cards.</a:t>
            </a:r>
            <a:endParaRPr lang="en-GB" sz="2800" dirty="0"/>
          </a:p>
        </p:txBody>
      </p:sp>
      <p:grpSp>
        <p:nvGrpSpPr>
          <p:cNvPr id="4" name="Group 3"/>
          <p:cNvGrpSpPr/>
          <p:nvPr/>
        </p:nvGrpSpPr>
        <p:grpSpPr>
          <a:xfrm>
            <a:off x="2470671" y="1648529"/>
            <a:ext cx="1113181" cy="1361661"/>
            <a:chOff x="2817765" y="1641745"/>
            <a:chExt cx="1113181" cy="1361661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24829" r="73881" b="49698"/>
            <a:stretch/>
          </p:blipFill>
          <p:spPr bwMode="auto">
            <a:xfrm>
              <a:off x="2817765" y="2189193"/>
              <a:ext cx="1113181" cy="814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6" name="TextBox 25"/>
            <p:cNvSpPr txBox="1"/>
            <p:nvPr/>
          </p:nvSpPr>
          <p:spPr>
            <a:xfrm>
              <a:off x="2894567" y="1641745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accent2">
                      <a:lumMod val="75000"/>
                    </a:schemeClr>
                  </a:solidFill>
                </a:rPr>
                <a:t>Decimals</a:t>
              </a:r>
              <a:endParaRPr lang="en-GB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939263" y="1660924"/>
            <a:ext cx="1031789" cy="1349104"/>
            <a:chOff x="4809195" y="1648033"/>
            <a:chExt cx="1031789" cy="1349104"/>
          </a:xfrm>
        </p:grpSpPr>
        <p:pic>
          <p:nvPicPr>
            <p:cNvPr id="5" name="Picture 4" descr="Screen Clippi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9208" r="49144" b="24805"/>
            <a:stretch/>
          </p:blipFill>
          <p:spPr>
            <a:xfrm>
              <a:off x="4809195" y="2208028"/>
              <a:ext cx="1031789" cy="789109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4974725" y="1648033"/>
              <a:ext cx="710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accent2">
                      <a:lumMod val="75000"/>
                    </a:schemeClr>
                  </a:solidFill>
                </a:rPr>
                <a:t>Areas</a:t>
              </a:r>
              <a:endParaRPr lang="en-GB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326463" y="1648033"/>
            <a:ext cx="971069" cy="1336708"/>
            <a:chOff x="6818263" y="1648033"/>
            <a:chExt cx="971069" cy="1336708"/>
          </a:xfrm>
        </p:grpSpPr>
        <p:pic>
          <p:nvPicPr>
            <p:cNvPr id="7" name="Picture 6" descr="Screen Clipping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131" t="50000" b="25000"/>
            <a:stretch/>
          </p:blipFill>
          <p:spPr>
            <a:xfrm>
              <a:off x="6818263" y="2231140"/>
              <a:ext cx="971069" cy="753601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6938237" y="1648033"/>
              <a:ext cx="7550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accent2">
                      <a:lumMod val="75000"/>
                    </a:schemeClr>
                  </a:solidFill>
                </a:rPr>
                <a:t>Scales</a:t>
              </a:r>
              <a:endParaRPr lang="en-GB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-9336" y="2402724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1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-9336" y="3142864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2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-9336" y="3682295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3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-9336" y="4221726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4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-9336" y="4761157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5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-9336" y="5300588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6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-9336" y="5840018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7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6411802" y="1461446"/>
            <a:ext cx="1809784" cy="1973058"/>
            <a:chOff x="6077147" y="3462862"/>
            <a:chExt cx="1809784" cy="1973058"/>
          </a:xfrm>
        </p:grpSpPr>
        <p:grpSp>
          <p:nvGrpSpPr>
            <p:cNvPr id="11" name="Group 10"/>
            <p:cNvGrpSpPr/>
            <p:nvPr/>
          </p:nvGrpSpPr>
          <p:grpSpPr>
            <a:xfrm>
              <a:off x="6297532" y="3682295"/>
              <a:ext cx="1320746" cy="1361661"/>
              <a:chOff x="6538673" y="1660762"/>
              <a:chExt cx="1320746" cy="1361661"/>
            </a:xfrm>
            <a:solidFill>
              <a:schemeClr val="bg1"/>
            </a:solidFill>
          </p:grpSpPr>
          <p:pic>
            <p:nvPicPr>
              <p:cNvPr id="31" name="Picture 30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-1" t="24829" r="73881" b="49698"/>
              <a:stretch/>
            </p:blipFill>
            <p:spPr bwMode="auto">
              <a:xfrm>
                <a:off x="6652943" y="2208210"/>
                <a:ext cx="1113181" cy="814213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9" name="TextBox 38"/>
              <p:cNvSpPr txBox="1"/>
              <p:nvPr/>
            </p:nvSpPr>
            <p:spPr>
              <a:xfrm>
                <a:off x="6538673" y="1660762"/>
                <a:ext cx="1320746" cy="36933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Percentages</a:t>
                </a:r>
                <a:endParaRPr lang="en-GB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6841044" y="2333367"/>
                <a:ext cx="818865" cy="53943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000" b="1" dirty="0" smtClean="0">
                    <a:solidFill>
                      <a:schemeClr val="tx1"/>
                    </a:solidFill>
                  </a:rPr>
                  <a:t>25%</a:t>
                </a:r>
                <a:endParaRPr lang="en-GB" sz="20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" name="Frame 12"/>
            <p:cNvSpPr/>
            <p:nvPr/>
          </p:nvSpPr>
          <p:spPr>
            <a:xfrm>
              <a:off x="6077147" y="3462862"/>
              <a:ext cx="1809784" cy="1973058"/>
            </a:xfrm>
            <a:prstGeom prst="frame">
              <a:avLst>
                <a:gd name="adj1" fmla="val 8729"/>
              </a:avLst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188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994318" y="1635475"/>
            <a:ext cx="1120942" cy="1362320"/>
            <a:chOff x="994318" y="1641086"/>
            <a:chExt cx="1120942" cy="136232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149" t="24829" r="24627" b="49698"/>
            <a:stretch/>
          </p:blipFill>
          <p:spPr bwMode="auto">
            <a:xfrm>
              <a:off x="994318" y="2189193"/>
              <a:ext cx="1075015" cy="814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" name="TextBox 21"/>
            <p:cNvSpPr txBox="1"/>
            <p:nvPr/>
          </p:nvSpPr>
          <p:spPr>
            <a:xfrm>
              <a:off x="1077732" y="1641086"/>
              <a:ext cx="10375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accent2">
                      <a:lumMod val="75000"/>
                    </a:schemeClr>
                  </a:solidFill>
                </a:rPr>
                <a:t>Fractions</a:t>
              </a:r>
              <a:endParaRPr lang="en-GB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881346" y="817036"/>
            <a:ext cx="73864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 smtClean="0">
                <a:solidFill>
                  <a:srgbClr val="0070C0"/>
                </a:solidFill>
              </a:rPr>
              <a:t>Each student chooses a fractional value that is made into 4 new cards by another team member.</a:t>
            </a:r>
            <a:endParaRPr lang="en-GB" sz="2400" i="1" dirty="0">
              <a:solidFill>
                <a:srgbClr val="0070C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5415" y="236450"/>
            <a:ext cx="75788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Extension</a:t>
            </a:r>
            <a:r>
              <a:rPr lang="en-GB" sz="2800" dirty="0" smtClean="0"/>
              <a:t> </a:t>
            </a:r>
            <a:r>
              <a:rPr lang="en-GB" sz="2800" dirty="0"/>
              <a:t>2: </a:t>
            </a:r>
            <a:r>
              <a:rPr lang="en-GB" sz="2800" dirty="0" smtClean="0"/>
              <a:t>Make up sets of cards for 3 new rows.</a:t>
            </a:r>
            <a:endParaRPr lang="en-GB" sz="2800" dirty="0"/>
          </a:p>
        </p:txBody>
      </p:sp>
      <p:grpSp>
        <p:nvGrpSpPr>
          <p:cNvPr id="4" name="Group 3"/>
          <p:cNvGrpSpPr/>
          <p:nvPr/>
        </p:nvGrpSpPr>
        <p:grpSpPr>
          <a:xfrm>
            <a:off x="2907407" y="1648529"/>
            <a:ext cx="1113181" cy="1361661"/>
            <a:chOff x="2817765" y="1641745"/>
            <a:chExt cx="1113181" cy="1361661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24829" r="73881" b="49698"/>
            <a:stretch/>
          </p:blipFill>
          <p:spPr bwMode="auto">
            <a:xfrm>
              <a:off x="2817765" y="2189193"/>
              <a:ext cx="1113181" cy="814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6" name="TextBox 25"/>
            <p:cNvSpPr txBox="1"/>
            <p:nvPr/>
          </p:nvSpPr>
          <p:spPr>
            <a:xfrm>
              <a:off x="2894567" y="1641745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accent2">
                      <a:lumMod val="75000"/>
                    </a:schemeClr>
                  </a:solidFill>
                </a:rPr>
                <a:t>Decimals</a:t>
              </a:r>
              <a:endParaRPr lang="en-GB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812735" y="1660924"/>
            <a:ext cx="1031789" cy="1349104"/>
            <a:chOff x="4809195" y="1648033"/>
            <a:chExt cx="1031789" cy="1349104"/>
          </a:xfrm>
        </p:grpSpPr>
        <p:pic>
          <p:nvPicPr>
            <p:cNvPr id="5" name="Picture 4" descr="Screen Clippi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9208" r="49144" b="24805"/>
            <a:stretch/>
          </p:blipFill>
          <p:spPr>
            <a:xfrm>
              <a:off x="4809195" y="2208028"/>
              <a:ext cx="1031789" cy="789109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4974725" y="1648033"/>
              <a:ext cx="710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accent2">
                      <a:lumMod val="75000"/>
                    </a:schemeClr>
                  </a:solidFill>
                </a:rPr>
                <a:t>Areas</a:t>
              </a:r>
              <a:endParaRPr lang="en-GB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636671" y="1648033"/>
            <a:ext cx="971069" cy="1336708"/>
            <a:chOff x="6818263" y="1648033"/>
            <a:chExt cx="971069" cy="1336708"/>
          </a:xfrm>
        </p:grpSpPr>
        <p:pic>
          <p:nvPicPr>
            <p:cNvPr id="7" name="Picture 6" descr="Screen Clipping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131" t="50000" b="25000"/>
            <a:stretch/>
          </p:blipFill>
          <p:spPr>
            <a:xfrm>
              <a:off x="6818263" y="2231140"/>
              <a:ext cx="971069" cy="753601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6938237" y="1648033"/>
              <a:ext cx="7550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accent2">
                      <a:lumMod val="75000"/>
                    </a:schemeClr>
                  </a:solidFill>
                </a:rPr>
                <a:t>Scales</a:t>
              </a:r>
              <a:endParaRPr lang="en-GB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-9336" y="2402724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1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-9336" y="3142864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2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-9336" y="3549100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3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-9336" y="3955336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4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-9336" y="4361572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5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-9336" y="4767808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6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-9336" y="5174044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7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-9336" y="5580280"/>
            <a:ext cx="77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Row 8</a:t>
            </a:r>
            <a:endParaRPr lang="en-GB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9336" y="5986516"/>
            <a:ext cx="77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Row 9</a:t>
            </a:r>
            <a:endParaRPr lang="en-GB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9336" y="6392754"/>
            <a:ext cx="891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Row 10</a:t>
            </a:r>
            <a:endParaRPr lang="en-GB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91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994318" y="1635475"/>
            <a:ext cx="1120942" cy="1362320"/>
            <a:chOff x="994318" y="1641086"/>
            <a:chExt cx="1120942" cy="136232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149" t="24829" r="24627" b="49698"/>
            <a:stretch/>
          </p:blipFill>
          <p:spPr bwMode="auto">
            <a:xfrm>
              <a:off x="994318" y="2189193"/>
              <a:ext cx="1075015" cy="814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" name="TextBox 21"/>
            <p:cNvSpPr txBox="1"/>
            <p:nvPr/>
          </p:nvSpPr>
          <p:spPr>
            <a:xfrm>
              <a:off x="1077732" y="1641086"/>
              <a:ext cx="10375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accent2">
                      <a:lumMod val="75000"/>
                    </a:schemeClr>
                  </a:solidFill>
                </a:rPr>
                <a:t>Fractions</a:t>
              </a:r>
              <a:endParaRPr lang="en-GB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018446" y="3445328"/>
            <a:ext cx="77843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</a:rPr>
              <a:t>Soon, two of you will go to assess other team’s work, while one of you stays to explain your choices to other visitors.</a:t>
            </a:r>
          </a:p>
          <a:p>
            <a:pPr algn="ctr"/>
            <a:r>
              <a:rPr lang="en-GB" sz="2400" dirty="0" smtClean="0">
                <a:solidFill>
                  <a:srgbClr val="0070C0"/>
                </a:solidFill>
              </a:rPr>
              <a:t>Make sure you explain any of the </a:t>
            </a:r>
            <a:r>
              <a:rPr lang="en-GB" sz="2400" u="sng" dirty="0" smtClean="0">
                <a:solidFill>
                  <a:srgbClr val="0070C0"/>
                </a:solidFill>
              </a:rPr>
              <a:t>extensions</a:t>
            </a:r>
            <a:r>
              <a:rPr lang="en-GB" sz="2400" dirty="0" smtClean="0">
                <a:solidFill>
                  <a:srgbClr val="0070C0"/>
                </a:solidFill>
              </a:rPr>
              <a:t> your team did.</a:t>
            </a:r>
          </a:p>
          <a:p>
            <a:pPr algn="ctr"/>
            <a:endParaRPr lang="en-GB" sz="2400" dirty="0" smtClean="0">
              <a:solidFill>
                <a:srgbClr val="0070C0"/>
              </a:solidFill>
            </a:endParaRPr>
          </a:p>
          <a:p>
            <a:pPr algn="ctr"/>
            <a:r>
              <a:rPr lang="en-GB" sz="2400" dirty="0" smtClean="0">
                <a:solidFill>
                  <a:srgbClr val="0070C0"/>
                </a:solidFill>
              </a:rPr>
              <a:t>I will also take photos of your results to analyse later.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205596" y="236450"/>
            <a:ext cx="26389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Assessment</a:t>
            </a:r>
            <a:endParaRPr lang="en-GB" sz="4000" dirty="0"/>
          </a:p>
        </p:txBody>
      </p:sp>
      <p:grpSp>
        <p:nvGrpSpPr>
          <p:cNvPr id="4" name="Group 3"/>
          <p:cNvGrpSpPr/>
          <p:nvPr/>
        </p:nvGrpSpPr>
        <p:grpSpPr>
          <a:xfrm>
            <a:off x="2907407" y="1648529"/>
            <a:ext cx="1113181" cy="1361661"/>
            <a:chOff x="2817765" y="1641745"/>
            <a:chExt cx="1113181" cy="1361661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24829" r="73881" b="49698"/>
            <a:stretch/>
          </p:blipFill>
          <p:spPr bwMode="auto">
            <a:xfrm>
              <a:off x="2817765" y="2189193"/>
              <a:ext cx="1113181" cy="814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6" name="TextBox 25"/>
            <p:cNvSpPr txBox="1"/>
            <p:nvPr/>
          </p:nvSpPr>
          <p:spPr>
            <a:xfrm>
              <a:off x="2894567" y="1641745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accent2">
                      <a:lumMod val="75000"/>
                    </a:schemeClr>
                  </a:solidFill>
                </a:rPr>
                <a:t>Decimals</a:t>
              </a:r>
              <a:endParaRPr lang="en-GB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812735" y="1660924"/>
            <a:ext cx="1031789" cy="1349104"/>
            <a:chOff x="4809195" y="1648033"/>
            <a:chExt cx="1031789" cy="1349104"/>
          </a:xfrm>
        </p:grpSpPr>
        <p:pic>
          <p:nvPicPr>
            <p:cNvPr id="5" name="Picture 4" descr="Screen Clippi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9208" r="49144" b="24805"/>
            <a:stretch/>
          </p:blipFill>
          <p:spPr>
            <a:xfrm>
              <a:off x="4809195" y="2208028"/>
              <a:ext cx="1031789" cy="789109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4974725" y="1648033"/>
              <a:ext cx="710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accent2">
                      <a:lumMod val="75000"/>
                    </a:schemeClr>
                  </a:solidFill>
                </a:rPr>
                <a:t>Areas</a:t>
              </a:r>
              <a:endParaRPr lang="en-GB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636671" y="1648033"/>
            <a:ext cx="971069" cy="1336708"/>
            <a:chOff x="6818263" y="1648033"/>
            <a:chExt cx="971069" cy="1336708"/>
          </a:xfrm>
        </p:grpSpPr>
        <p:pic>
          <p:nvPicPr>
            <p:cNvPr id="7" name="Picture 6" descr="Screen Clipping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131" t="50000" b="25000"/>
            <a:stretch/>
          </p:blipFill>
          <p:spPr>
            <a:xfrm>
              <a:off x="6818263" y="2231140"/>
              <a:ext cx="971069" cy="753601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6938237" y="1648033"/>
              <a:ext cx="7550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accent2">
                      <a:lumMod val="75000"/>
                    </a:schemeClr>
                  </a:solidFill>
                </a:rPr>
                <a:t>Scales</a:t>
              </a:r>
              <a:endParaRPr lang="en-GB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-9336" y="2402724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1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-9336" y="3142864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2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-9336" y="3549100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3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-9336" y="3955336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4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-9336" y="4361572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5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-9336" y="4767808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6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-9336" y="5174044"/>
            <a:ext cx="760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Row 7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02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272956" y="946776"/>
            <a:ext cx="873456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Soon:</a:t>
            </a:r>
          </a:p>
          <a:p>
            <a:endParaRPr lang="en-GB" sz="2800" dirty="0" smtClean="0"/>
          </a:p>
          <a:p>
            <a:r>
              <a:rPr lang="en-GB" sz="2800" dirty="0" smtClean="0"/>
              <a:t>1. Remove ALL the </a:t>
            </a:r>
            <a:r>
              <a:rPr lang="en-GB" sz="2800" dirty="0" err="1" smtClean="0"/>
              <a:t>blu-tac</a:t>
            </a:r>
            <a:r>
              <a:rPr lang="en-GB" sz="2800" dirty="0" smtClean="0"/>
              <a:t> off the cards</a:t>
            </a:r>
          </a:p>
          <a:p>
            <a:r>
              <a:rPr lang="en-GB" sz="2800" dirty="0" smtClean="0"/>
              <a:t>2. Return all cards neatly into the correct plastic wallets.</a:t>
            </a:r>
          </a:p>
          <a:p>
            <a:endParaRPr lang="en-GB" sz="2800" dirty="0"/>
          </a:p>
          <a:p>
            <a:r>
              <a:rPr lang="en-GB" sz="2800" dirty="0" smtClean="0"/>
              <a:t>3. Collect a mini-whiteboard &amp; pen   </a:t>
            </a:r>
          </a:p>
          <a:p>
            <a:r>
              <a:rPr lang="en-GB" sz="2800" dirty="0"/>
              <a:t>	</a:t>
            </a:r>
            <a:r>
              <a:rPr lang="en-GB" sz="2800" dirty="0" smtClean="0"/>
              <a:t>		</a:t>
            </a:r>
            <a:r>
              <a:rPr lang="en-GB" sz="2400" dirty="0" smtClean="0"/>
              <a:t>(needed for next piece of work)</a:t>
            </a:r>
          </a:p>
          <a:p>
            <a:endParaRPr lang="en-GB" sz="2800" dirty="0"/>
          </a:p>
          <a:p>
            <a:r>
              <a:rPr lang="en-GB" sz="2800" dirty="0" smtClean="0"/>
              <a:t>4. Go to check you exercise book work that ordered decimals and fractions. </a:t>
            </a:r>
            <a:r>
              <a:rPr lang="en-GB" sz="2400" dirty="0" smtClean="0"/>
              <a:t>Do you want to change anything now? Explain any initial errors you made, and what you have remembered or learnt from today’s work.</a:t>
            </a:r>
            <a:endParaRPr lang="en-GB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1711982" y="239090"/>
            <a:ext cx="62015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Getting Ready for next Phase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83102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177422" y="1847530"/>
            <a:ext cx="87345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Which pairs of cards were hardest to match?</a:t>
            </a:r>
          </a:p>
          <a:p>
            <a:r>
              <a:rPr lang="en-GB" sz="2800" dirty="0"/>
              <a:t>	</a:t>
            </a:r>
            <a:r>
              <a:rPr lang="en-GB" sz="2800" dirty="0" smtClean="0"/>
              <a:t>	</a:t>
            </a:r>
            <a:r>
              <a:rPr lang="en-GB" dirty="0" smtClean="0"/>
              <a:t>Fractions and Decimals?</a:t>
            </a:r>
          </a:p>
          <a:p>
            <a:r>
              <a:rPr lang="en-GB" dirty="0"/>
              <a:t>	</a:t>
            </a:r>
            <a:r>
              <a:rPr lang="en-GB" dirty="0" smtClean="0"/>
              <a:t>	Fractions and Areas?</a:t>
            </a:r>
          </a:p>
          <a:p>
            <a:r>
              <a:rPr lang="en-GB" dirty="0"/>
              <a:t>	</a:t>
            </a:r>
            <a:r>
              <a:rPr lang="en-GB" dirty="0" smtClean="0"/>
              <a:t>	Fractions and Scales?</a:t>
            </a:r>
          </a:p>
          <a:p>
            <a:r>
              <a:rPr lang="en-GB" dirty="0"/>
              <a:t>	</a:t>
            </a:r>
            <a:r>
              <a:rPr lang="en-GB" dirty="0" smtClean="0"/>
              <a:t>	Decimals and Areas?</a:t>
            </a:r>
          </a:p>
          <a:p>
            <a:r>
              <a:rPr lang="en-GB" dirty="0"/>
              <a:t>	</a:t>
            </a:r>
            <a:r>
              <a:rPr lang="en-GB" dirty="0" smtClean="0"/>
              <a:t>	….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86604" y="239090"/>
            <a:ext cx="8625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Did we learn anything from the card matching activity?</a:t>
            </a:r>
            <a:endParaRPr lang="en-GB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79694" y="4060778"/>
            <a:ext cx="8964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Would you be able to match similar cards quicker next time?</a:t>
            </a:r>
            <a:endParaRPr lang="en-GB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81966" y="4731802"/>
            <a:ext cx="8964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Which Year groups would be most suited to this activity?</a:t>
            </a:r>
            <a:endParaRPr lang="en-GB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828256" y="1343883"/>
            <a:ext cx="5432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Collect answers to these questions on mini-whiteboards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4321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286604" y="239090"/>
            <a:ext cx="8625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FDP Quiz   Q1 &amp; 2</a:t>
            </a:r>
            <a:endParaRPr lang="en-GB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76199" y="1863500"/>
            <a:ext cx="89643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What number would come next in this sequence:</a:t>
            </a:r>
          </a:p>
          <a:p>
            <a:endParaRPr lang="en-GB" sz="2800" dirty="0"/>
          </a:p>
          <a:p>
            <a:r>
              <a:rPr lang="en-GB" sz="2800" dirty="0"/>
              <a:t> </a:t>
            </a:r>
            <a:r>
              <a:rPr lang="en-GB" sz="2800" dirty="0" smtClean="0"/>
              <a:t>           	</a:t>
            </a:r>
            <a:r>
              <a:rPr lang="en-GB" sz="4000" dirty="0" smtClean="0"/>
              <a:t>0.4		0.7		1.0		?</a:t>
            </a:r>
            <a:endParaRPr lang="en-GB" sz="28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6199" y="3936254"/>
                <a:ext cx="8964306" cy="18791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/>
                  <a:t>What number would come next in this sequence:</a:t>
                </a:r>
              </a:p>
              <a:p>
                <a:endParaRPr lang="en-GB" sz="2800" dirty="0"/>
              </a:p>
              <a:p>
                <a:r>
                  <a:rPr lang="en-GB" sz="2800" dirty="0"/>
                  <a:t> </a:t>
                </a:r>
                <a:r>
                  <a:rPr lang="en-GB" sz="2800" dirty="0" smtClean="0"/>
                  <a:t>           	</a:t>
                </a:r>
                <a:r>
                  <a:rPr lang="en-GB" sz="4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4000" b="0" i="1" dirty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GB" sz="4000" i="1" dirty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4000" dirty="0"/>
                  <a:t>	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4000" b="0" i="1" dirty="0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GB" sz="4000" b="0" i="1" dirty="0" smtClean="0">
                            <a:latin typeface="Cambria Math"/>
                          </a:rPr>
                          <m:t>8</m:t>
                        </m:r>
                      </m:den>
                    </m:f>
                    <m:r>
                      <a:rPr lang="en-GB" sz="4000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GB" sz="4000" dirty="0"/>
                  <a:t>	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4000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sz="4000" b="0" i="1" dirty="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4000" dirty="0" smtClean="0"/>
                  <a:t>		?</a:t>
                </a:r>
                <a:endParaRPr lang="en-GB" sz="2800" dirty="0" smtClean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99" y="3936254"/>
                <a:ext cx="8964306" cy="1879104"/>
              </a:xfrm>
              <a:prstGeom prst="rect">
                <a:avLst/>
              </a:prstGeom>
              <a:blipFill rotWithShape="1">
                <a:blip r:embed="rId2"/>
                <a:stretch>
                  <a:fillRect l="-1360" t="-2922" b="-42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370572" y="946976"/>
            <a:ext cx="8377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 smtClean="0">
                <a:solidFill>
                  <a:srgbClr val="7030A0"/>
                </a:solidFill>
              </a:rPr>
              <a:t>You can quickly discuss these questions with your partner if you need to, but you must all show me answers.</a:t>
            </a:r>
            <a:endParaRPr lang="en-GB" sz="2400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355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286604" y="239090"/>
            <a:ext cx="8625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Q3 &amp; Q4</a:t>
            </a:r>
            <a:endParaRPr lang="en-GB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76199" y="1262988"/>
            <a:ext cx="89643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Write any decimal number that is between:</a:t>
            </a:r>
          </a:p>
          <a:p>
            <a:endParaRPr lang="en-GB" sz="2800" dirty="0"/>
          </a:p>
          <a:p>
            <a:r>
              <a:rPr lang="en-GB" sz="2800" dirty="0"/>
              <a:t> </a:t>
            </a:r>
            <a:r>
              <a:rPr lang="en-GB" sz="2800" dirty="0" smtClean="0"/>
              <a:t>           		</a:t>
            </a:r>
            <a:r>
              <a:rPr lang="en-GB" sz="4000" dirty="0" smtClean="0"/>
              <a:t>0.5		0.6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6199" y="3364780"/>
                <a:ext cx="8964306" cy="20690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/>
                  <a:t>Write the fraction that is midway between:</a:t>
                </a:r>
              </a:p>
              <a:p>
                <a:endParaRPr lang="en-GB" sz="2800" dirty="0"/>
              </a:p>
              <a:p>
                <a:r>
                  <a:rPr lang="en-GB" sz="2800" dirty="0"/>
                  <a:t> </a:t>
                </a:r>
                <a:r>
                  <a:rPr lang="en-GB" sz="2800" dirty="0" smtClean="0"/>
                  <a:t>           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8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4800" b="0" i="1" dirty="0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GB" sz="4800" b="0" i="1" dirty="0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4800" dirty="0"/>
                  <a:t>	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8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4800" b="0" i="1" dirty="0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en-GB" sz="4800" b="0" i="1" dirty="0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endParaRPr lang="en-GB" sz="4800" dirty="0" smtClean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99" y="3364780"/>
                <a:ext cx="8964306" cy="2069093"/>
              </a:xfrm>
              <a:prstGeom prst="rect">
                <a:avLst/>
              </a:prstGeom>
              <a:blipFill rotWithShape="1">
                <a:blip r:embed="rId2"/>
                <a:stretch>
                  <a:fillRect l="-1360" t="-2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753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92360"/>
            <a:ext cx="3205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Consumable Resources Needed: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3764865"/>
            <a:ext cx="2960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Re-usable Resources Needed: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138099" y="785028"/>
            <a:ext cx="3574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Each student needs 1 double-sided ‘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5234228"/>
            <a:ext cx="3877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High ability groups need card sets:	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1166028"/>
            <a:ext cx="2183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Each student needs 1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1547028"/>
            <a:ext cx="7479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I need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000" y="4882504"/>
            <a:ext cx="3631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Each student needs mini-whiteboard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131624" y="4461688"/>
            <a:ext cx="7972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VIDEO CAMERA to take photos of team’s sorted cards. Stick in books and/or display.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937740" y="3330054"/>
            <a:ext cx="7351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Card set BB is my own set of % cards </a:t>
            </a:r>
            <a:r>
              <a:rPr lang="en-GB" dirty="0" smtClean="0"/>
              <a:t>– deliberately created to add to the mix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131624" y="5577700"/>
            <a:ext cx="6558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Normal ability groups need card sets:	 A, B, C, D – and then add BB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133896" y="5893876"/>
            <a:ext cx="6558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Low  ability groups need card sets:	 A, B, E, F  – and then add BB</a:t>
            </a:r>
            <a:endParaRPr lang="en-GB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131624" y="5947032"/>
            <a:ext cx="6729486" cy="1315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958690" y="6229781"/>
            <a:ext cx="60078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Try to avoid using these. Managerially too hard. Instead, do more prior work on fractions represented on number lines, and areas beforehand .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1143000" y="4074157"/>
            <a:ext cx="5972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Blu-tac</a:t>
            </a:r>
            <a:r>
              <a:rPr lang="en-GB" dirty="0" smtClean="0"/>
              <a:t> to stick cards onto desk and stop them moving around.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556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286604" y="239090"/>
            <a:ext cx="8625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Q5 &amp; Q6</a:t>
            </a:r>
            <a:endParaRPr lang="en-GB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6199" y="1262988"/>
                <a:ext cx="8964306" cy="2003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/>
                  <a:t>Write the decimal number equivalent to:</a:t>
                </a:r>
              </a:p>
              <a:p>
                <a:endParaRPr lang="en-GB" sz="2800" dirty="0"/>
              </a:p>
              <a:p>
                <a:r>
                  <a:rPr lang="en-GB" sz="2800" dirty="0"/>
                  <a:t> </a:t>
                </a:r>
                <a:r>
                  <a:rPr lang="en-GB" sz="2800" dirty="0" smtClean="0"/>
                  <a:t>           	</a:t>
                </a:r>
                <a:r>
                  <a:rPr lang="en-GB" sz="4000" dirty="0"/>
                  <a:t>	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8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4800" b="0" i="1" dirty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GB" sz="4800" b="0" i="1" dirty="0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GB" sz="4000" dirty="0" smtClean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99" y="1262988"/>
                <a:ext cx="8964306" cy="2003177"/>
              </a:xfrm>
              <a:prstGeom prst="rect">
                <a:avLst/>
              </a:prstGeom>
              <a:blipFill rotWithShape="1">
                <a:blip r:embed="rId2"/>
                <a:stretch>
                  <a:fillRect l="-1360" t="-27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76199" y="3651388"/>
            <a:ext cx="89643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Write the fraction that is equivalent to:</a:t>
            </a:r>
          </a:p>
          <a:p>
            <a:endParaRPr lang="en-GB" sz="2800" dirty="0"/>
          </a:p>
          <a:p>
            <a:r>
              <a:rPr lang="en-GB" sz="2800" dirty="0"/>
              <a:t> </a:t>
            </a:r>
            <a:r>
              <a:rPr lang="en-GB" sz="2800" dirty="0" smtClean="0"/>
              <a:t>           			</a:t>
            </a:r>
            <a:r>
              <a:rPr lang="en-GB" sz="4000" dirty="0" smtClean="0"/>
              <a:t>0.3</a:t>
            </a:r>
            <a:endParaRPr lang="en-GB" sz="6600" dirty="0" smtClean="0"/>
          </a:p>
        </p:txBody>
      </p:sp>
    </p:spTree>
    <p:extLst>
      <p:ext uri="{BB962C8B-B14F-4D97-AF65-F5344CB8AC3E}">
        <p14:creationId xmlns:p14="http://schemas.microsoft.com/office/powerpoint/2010/main" val="189804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286604" y="239090"/>
            <a:ext cx="8625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Q7 &amp; Q8</a:t>
            </a:r>
            <a:endParaRPr lang="en-GB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6199" y="1262988"/>
                <a:ext cx="8964306" cy="9657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/>
                  <a:t>Draw a number line from </a:t>
                </a:r>
                <a:r>
                  <a:rPr lang="en-GB" sz="4000" dirty="0" smtClean="0"/>
                  <a:t>0</a:t>
                </a:r>
                <a:r>
                  <a:rPr lang="en-GB" sz="2800" dirty="0" smtClean="0"/>
                  <a:t> to </a:t>
                </a:r>
                <a:r>
                  <a:rPr lang="en-GB" sz="4000" dirty="0" smtClean="0"/>
                  <a:t>1</a:t>
                </a:r>
                <a:r>
                  <a:rPr lang="en-GB" sz="2800" dirty="0" smtClean="0"/>
                  <a:t> marked in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4000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sz="4000" b="0" i="1" dirty="0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800" dirty="0" smtClean="0"/>
                  <a:t> ‘s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99" y="1262988"/>
                <a:ext cx="8964306" cy="965714"/>
              </a:xfrm>
              <a:prstGeom prst="rect">
                <a:avLst/>
              </a:prstGeom>
              <a:blipFill rotWithShape="1">
                <a:blip r:embed="rId2"/>
                <a:stretch>
                  <a:fillRect l="-1360" b="-125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199" y="2887109"/>
                <a:ext cx="8964306" cy="966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/>
                  <a:t>Mark approximately where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4000" b="0" i="1" dirty="0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GB" sz="4000" b="0" i="1" dirty="0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800" dirty="0" smtClean="0"/>
                  <a:t>   is on the number line. </a:t>
                </a:r>
                <a:endParaRPr lang="en-GB" sz="4800" dirty="0" smtClean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99" y="2887109"/>
                <a:ext cx="8964306" cy="966996"/>
              </a:xfrm>
              <a:prstGeom prst="rect">
                <a:avLst/>
              </a:prstGeom>
              <a:blipFill rotWithShape="1">
                <a:blip r:embed="rId3"/>
                <a:stretch>
                  <a:fillRect l="-1360" b="-6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8471" y="4117701"/>
                <a:ext cx="8964306" cy="966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/>
                  <a:t>Mark approximately where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4000" b="0" i="1" dirty="0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GB" sz="4000" b="0" i="1" dirty="0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800" dirty="0" smtClean="0"/>
                  <a:t>   is on the number line. </a:t>
                </a:r>
                <a:endParaRPr lang="en-GB" sz="4800" dirty="0" smtClean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71" y="4117701"/>
                <a:ext cx="8964306" cy="966996"/>
              </a:xfrm>
              <a:prstGeom prst="rect">
                <a:avLst/>
              </a:prstGeom>
              <a:blipFill rotWithShape="1">
                <a:blip r:embed="rId4"/>
                <a:stretch>
                  <a:fillRect l="-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818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286604" y="239090"/>
            <a:ext cx="8625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Q9 &amp; Q10</a:t>
            </a:r>
            <a:endParaRPr lang="en-GB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76199" y="1262988"/>
            <a:ext cx="89643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What fraction of this diagram is shaded</a:t>
            </a:r>
            <a:r>
              <a:rPr lang="en-GB" sz="2800" dirty="0"/>
              <a:t>?</a:t>
            </a:r>
            <a:endParaRPr lang="en-GB" sz="2800" dirty="0" smtClean="0"/>
          </a:p>
          <a:p>
            <a:endParaRPr lang="en-GB" sz="2800" dirty="0"/>
          </a:p>
          <a:p>
            <a:r>
              <a:rPr lang="en-GB" sz="2800" dirty="0"/>
              <a:t> </a:t>
            </a:r>
            <a:r>
              <a:rPr lang="en-GB" sz="2800" dirty="0" smtClean="0"/>
              <a:t>           		</a:t>
            </a:r>
            <a:endParaRPr lang="en-GB" sz="4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6199" y="3364780"/>
            <a:ext cx="896430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Expressed as a </a:t>
            </a:r>
            <a:r>
              <a:rPr lang="en-GB" sz="2800" i="1" dirty="0" smtClean="0"/>
              <a:t>decimal</a:t>
            </a:r>
            <a:r>
              <a:rPr lang="en-GB" sz="2800" dirty="0" smtClean="0"/>
              <a:t>, what fraction of this diagram is shaded?</a:t>
            </a:r>
          </a:p>
          <a:p>
            <a:endParaRPr lang="en-GB" sz="2800" dirty="0"/>
          </a:p>
          <a:p>
            <a:r>
              <a:rPr lang="en-GB" sz="2800" dirty="0"/>
              <a:t> </a:t>
            </a:r>
            <a:r>
              <a:rPr lang="en-GB" sz="2800" dirty="0" smtClean="0"/>
              <a:t>           		</a:t>
            </a:r>
            <a:r>
              <a:rPr lang="en-GB" sz="4800" dirty="0"/>
              <a:t>		</a:t>
            </a:r>
            <a:endParaRPr lang="en-GB" sz="4800" dirty="0" smtClean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1449" t="20703" r="26940" b="33398"/>
          <a:stretch>
            <a:fillRect/>
          </a:stretch>
        </p:blipFill>
        <p:spPr bwMode="auto">
          <a:xfrm>
            <a:off x="3415344" y="1793814"/>
            <a:ext cx="2286016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oup 7"/>
          <p:cNvGrpSpPr/>
          <p:nvPr/>
        </p:nvGrpSpPr>
        <p:grpSpPr>
          <a:xfrm>
            <a:off x="3598274" y="4203601"/>
            <a:ext cx="1538012" cy="1544123"/>
            <a:chOff x="4433126" y="3968897"/>
            <a:chExt cx="1538012" cy="1544123"/>
          </a:xfrm>
        </p:grpSpPr>
        <p:grpSp>
          <p:nvGrpSpPr>
            <p:cNvPr id="9" name="Group 8"/>
            <p:cNvGrpSpPr/>
            <p:nvPr/>
          </p:nvGrpSpPr>
          <p:grpSpPr>
            <a:xfrm>
              <a:off x="4456067" y="4005064"/>
              <a:ext cx="1515071" cy="1507956"/>
              <a:chOff x="971600" y="2420888"/>
              <a:chExt cx="1731095" cy="1722966"/>
            </a:xfrm>
            <a:noFill/>
          </p:grpSpPr>
          <p:sp>
            <p:nvSpPr>
              <p:cNvPr id="21" name="Rectangle 20"/>
              <p:cNvSpPr/>
              <p:nvPr/>
            </p:nvSpPr>
            <p:spPr>
              <a:xfrm>
                <a:off x="971600" y="2420888"/>
                <a:ext cx="432048" cy="432048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1404616" y="2420888"/>
                <a:ext cx="432048" cy="432048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1837632" y="2420888"/>
                <a:ext cx="432048" cy="432048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2270647" y="2420888"/>
                <a:ext cx="432048" cy="432048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971600" y="2851194"/>
                <a:ext cx="432048" cy="432048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404616" y="2851194"/>
                <a:ext cx="432048" cy="432048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1837632" y="2851194"/>
                <a:ext cx="432048" cy="432048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2270647" y="2851194"/>
                <a:ext cx="432048" cy="432048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971600" y="3281500"/>
                <a:ext cx="432048" cy="432048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1404616" y="3281500"/>
                <a:ext cx="432048" cy="432048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1837632" y="3281500"/>
                <a:ext cx="432048" cy="432048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270647" y="3281500"/>
                <a:ext cx="432048" cy="432048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971600" y="3711806"/>
                <a:ext cx="432048" cy="432048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1404616" y="3711806"/>
                <a:ext cx="432048" cy="432048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837632" y="3711806"/>
                <a:ext cx="432048" cy="432048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2270647" y="3711806"/>
                <a:ext cx="432048" cy="432048"/>
              </a:xfrm>
              <a:prstGeom prst="rect">
                <a:avLst/>
              </a:prstGeom>
              <a:grpFill/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10" name="Straight Connector 9"/>
            <p:cNvCxnSpPr/>
            <p:nvPr/>
          </p:nvCxnSpPr>
          <p:spPr>
            <a:xfrm flipH="1" flipV="1">
              <a:off x="4818143" y="5101071"/>
              <a:ext cx="387270" cy="40199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5213636" y="5120006"/>
              <a:ext cx="371537" cy="39236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 flipV="1">
              <a:off x="4473115" y="4741568"/>
              <a:ext cx="373516" cy="39596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5593006" y="4741069"/>
              <a:ext cx="374407" cy="37893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 flipV="1">
              <a:off x="5574206" y="4348967"/>
              <a:ext cx="373516" cy="39596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4475387" y="4369881"/>
              <a:ext cx="371537" cy="39236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4833157" y="3977936"/>
              <a:ext cx="371537" cy="39236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 flipV="1">
              <a:off x="5195706" y="3968897"/>
              <a:ext cx="373516" cy="39596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4433126" y="4001984"/>
              <a:ext cx="1528287" cy="150708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4461468" y="4009292"/>
              <a:ext cx="1486254" cy="149977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 rot="18904136">
              <a:off x="4875529" y="4688992"/>
              <a:ext cx="1050541" cy="49675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65818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286604" y="239090"/>
            <a:ext cx="8625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Q11 &amp; Q12</a:t>
            </a:r>
            <a:endParaRPr lang="en-GB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76199" y="1262988"/>
            <a:ext cx="89643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Write the decimal number that is midway between:</a:t>
            </a:r>
          </a:p>
          <a:p>
            <a:endParaRPr lang="en-GB" sz="2800" dirty="0"/>
          </a:p>
          <a:p>
            <a:r>
              <a:rPr lang="en-GB" sz="2800" dirty="0"/>
              <a:t> </a:t>
            </a:r>
            <a:r>
              <a:rPr lang="en-GB" sz="2800" dirty="0" smtClean="0"/>
              <a:t>           		</a:t>
            </a:r>
            <a:r>
              <a:rPr lang="en-GB" sz="4000" dirty="0" smtClean="0"/>
              <a:t>0.5		0.51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199" y="3460316"/>
            <a:ext cx="896430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Write </a:t>
            </a:r>
            <a:r>
              <a:rPr lang="en-GB" sz="4000" dirty="0" smtClean="0"/>
              <a:t>32% </a:t>
            </a:r>
            <a:r>
              <a:rPr lang="en-GB" sz="2800" dirty="0" smtClean="0"/>
              <a:t>as a fraction (do </a:t>
            </a:r>
            <a:r>
              <a:rPr lang="en-GB" sz="2800" i="1" dirty="0" smtClean="0"/>
              <a:t>not</a:t>
            </a:r>
            <a:r>
              <a:rPr lang="en-GB" sz="2800" dirty="0" smtClean="0"/>
              <a:t> cancel it down).</a:t>
            </a:r>
            <a:endParaRPr lang="en-GB" sz="2800" dirty="0"/>
          </a:p>
          <a:p>
            <a:r>
              <a:rPr lang="en-GB" sz="2800" dirty="0"/>
              <a:t> </a:t>
            </a:r>
            <a:r>
              <a:rPr lang="en-GB" sz="2800" dirty="0" smtClean="0"/>
              <a:t>           	</a:t>
            </a:r>
            <a:endParaRPr lang="en-GB" sz="4800" dirty="0" smtClean="0"/>
          </a:p>
        </p:txBody>
      </p:sp>
    </p:spTree>
    <p:extLst>
      <p:ext uri="{BB962C8B-B14F-4D97-AF65-F5344CB8AC3E}">
        <p14:creationId xmlns:p14="http://schemas.microsoft.com/office/powerpoint/2010/main" val="265818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286604" y="239090"/>
            <a:ext cx="8625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Q13 &amp; Q14</a:t>
            </a:r>
            <a:endParaRPr lang="en-GB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76199" y="1262988"/>
            <a:ext cx="89643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What is the RATIO of the shaded to </a:t>
            </a:r>
            <a:r>
              <a:rPr lang="en-GB" sz="2800" dirty="0" err="1" smtClean="0"/>
              <a:t>unshaded</a:t>
            </a:r>
            <a:r>
              <a:rPr lang="en-GB" sz="2800" dirty="0" smtClean="0"/>
              <a:t> regions in this pentagon?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199" y="3992588"/>
                <a:ext cx="8964306" cy="20690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/>
                  <a:t>Write the fraction that is midway between:</a:t>
                </a:r>
              </a:p>
              <a:p>
                <a:endParaRPr lang="en-GB" sz="2800" dirty="0"/>
              </a:p>
              <a:p>
                <a:r>
                  <a:rPr lang="en-GB" sz="2800" dirty="0"/>
                  <a:t> </a:t>
                </a:r>
                <a:r>
                  <a:rPr lang="en-GB" sz="2800" dirty="0" smtClean="0"/>
                  <a:t>           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8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4800" b="0" i="1" dirty="0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GB" sz="4800" b="0" i="1" dirty="0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4800" dirty="0"/>
                  <a:t>	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8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4800" b="0" i="1" dirty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GB" sz="4800" b="0" i="1" dirty="0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GB" sz="4800" dirty="0" smtClean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99" y="3992588"/>
                <a:ext cx="8964306" cy="2069093"/>
              </a:xfrm>
              <a:prstGeom prst="rect">
                <a:avLst/>
              </a:prstGeom>
              <a:blipFill rotWithShape="1">
                <a:blip r:embed="rId2"/>
                <a:stretch>
                  <a:fillRect l="-1360" t="-2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92992" y="1763900"/>
            <a:ext cx="1911772" cy="1726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65818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610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2377" y="2402006"/>
            <a:ext cx="798395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Notes to start.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Students work initially in their books, with title and answering first questions alone.</a:t>
            </a:r>
          </a:p>
          <a:p>
            <a:r>
              <a:rPr lang="en-GB" dirty="0" smtClean="0"/>
              <a:t>If they struggle, explain you will return to it later in session.</a:t>
            </a:r>
          </a:p>
          <a:p>
            <a:endParaRPr lang="en-GB" dirty="0"/>
          </a:p>
          <a:p>
            <a:r>
              <a:rPr lang="en-GB" dirty="0" smtClean="0"/>
              <a:t>Pre-organise your teams of 3 (maybe one or two groups of 2 too).</a:t>
            </a:r>
          </a:p>
          <a:p>
            <a:endParaRPr lang="en-GB" dirty="0"/>
          </a:p>
          <a:p>
            <a:r>
              <a:rPr lang="en-GB" dirty="0" smtClean="0"/>
              <a:t>Pre-distribute the packs of cards and </a:t>
            </a:r>
            <a:r>
              <a:rPr lang="en-GB" dirty="0" err="1" smtClean="0"/>
              <a:t>blu-tac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When students are sorting the cards, go round with the video camera and listen-in to students explaining why pairs of cards match.</a:t>
            </a:r>
          </a:p>
          <a:p>
            <a:r>
              <a:rPr lang="en-GB" dirty="0" smtClean="0"/>
              <a:t>A successful video can then be used to model such good </a:t>
            </a:r>
            <a:r>
              <a:rPr lang="en-GB" dirty="0" err="1" smtClean="0"/>
              <a:t>groupwork</a:t>
            </a:r>
            <a:r>
              <a:rPr lang="en-GB" dirty="0" smtClean="0"/>
              <a:t> to other classes later.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305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723118" cy="6858000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214" y="0"/>
            <a:ext cx="45587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07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1450"/>
            <a:ext cx="4352925" cy="6515100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175" y="171450"/>
            <a:ext cx="4095750" cy="646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23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67225" cy="6667500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403" y="481011"/>
            <a:ext cx="4286250" cy="5895975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327546" y="481011"/>
            <a:ext cx="8653107" cy="61864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023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3388" y="241055"/>
            <a:ext cx="54761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Fractions, Decimals and Percentages</a:t>
            </a:r>
            <a:endParaRPr lang="en-GB" sz="2800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900" y="2003165"/>
            <a:ext cx="7559151" cy="327851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73454" y="1187353"/>
            <a:ext cx="49315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Working alone, do your best to…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04714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271717" y="241055"/>
            <a:ext cx="1801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Group Task</a:t>
            </a:r>
            <a:endParaRPr lang="en-GB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680916" y="887104"/>
            <a:ext cx="6926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Each group will be given 28 cards to match up.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85013" y="1483771"/>
            <a:ext cx="53773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There are 4 different types of </a:t>
            </a:r>
            <a:r>
              <a:rPr lang="en-GB" sz="2800" dirty="0" smtClean="0"/>
              <a:t>cards.</a:t>
            </a:r>
            <a:endParaRPr lang="en-GB" sz="2800" dirty="0"/>
          </a:p>
        </p:txBody>
      </p:sp>
      <p:grpSp>
        <p:nvGrpSpPr>
          <p:cNvPr id="21" name="Group 20"/>
          <p:cNvGrpSpPr/>
          <p:nvPr/>
        </p:nvGrpSpPr>
        <p:grpSpPr>
          <a:xfrm>
            <a:off x="680916" y="2785856"/>
            <a:ext cx="1613109" cy="3723554"/>
            <a:chOff x="680916" y="2785856"/>
            <a:chExt cx="1613109" cy="3723554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149" t="24829" r="24627" b="49698"/>
            <a:stretch/>
          </p:blipFill>
          <p:spPr bwMode="auto">
            <a:xfrm>
              <a:off x="680916" y="3419808"/>
              <a:ext cx="1613109" cy="12217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149" t="49526" r="24627" b="24854"/>
            <a:stretch/>
          </p:blipFill>
          <p:spPr bwMode="auto">
            <a:xfrm>
              <a:off x="680916" y="4825122"/>
              <a:ext cx="1613109" cy="12287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739605" y="2785856"/>
              <a:ext cx="149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accent6">
                      <a:lumMod val="50000"/>
                    </a:schemeClr>
                  </a:solidFill>
                </a:rPr>
                <a:t>Fraction cards</a:t>
              </a:r>
              <a:endParaRPr lang="en-GB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976657" y="6140078"/>
              <a:ext cx="10216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+ 5 more</a:t>
              </a:r>
              <a:endParaRPr lang="en-GB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669877" y="2785856"/>
            <a:ext cx="1670380" cy="3723554"/>
            <a:chOff x="2669877" y="2785856"/>
            <a:chExt cx="1670380" cy="3723554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24829" r="73881" b="49698"/>
            <a:stretch/>
          </p:blipFill>
          <p:spPr bwMode="auto">
            <a:xfrm>
              <a:off x="2669877" y="3490633"/>
              <a:ext cx="1670379" cy="12217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8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49354" r="73881" b="24788"/>
            <a:stretch/>
          </p:blipFill>
          <p:spPr bwMode="auto">
            <a:xfrm>
              <a:off x="2669878" y="4768988"/>
              <a:ext cx="1670379" cy="1240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2724470" y="2785856"/>
              <a:ext cx="14892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accent6">
                      <a:lumMod val="50000"/>
                    </a:schemeClr>
                  </a:solidFill>
                </a:rPr>
                <a:t>Decimal cards</a:t>
              </a:r>
              <a:endParaRPr lang="en-GB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29815" y="6140078"/>
              <a:ext cx="10216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+ 5 more</a:t>
              </a:r>
              <a:endParaRPr lang="en-GB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655465" y="2785856"/>
            <a:ext cx="1552957" cy="3723554"/>
            <a:chOff x="4655465" y="2785856"/>
            <a:chExt cx="1552957" cy="3723554"/>
          </a:xfrm>
        </p:grpSpPr>
        <p:pic>
          <p:nvPicPr>
            <p:cNvPr id="4" name="Picture 3" descr="Screen Clippi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989" t="25137" b="49512"/>
            <a:stretch/>
          </p:blipFill>
          <p:spPr>
            <a:xfrm>
              <a:off x="4655465" y="3557277"/>
              <a:ext cx="1552957" cy="1155120"/>
            </a:xfrm>
            <a:prstGeom prst="rect">
              <a:avLst/>
            </a:prstGeom>
          </p:spPr>
        </p:pic>
        <p:pic>
          <p:nvPicPr>
            <p:cNvPr id="5" name="Picture 4" descr="Screen Clippi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9208" r="49144" b="24805"/>
            <a:stretch/>
          </p:blipFill>
          <p:spPr>
            <a:xfrm>
              <a:off x="4660175" y="4825122"/>
              <a:ext cx="1548247" cy="1184094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4809385" y="2785856"/>
              <a:ext cx="11688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accent6">
                      <a:lumMod val="50000"/>
                    </a:schemeClr>
                  </a:solidFill>
                </a:rPr>
                <a:t>Area cards</a:t>
              </a:r>
              <a:endParaRPr lang="en-GB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882973" y="6140078"/>
              <a:ext cx="10216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+ 5 more</a:t>
              </a:r>
              <a:endParaRPr lang="en-GB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630819" y="2785856"/>
            <a:ext cx="1457134" cy="3723554"/>
            <a:chOff x="6630819" y="2785856"/>
            <a:chExt cx="1457134" cy="3723554"/>
          </a:xfrm>
        </p:grpSpPr>
        <p:pic>
          <p:nvPicPr>
            <p:cNvPr id="7" name="Picture 6" descr="Screen Clipping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131" t="50000" b="25000"/>
            <a:stretch/>
          </p:blipFill>
          <p:spPr>
            <a:xfrm>
              <a:off x="6630819" y="3532533"/>
              <a:ext cx="1457134" cy="1130813"/>
            </a:xfrm>
            <a:prstGeom prst="rect">
              <a:avLst/>
            </a:prstGeom>
          </p:spPr>
        </p:pic>
        <p:pic>
          <p:nvPicPr>
            <p:cNvPr id="8" name="Picture 7" descr="Screen Clipping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00" b="74533"/>
            <a:stretch/>
          </p:blipFill>
          <p:spPr>
            <a:xfrm>
              <a:off x="6630819" y="4825122"/>
              <a:ext cx="1432251" cy="1151941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6749673" y="2785856"/>
              <a:ext cx="12132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accent6">
                      <a:lumMod val="50000"/>
                    </a:schemeClr>
                  </a:solidFill>
                </a:rPr>
                <a:t>Scale cards</a:t>
              </a:r>
              <a:endParaRPr lang="en-GB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836131" y="6140078"/>
              <a:ext cx="10216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+ 5 more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741078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812409" y="236450"/>
            <a:ext cx="5452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Step 1: Lay out all the cards like this.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680916" y="3419808"/>
            <a:ext cx="1613109" cy="3089602"/>
            <a:chOff x="680916" y="3419808"/>
            <a:chExt cx="1613109" cy="308960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149" t="24829" r="24627" b="49698"/>
            <a:stretch/>
          </p:blipFill>
          <p:spPr bwMode="auto">
            <a:xfrm>
              <a:off x="680916" y="3419808"/>
              <a:ext cx="1613109" cy="12217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149" t="49526" r="24627" b="24854"/>
            <a:stretch/>
          </p:blipFill>
          <p:spPr bwMode="auto">
            <a:xfrm>
              <a:off x="680916" y="4825122"/>
              <a:ext cx="1613109" cy="12287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" name="TextBox 21"/>
            <p:cNvSpPr txBox="1"/>
            <p:nvPr/>
          </p:nvSpPr>
          <p:spPr>
            <a:xfrm>
              <a:off x="976657" y="6140078"/>
              <a:ext cx="10216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+ 5 more</a:t>
              </a:r>
              <a:endParaRPr lang="en-GB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669877" y="3490633"/>
            <a:ext cx="1670380" cy="3018777"/>
            <a:chOff x="2669877" y="3490633"/>
            <a:chExt cx="1670380" cy="3018777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24829" r="73881" b="49698"/>
            <a:stretch/>
          </p:blipFill>
          <p:spPr bwMode="auto">
            <a:xfrm>
              <a:off x="2669877" y="3490633"/>
              <a:ext cx="1670379" cy="12217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8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49354" r="73881" b="24788"/>
            <a:stretch/>
          </p:blipFill>
          <p:spPr bwMode="auto">
            <a:xfrm>
              <a:off x="2669878" y="4768988"/>
              <a:ext cx="1670379" cy="1240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3" name="TextBox 22"/>
            <p:cNvSpPr txBox="1"/>
            <p:nvPr/>
          </p:nvSpPr>
          <p:spPr>
            <a:xfrm>
              <a:off x="2929815" y="6140078"/>
              <a:ext cx="10216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+ 5 more</a:t>
              </a:r>
              <a:endParaRPr lang="en-GB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655465" y="3557277"/>
            <a:ext cx="1552957" cy="2952133"/>
            <a:chOff x="4655465" y="3557277"/>
            <a:chExt cx="1552957" cy="2952133"/>
          </a:xfrm>
        </p:grpSpPr>
        <p:pic>
          <p:nvPicPr>
            <p:cNvPr id="4" name="Picture 3" descr="Screen Clippi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989" t="25137" b="49512"/>
            <a:stretch/>
          </p:blipFill>
          <p:spPr>
            <a:xfrm>
              <a:off x="4655465" y="3557277"/>
              <a:ext cx="1552957" cy="1155120"/>
            </a:xfrm>
            <a:prstGeom prst="rect">
              <a:avLst/>
            </a:prstGeom>
          </p:spPr>
        </p:pic>
        <p:pic>
          <p:nvPicPr>
            <p:cNvPr id="5" name="Picture 4" descr="Screen Clippi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9208" r="49144" b="24805"/>
            <a:stretch/>
          </p:blipFill>
          <p:spPr>
            <a:xfrm>
              <a:off x="4660175" y="4825122"/>
              <a:ext cx="1548247" cy="1184094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4882973" y="6140078"/>
              <a:ext cx="10216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+ 5 more</a:t>
              </a:r>
              <a:endParaRPr lang="en-GB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630819" y="3532533"/>
            <a:ext cx="1457134" cy="2976877"/>
            <a:chOff x="6630819" y="3532533"/>
            <a:chExt cx="1457134" cy="2976877"/>
          </a:xfrm>
        </p:grpSpPr>
        <p:pic>
          <p:nvPicPr>
            <p:cNvPr id="7" name="Picture 6" descr="Screen Clipping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131" t="50000" b="25000"/>
            <a:stretch/>
          </p:blipFill>
          <p:spPr>
            <a:xfrm>
              <a:off x="6630819" y="3532533"/>
              <a:ext cx="1457134" cy="1130813"/>
            </a:xfrm>
            <a:prstGeom prst="rect">
              <a:avLst/>
            </a:prstGeom>
          </p:spPr>
        </p:pic>
        <p:pic>
          <p:nvPicPr>
            <p:cNvPr id="8" name="Picture 7" descr="Screen Clipping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00" b="74533"/>
            <a:stretch/>
          </p:blipFill>
          <p:spPr>
            <a:xfrm>
              <a:off x="6630819" y="4825122"/>
              <a:ext cx="1432251" cy="1151941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6836131" y="6140078"/>
              <a:ext cx="10216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+ 5 more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06866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996</Words>
  <Application>Microsoft Office PowerPoint</Application>
  <PresentationFormat>On-screen Show (4:3)</PresentationFormat>
  <Paragraphs>197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Standards Unit N1: Ordering FDPs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Unit N6: Developing Proportional Reasoning</dc:title>
  <dc:creator/>
  <cp:lastModifiedBy> </cp:lastModifiedBy>
  <cp:revision>98</cp:revision>
  <cp:lastPrinted>2012-04-27T11:37:36Z</cp:lastPrinted>
  <dcterms:created xsi:type="dcterms:W3CDTF">2006-08-16T00:00:00Z</dcterms:created>
  <dcterms:modified xsi:type="dcterms:W3CDTF">2012-08-04T17:04:04Z</dcterms:modified>
</cp:coreProperties>
</file>