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2" r:id="rId5"/>
    <p:sldId id="267" r:id="rId6"/>
    <p:sldId id="259" r:id="rId7"/>
    <p:sldId id="264" r:id="rId8"/>
    <p:sldId id="265" r:id="rId9"/>
    <p:sldId id="268" r:id="rId10"/>
    <p:sldId id="266" r:id="rId11"/>
    <p:sldId id="269" r:id="rId12"/>
    <p:sldId id="271" r:id="rId13"/>
    <p:sldId id="270" r:id="rId14"/>
    <p:sldId id="260" r:id="rId15"/>
    <p:sldId id="274" r:id="rId16"/>
    <p:sldId id="275" r:id="rId17"/>
    <p:sldId id="261" r:id="rId18"/>
    <p:sldId id="262" r:id="rId19"/>
    <p:sldId id="26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BEC4"/>
    <a:srgbClr val="FFBE7D"/>
    <a:srgbClr val="9CFE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0" d="100"/>
          <a:sy n="90" d="100"/>
        </p:scale>
        <p:origin x="-36" y="-3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tmp"/><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7.png"/><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image" Target="../media/image1.tmp"/><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Standards Unit </a:t>
            </a:r>
            <a:r>
              <a:rPr lang="en-GB" dirty="0" smtClean="0"/>
              <a:t>N10:</a:t>
            </a:r>
            <a:r>
              <a:rPr lang="en-GB" dirty="0" smtClean="0"/>
              <a:t/>
            </a:r>
            <a:br>
              <a:rPr lang="en-GB" dirty="0" smtClean="0"/>
            </a:br>
            <a:r>
              <a:rPr lang="en-GB" dirty="0" smtClean="0"/>
              <a:t>Developing an Exam Question: Number</a:t>
            </a:r>
            <a:endParaRPr lang="en-GB" dirty="0"/>
          </a:p>
        </p:txBody>
      </p:sp>
      <p:sp>
        <p:nvSpPr>
          <p:cNvPr id="3" name="Subtitle 2"/>
          <p:cNvSpPr>
            <a:spLocks noGrp="1"/>
          </p:cNvSpPr>
          <p:nvPr>
            <p:ph type="subTitle" idx="1"/>
          </p:nvPr>
        </p:nvSpPr>
        <p:spPr>
          <a:xfrm>
            <a:off x="272955" y="3886199"/>
            <a:ext cx="8666329" cy="2814851"/>
          </a:xfrm>
        </p:spPr>
        <p:txBody>
          <a:bodyPr>
            <a:normAutofit/>
          </a:bodyPr>
          <a:lstStyle/>
          <a:p>
            <a:r>
              <a:rPr lang="en-GB" dirty="0" smtClean="0"/>
              <a:t>60 </a:t>
            </a:r>
            <a:r>
              <a:rPr lang="en-GB" dirty="0" err="1" smtClean="0"/>
              <a:t>mins</a:t>
            </a:r>
            <a:r>
              <a:rPr lang="en-GB" dirty="0" smtClean="0"/>
              <a:t>. Teams of </a:t>
            </a:r>
            <a:r>
              <a:rPr lang="en-GB" b="1" dirty="0" smtClean="0"/>
              <a:t>2</a:t>
            </a:r>
            <a:r>
              <a:rPr lang="en-GB" dirty="0" smtClean="0"/>
              <a:t>.</a:t>
            </a:r>
            <a:endParaRPr lang="en-GB" dirty="0" smtClean="0"/>
          </a:p>
          <a:p>
            <a:r>
              <a:rPr lang="en-GB" dirty="0" smtClean="0"/>
              <a:t>Cards themselves are NOT re-usable (‘my’ cards are pointless</a:t>
            </a:r>
            <a:r>
              <a:rPr lang="en-GB" dirty="0" smtClean="0"/>
              <a:t>)</a:t>
            </a:r>
            <a:endParaRPr lang="en-GB" dirty="0" smtClean="0"/>
          </a:p>
        </p:txBody>
      </p:sp>
      <p:sp>
        <p:nvSpPr>
          <p:cNvPr id="4" name="TextBox 3"/>
          <p:cNvSpPr txBox="1"/>
          <p:nvPr/>
        </p:nvSpPr>
        <p:spPr>
          <a:xfrm>
            <a:off x="2571562" y="831671"/>
            <a:ext cx="4259564" cy="646331"/>
          </a:xfrm>
          <a:prstGeom prst="rect">
            <a:avLst/>
          </a:prstGeom>
          <a:noFill/>
        </p:spPr>
        <p:txBody>
          <a:bodyPr wrap="none" rtlCol="0">
            <a:spAutoFit/>
          </a:bodyPr>
          <a:lstStyle/>
          <a:p>
            <a:pPr algn="ctr"/>
            <a:r>
              <a:rPr lang="en-GB" dirty="0" smtClean="0"/>
              <a:t>Suitable for </a:t>
            </a:r>
            <a:r>
              <a:rPr lang="en-GB" dirty="0" smtClean="0"/>
              <a:t>GCSE Revision.</a:t>
            </a:r>
          </a:p>
          <a:p>
            <a:pPr algn="ctr"/>
            <a:r>
              <a:rPr lang="en-GB" dirty="0" smtClean="0"/>
              <a:t>Exemplifies a particular revision technique?</a:t>
            </a:r>
            <a:endParaRPr lang="en-GB" dirty="0" smtClean="0"/>
          </a:p>
        </p:txBody>
      </p:sp>
      <p:sp>
        <p:nvSpPr>
          <p:cNvPr id="5" name="TextBox 4"/>
          <p:cNvSpPr txBox="1"/>
          <p:nvPr/>
        </p:nvSpPr>
        <p:spPr>
          <a:xfrm>
            <a:off x="1928403" y="1460321"/>
            <a:ext cx="5469703" cy="369332"/>
          </a:xfrm>
          <a:prstGeom prst="rect">
            <a:avLst/>
          </a:prstGeom>
          <a:noFill/>
        </p:spPr>
        <p:txBody>
          <a:bodyPr wrap="none" rtlCol="0">
            <a:spAutoFit/>
          </a:bodyPr>
          <a:lstStyle/>
          <a:p>
            <a:pPr algn="ctr"/>
            <a:r>
              <a:rPr lang="en-GB" dirty="0" smtClean="0">
                <a:solidFill>
                  <a:srgbClr val="FF0000"/>
                </a:solidFill>
              </a:rPr>
              <a:t>Okay to add some variety to GCSE-style revision sessions</a:t>
            </a:r>
            <a:endParaRPr lang="en-GB" dirty="0" smtClean="0">
              <a:solidFill>
                <a:srgbClr val="FF0000"/>
              </a:solidFill>
            </a:endParaRPr>
          </a:p>
        </p:txBody>
      </p:sp>
    </p:spTree>
    <p:extLst>
      <p:ext uri="{BB962C8B-B14F-4D97-AF65-F5344CB8AC3E}">
        <p14:creationId xmlns:p14="http://schemas.microsoft.com/office/powerpoint/2010/main" val="3337221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8020" y="10699"/>
            <a:ext cx="8013797" cy="646331"/>
          </a:xfrm>
          <a:prstGeom prst="rect">
            <a:avLst/>
          </a:prstGeom>
          <a:noFill/>
        </p:spPr>
        <p:txBody>
          <a:bodyPr wrap="none" rtlCol="0">
            <a:spAutoFit/>
          </a:bodyPr>
          <a:lstStyle/>
          <a:p>
            <a:r>
              <a:rPr lang="en-GB" sz="3600" dirty="0" smtClean="0"/>
              <a:t>Choose ONE of these questions to answer</a:t>
            </a:r>
            <a:endParaRPr lang="en-GB" sz="3600" dirty="0"/>
          </a:p>
        </p:txBody>
      </p:sp>
      <p:pic>
        <p:nvPicPr>
          <p:cNvPr id="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8601" y="2372115"/>
            <a:ext cx="7263753" cy="760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9562" y="3276243"/>
            <a:ext cx="7171981" cy="112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6420" y="3973121"/>
            <a:ext cx="3854781" cy="44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8282" y="4531760"/>
            <a:ext cx="7276867" cy="773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7"/>
          <p:cNvPicPr>
            <a:picLocks noChangeAspect="1" noChangeArrowheads="1"/>
          </p:cNvPicPr>
          <p:nvPr/>
        </p:nvPicPr>
        <p:blipFill rotWithShape="1">
          <a:blip r:embed="rId6">
            <a:extLst>
              <a:ext uri="{28A0092B-C50C-407E-A947-70E740481C1C}">
                <a14:useLocalDpi xmlns:a14="http://schemas.microsoft.com/office/drawing/2010/main" val="0"/>
              </a:ext>
            </a:extLst>
          </a:blip>
          <a:srcRect l="7912"/>
          <a:stretch/>
        </p:blipFill>
        <p:spPr bwMode="auto">
          <a:xfrm>
            <a:off x="1021322" y="5408480"/>
            <a:ext cx="7184066" cy="73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8"/>
          <p:cNvPicPr>
            <a:picLocks noChangeAspect="1" noChangeArrowheads="1"/>
          </p:cNvPicPr>
          <p:nvPr/>
        </p:nvPicPr>
        <p:blipFill rotWithShape="1">
          <a:blip r:embed="rId7">
            <a:extLst>
              <a:ext uri="{28A0092B-C50C-407E-A947-70E740481C1C}">
                <a14:useLocalDpi xmlns:a14="http://schemas.microsoft.com/office/drawing/2010/main" val="0"/>
              </a:ext>
            </a:extLst>
          </a:blip>
          <a:srcRect l="7873"/>
          <a:stretch/>
        </p:blipFill>
        <p:spPr bwMode="auto">
          <a:xfrm>
            <a:off x="978910" y="6334880"/>
            <a:ext cx="7223398" cy="48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TextBox 23"/>
          <p:cNvSpPr txBox="1"/>
          <p:nvPr/>
        </p:nvSpPr>
        <p:spPr>
          <a:xfrm>
            <a:off x="254358" y="2462504"/>
            <a:ext cx="668773" cy="584775"/>
          </a:xfrm>
          <a:prstGeom prst="rect">
            <a:avLst/>
          </a:prstGeom>
          <a:noFill/>
        </p:spPr>
        <p:txBody>
          <a:bodyPr wrap="none" rtlCol="0">
            <a:spAutoFit/>
          </a:bodyPr>
          <a:lstStyle/>
          <a:p>
            <a:r>
              <a:rPr lang="en-US" sz="3200" dirty="0" smtClean="0"/>
              <a:t>Q1</a:t>
            </a:r>
            <a:endParaRPr lang="en-GB" sz="3200" dirty="0"/>
          </a:p>
        </p:txBody>
      </p:sp>
      <p:sp>
        <p:nvSpPr>
          <p:cNvPr id="25" name="TextBox 24"/>
          <p:cNvSpPr txBox="1"/>
          <p:nvPr/>
        </p:nvSpPr>
        <p:spPr>
          <a:xfrm>
            <a:off x="254358" y="3401994"/>
            <a:ext cx="668773" cy="584775"/>
          </a:xfrm>
          <a:prstGeom prst="rect">
            <a:avLst/>
          </a:prstGeom>
          <a:noFill/>
        </p:spPr>
        <p:txBody>
          <a:bodyPr wrap="none" rtlCol="0">
            <a:spAutoFit/>
          </a:bodyPr>
          <a:lstStyle/>
          <a:p>
            <a:r>
              <a:rPr lang="en-US" sz="3200" dirty="0" smtClean="0"/>
              <a:t>Q2</a:t>
            </a:r>
            <a:endParaRPr lang="en-GB" sz="3200" dirty="0"/>
          </a:p>
        </p:txBody>
      </p:sp>
      <p:sp>
        <p:nvSpPr>
          <p:cNvPr id="26" name="TextBox 25"/>
          <p:cNvSpPr txBox="1"/>
          <p:nvPr/>
        </p:nvSpPr>
        <p:spPr>
          <a:xfrm>
            <a:off x="254358" y="4626160"/>
            <a:ext cx="668773" cy="584775"/>
          </a:xfrm>
          <a:prstGeom prst="rect">
            <a:avLst/>
          </a:prstGeom>
          <a:noFill/>
        </p:spPr>
        <p:txBody>
          <a:bodyPr wrap="none" rtlCol="0">
            <a:spAutoFit/>
          </a:bodyPr>
          <a:lstStyle/>
          <a:p>
            <a:r>
              <a:rPr lang="en-US" sz="3200" dirty="0" smtClean="0"/>
              <a:t>Q3</a:t>
            </a:r>
            <a:endParaRPr lang="en-GB" sz="3200" dirty="0"/>
          </a:p>
        </p:txBody>
      </p:sp>
      <p:sp>
        <p:nvSpPr>
          <p:cNvPr id="27" name="TextBox 26"/>
          <p:cNvSpPr txBox="1"/>
          <p:nvPr/>
        </p:nvSpPr>
        <p:spPr>
          <a:xfrm>
            <a:off x="254358" y="5421893"/>
            <a:ext cx="668773" cy="584775"/>
          </a:xfrm>
          <a:prstGeom prst="rect">
            <a:avLst/>
          </a:prstGeom>
          <a:noFill/>
        </p:spPr>
        <p:txBody>
          <a:bodyPr wrap="none" rtlCol="0">
            <a:spAutoFit/>
          </a:bodyPr>
          <a:lstStyle/>
          <a:p>
            <a:r>
              <a:rPr lang="en-US" sz="3200" dirty="0" smtClean="0"/>
              <a:t>Q4</a:t>
            </a:r>
            <a:endParaRPr lang="en-GB" sz="3200" dirty="0"/>
          </a:p>
        </p:txBody>
      </p:sp>
      <p:sp>
        <p:nvSpPr>
          <p:cNvPr id="28" name="TextBox 27"/>
          <p:cNvSpPr txBox="1"/>
          <p:nvPr/>
        </p:nvSpPr>
        <p:spPr>
          <a:xfrm>
            <a:off x="254358" y="6235230"/>
            <a:ext cx="668773" cy="584775"/>
          </a:xfrm>
          <a:prstGeom prst="rect">
            <a:avLst/>
          </a:prstGeom>
          <a:noFill/>
        </p:spPr>
        <p:txBody>
          <a:bodyPr wrap="none" rtlCol="0">
            <a:spAutoFit/>
          </a:bodyPr>
          <a:lstStyle/>
          <a:p>
            <a:r>
              <a:rPr lang="en-US" sz="3200" dirty="0" smtClean="0"/>
              <a:t>Q5</a:t>
            </a:r>
            <a:endParaRPr lang="en-GB" sz="3200" dirty="0"/>
          </a:p>
        </p:txBody>
      </p:sp>
      <p:grpSp>
        <p:nvGrpSpPr>
          <p:cNvPr id="29" name="Group 28"/>
          <p:cNvGrpSpPr/>
          <p:nvPr/>
        </p:nvGrpSpPr>
        <p:grpSpPr>
          <a:xfrm>
            <a:off x="2082424" y="654310"/>
            <a:ext cx="4454855" cy="1729665"/>
            <a:chOff x="1140725" y="1801504"/>
            <a:chExt cx="6748922" cy="2620371"/>
          </a:xfrm>
        </p:grpSpPr>
        <p:pic>
          <p:nvPicPr>
            <p:cNvPr id="30" name="Picture 29" descr="Screen Clipping"/>
            <p:cNvPicPr>
              <a:picLocks noChangeAspect="1"/>
            </p:cNvPicPr>
            <p:nvPr/>
          </p:nvPicPr>
          <p:blipFill rotWithShape="1">
            <a:blip r:embed="rId8">
              <a:extLst>
                <a:ext uri="{28A0092B-C50C-407E-A947-70E740481C1C}">
                  <a14:useLocalDpi xmlns:a14="http://schemas.microsoft.com/office/drawing/2010/main" val="0"/>
                </a:ext>
              </a:extLst>
            </a:blip>
            <a:srcRect t="14893" b="40943"/>
            <a:stretch/>
          </p:blipFill>
          <p:spPr>
            <a:xfrm>
              <a:off x="1140725" y="1801504"/>
              <a:ext cx="6748922" cy="2620371"/>
            </a:xfrm>
            <a:prstGeom prst="rect">
              <a:avLst/>
            </a:prstGeom>
          </p:spPr>
        </p:pic>
        <p:pic>
          <p:nvPicPr>
            <p:cNvPr id="31" name="Picture 2"/>
            <p:cNvPicPr>
              <a:picLocks noChangeAspect="1" noChangeArrowheads="1"/>
            </p:cNvPicPr>
            <p:nvPr/>
          </p:nvPicPr>
          <p:blipFill rotWithShape="1">
            <a:blip r:embed="rId9">
              <a:extLst>
                <a:ext uri="{28A0092B-C50C-407E-A947-70E740481C1C}">
                  <a14:useLocalDpi xmlns:a14="http://schemas.microsoft.com/office/drawing/2010/main" val="0"/>
                </a:ext>
              </a:extLst>
            </a:blip>
            <a:srcRect t="13563" b="11134"/>
            <a:stretch/>
          </p:blipFill>
          <p:spPr bwMode="auto">
            <a:xfrm>
              <a:off x="1731811" y="2292825"/>
              <a:ext cx="2274471" cy="1282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015544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1392022370"/>
              </p:ext>
            </p:extLst>
          </p:nvPr>
        </p:nvGraphicFramePr>
        <p:xfrm>
          <a:off x="263317" y="1074972"/>
          <a:ext cx="8548048" cy="5184218"/>
        </p:xfrm>
        <a:graphic>
          <a:graphicData uri="http://schemas.openxmlformats.org/drawingml/2006/table">
            <a:tbl>
              <a:tblPr firstRow="1" bandRow="1">
                <a:tableStyleId>{5C22544A-7EE6-4342-B048-85BDC9FD1C3A}</a:tableStyleId>
              </a:tblPr>
              <a:tblGrid>
                <a:gridCol w="3100697"/>
                <a:gridCol w="1409700"/>
                <a:gridCol w="1352550"/>
                <a:gridCol w="1390650"/>
                <a:gridCol w="1294451"/>
              </a:tblGrid>
              <a:tr h="215218">
                <a:tc>
                  <a:txBody>
                    <a:bodyPr/>
                    <a:lstStyle/>
                    <a:p>
                      <a:pPr algn="ctr"/>
                      <a:r>
                        <a:rPr lang="en-US" dirty="0" smtClean="0"/>
                        <a:t>Questions</a:t>
                      </a:r>
                      <a:endParaRPr lang="en-GB" dirty="0"/>
                    </a:p>
                  </a:txBody>
                  <a:tcPr/>
                </a:tc>
                <a:tc>
                  <a:txBody>
                    <a:bodyPr/>
                    <a:lstStyle/>
                    <a:p>
                      <a:pPr algn="ctr"/>
                      <a:r>
                        <a:rPr lang="en-US" dirty="0" smtClean="0"/>
                        <a:t>1</a:t>
                      </a:r>
                      <a:endParaRPr lang="en-GB" dirty="0"/>
                    </a:p>
                  </a:txBody>
                  <a:tcPr/>
                </a:tc>
                <a:tc>
                  <a:txBody>
                    <a:bodyPr/>
                    <a:lstStyle/>
                    <a:p>
                      <a:pPr algn="ctr"/>
                      <a:r>
                        <a:rPr lang="en-US" dirty="0" smtClean="0"/>
                        <a:t>2</a:t>
                      </a:r>
                      <a:endParaRPr lang="en-GB" dirty="0"/>
                    </a:p>
                  </a:txBody>
                  <a:tcPr/>
                </a:tc>
                <a:tc>
                  <a:txBody>
                    <a:bodyPr/>
                    <a:lstStyle/>
                    <a:p>
                      <a:pPr algn="ctr"/>
                      <a:r>
                        <a:rPr lang="en-US" dirty="0" smtClean="0"/>
                        <a:t>3</a:t>
                      </a:r>
                      <a:endParaRPr lang="en-GB" dirty="0"/>
                    </a:p>
                  </a:txBody>
                  <a:tcPr/>
                </a:tc>
                <a:tc>
                  <a:txBody>
                    <a:bodyPr/>
                    <a:lstStyle/>
                    <a:p>
                      <a:pPr algn="ctr"/>
                      <a:r>
                        <a:rPr lang="en-US" dirty="0" smtClean="0"/>
                        <a:t>4</a:t>
                      </a:r>
                      <a:endParaRPr lang="en-GB" dirty="0"/>
                    </a:p>
                  </a:txBody>
                  <a:tcPr/>
                </a:tc>
              </a:tr>
              <a:tr h="323928">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39168">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a:p>
                  </a:txBody>
                  <a:tcPr/>
                </a:tc>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1146888">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108585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
        <p:nvSpPr>
          <p:cNvPr id="6" name="TextBox 5"/>
          <p:cNvSpPr txBox="1"/>
          <p:nvPr/>
        </p:nvSpPr>
        <p:spPr>
          <a:xfrm>
            <a:off x="2198162" y="67849"/>
            <a:ext cx="5034712" cy="646331"/>
          </a:xfrm>
          <a:prstGeom prst="rect">
            <a:avLst/>
          </a:prstGeom>
          <a:noFill/>
        </p:spPr>
        <p:txBody>
          <a:bodyPr wrap="none" rtlCol="0">
            <a:spAutoFit/>
          </a:bodyPr>
          <a:lstStyle/>
          <a:p>
            <a:r>
              <a:rPr lang="en-GB" sz="3600" dirty="0" smtClean="0"/>
              <a:t>Record y</a:t>
            </a:r>
            <a:r>
              <a:rPr lang="en-GB" sz="3600" dirty="0" smtClean="0"/>
              <a:t>our answers here</a:t>
            </a:r>
            <a:endParaRPr lang="en-GB" sz="3600" dirty="0"/>
          </a:p>
        </p:txBody>
      </p:sp>
      <p:grpSp>
        <p:nvGrpSpPr>
          <p:cNvPr id="5" name="Group 4"/>
          <p:cNvGrpSpPr/>
          <p:nvPr/>
        </p:nvGrpSpPr>
        <p:grpSpPr>
          <a:xfrm>
            <a:off x="187334" y="3559360"/>
            <a:ext cx="1686524" cy="584775"/>
            <a:chOff x="254358" y="4626160"/>
            <a:chExt cx="1686524" cy="584775"/>
          </a:xfrm>
        </p:grpSpPr>
        <p:sp>
          <p:nvSpPr>
            <p:cNvPr id="26" name="TextBox 25"/>
            <p:cNvSpPr txBox="1"/>
            <p:nvPr/>
          </p:nvSpPr>
          <p:spPr>
            <a:xfrm>
              <a:off x="254358" y="4626160"/>
              <a:ext cx="668773" cy="584775"/>
            </a:xfrm>
            <a:prstGeom prst="rect">
              <a:avLst/>
            </a:prstGeom>
            <a:noFill/>
          </p:spPr>
          <p:txBody>
            <a:bodyPr wrap="none" rtlCol="0">
              <a:spAutoFit/>
            </a:bodyPr>
            <a:lstStyle/>
            <a:p>
              <a:r>
                <a:rPr lang="en-US" sz="3200" dirty="0" smtClean="0"/>
                <a:t>Q3</a:t>
              </a:r>
              <a:endParaRPr lang="en-GB" sz="3200" dirty="0"/>
            </a:p>
          </p:txBody>
        </p:sp>
        <p:sp>
          <p:nvSpPr>
            <p:cNvPr id="36" name="TextBox 35"/>
            <p:cNvSpPr txBox="1"/>
            <p:nvPr/>
          </p:nvSpPr>
          <p:spPr>
            <a:xfrm>
              <a:off x="1003189" y="4733881"/>
              <a:ext cx="937693" cy="369332"/>
            </a:xfrm>
            <a:prstGeom prst="rect">
              <a:avLst/>
            </a:prstGeom>
            <a:noFill/>
          </p:spPr>
          <p:txBody>
            <a:bodyPr wrap="none" rtlCol="0">
              <a:spAutoFit/>
            </a:bodyPr>
            <a:lstStyle/>
            <a:p>
              <a:r>
                <a:rPr lang="en-US" dirty="0" smtClean="0"/>
                <a:t>Table is:</a:t>
              </a:r>
              <a:endParaRPr lang="en-GB" dirty="0"/>
            </a:p>
          </p:txBody>
        </p:sp>
      </p:grpSp>
      <p:grpSp>
        <p:nvGrpSpPr>
          <p:cNvPr id="7" name="Group 6"/>
          <p:cNvGrpSpPr/>
          <p:nvPr/>
        </p:nvGrpSpPr>
        <p:grpSpPr>
          <a:xfrm>
            <a:off x="216258" y="4678943"/>
            <a:ext cx="1753475" cy="584775"/>
            <a:chOff x="254358" y="5421893"/>
            <a:chExt cx="1753475" cy="584775"/>
          </a:xfrm>
        </p:grpSpPr>
        <p:sp>
          <p:nvSpPr>
            <p:cNvPr id="27" name="TextBox 26"/>
            <p:cNvSpPr txBox="1"/>
            <p:nvPr/>
          </p:nvSpPr>
          <p:spPr>
            <a:xfrm>
              <a:off x="254358" y="5421893"/>
              <a:ext cx="668773" cy="584775"/>
            </a:xfrm>
            <a:prstGeom prst="rect">
              <a:avLst/>
            </a:prstGeom>
            <a:noFill/>
          </p:spPr>
          <p:txBody>
            <a:bodyPr wrap="none" rtlCol="0">
              <a:spAutoFit/>
            </a:bodyPr>
            <a:lstStyle/>
            <a:p>
              <a:r>
                <a:rPr lang="en-US" sz="3200" dirty="0" smtClean="0"/>
                <a:t>Q4</a:t>
              </a:r>
              <a:endParaRPr lang="en-GB" sz="3200" dirty="0"/>
            </a:p>
          </p:txBody>
        </p:sp>
        <p:sp>
          <p:nvSpPr>
            <p:cNvPr id="37" name="TextBox 36"/>
            <p:cNvSpPr txBox="1"/>
            <p:nvPr/>
          </p:nvSpPr>
          <p:spPr>
            <a:xfrm>
              <a:off x="989541" y="5529614"/>
              <a:ext cx="1018292" cy="369332"/>
            </a:xfrm>
            <a:prstGeom prst="rect">
              <a:avLst/>
            </a:prstGeom>
            <a:noFill/>
          </p:spPr>
          <p:txBody>
            <a:bodyPr wrap="none" rtlCol="0">
              <a:spAutoFit/>
            </a:bodyPr>
            <a:lstStyle/>
            <a:p>
              <a:r>
                <a:rPr lang="en-US" dirty="0" smtClean="0"/>
                <a:t>Graph is:</a:t>
              </a:r>
              <a:endParaRPr lang="en-GB" dirty="0"/>
            </a:p>
          </p:txBody>
        </p:sp>
      </p:grpSp>
      <p:grpSp>
        <p:nvGrpSpPr>
          <p:cNvPr id="8" name="Group 7"/>
          <p:cNvGrpSpPr/>
          <p:nvPr/>
        </p:nvGrpSpPr>
        <p:grpSpPr>
          <a:xfrm>
            <a:off x="197208" y="5567735"/>
            <a:ext cx="2415361" cy="699715"/>
            <a:chOff x="254358" y="6158285"/>
            <a:chExt cx="2415361" cy="699715"/>
          </a:xfrm>
        </p:grpSpPr>
        <p:sp>
          <p:nvSpPr>
            <p:cNvPr id="28" name="TextBox 27"/>
            <p:cNvSpPr txBox="1"/>
            <p:nvPr/>
          </p:nvSpPr>
          <p:spPr>
            <a:xfrm>
              <a:off x="254358" y="6235230"/>
              <a:ext cx="668773" cy="584775"/>
            </a:xfrm>
            <a:prstGeom prst="rect">
              <a:avLst/>
            </a:prstGeom>
            <a:noFill/>
          </p:spPr>
          <p:txBody>
            <a:bodyPr wrap="none" rtlCol="0">
              <a:spAutoFit/>
            </a:bodyPr>
            <a:lstStyle/>
            <a:p>
              <a:r>
                <a:rPr lang="en-US" sz="3200" dirty="0" smtClean="0"/>
                <a:t>Q5</a:t>
              </a:r>
              <a:endParaRPr lang="en-GB" sz="3200" dirty="0"/>
            </a:p>
          </p:txBody>
        </p:sp>
        <p:sp>
          <p:nvSpPr>
            <p:cNvPr id="38" name="TextBox 37"/>
            <p:cNvSpPr txBox="1"/>
            <p:nvPr/>
          </p:nvSpPr>
          <p:spPr>
            <a:xfrm>
              <a:off x="936238" y="6158285"/>
              <a:ext cx="1715534" cy="369332"/>
            </a:xfrm>
            <a:prstGeom prst="rect">
              <a:avLst/>
            </a:prstGeom>
            <a:noFill/>
          </p:spPr>
          <p:txBody>
            <a:bodyPr wrap="none" rtlCol="0">
              <a:spAutoFit/>
            </a:bodyPr>
            <a:lstStyle/>
            <a:p>
              <a:r>
                <a:rPr lang="en-US" dirty="0" smtClean="0"/>
                <a:t>Formula for B is:</a:t>
              </a:r>
              <a:endParaRPr lang="en-GB" dirty="0"/>
            </a:p>
          </p:txBody>
        </p:sp>
        <p:sp>
          <p:nvSpPr>
            <p:cNvPr id="39" name="TextBox 38"/>
            <p:cNvSpPr txBox="1"/>
            <p:nvPr/>
          </p:nvSpPr>
          <p:spPr>
            <a:xfrm>
              <a:off x="934949" y="6488668"/>
              <a:ext cx="1734770" cy="369332"/>
            </a:xfrm>
            <a:prstGeom prst="rect">
              <a:avLst/>
            </a:prstGeom>
            <a:noFill/>
          </p:spPr>
          <p:txBody>
            <a:bodyPr wrap="none" rtlCol="0">
              <a:spAutoFit/>
            </a:bodyPr>
            <a:lstStyle/>
            <a:p>
              <a:r>
                <a:rPr lang="en-US" dirty="0" smtClean="0"/>
                <a:t>Formula for H is:</a:t>
              </a:r>
              <a:endParaRPr lang="en-GB" dirty="0"/>
            </a:p>
          </p:txBody>
        </p:sp>
      </p:grpSp>
      <p:grpSp>
        <p:nvGrpSpPr>
          <p:cNvPr id="3" name="Group 2"/>
          <p:cNvGrpSpPr/>
          <p:nvPr/>
        </p:nvGrpSpPr>
        <p:grpSpPr>
          <a:xfrm>
            <a:off x="210856" y="1504759"/>
            <a:ext cx="2740338" cy="685508"/>
            <a:chOff x="534502" y="1528549"/>
            <a:chExt cx="2740338" cy="685508"/>
          </a:xfrm>
        </p:grpSpPr>
        <p:sp>
          <p:nvSpPr>
            <p:cNvPr id="24" name="TextBox 23"/>
            <p:cNvSpPr txBox="1"/>
            <p:nvPr/>
          </p:nvSpPr>
          <p:spPr>
            <a:xfrm>
              <a:off x="534502" y="1565985"/>
              <a:ext cx="668773" cy="584775"/>
            </a:xfrm>
            <a:prstGeom prst="rect">
              <a:avLst/>
            </a:prstGeom>
            <a:noFill/>
          </p:spPr>
          <p:txBody>
            <a:bodyPr wrap="none" rtlCol="0">
              <a:spAutoFit/>
            </a:bodyPr>
            <a:lstStyle/>
            <a:p>
              <a:r>
                <a:rPr lang="en-US" sz="3200" dirty="0" smtClean="0"/>
                <a:t>Q1</a:t>
              </a:r>
              <a:endParaRPr lang="en-GB" sz="3200" dirty="0"/>
            </a:p>
          </p:txBody>
        </p:sp>
        <p:sp>
          <p:nvSpPr>
            <p:cNvPr id="2" name="TextBox 1"/>
            <p:cNvSpPr txBox="1"/>
            <p:nvPr/>
          </p:nvSpPr>
          <p:spPr>
            <a:xfrm>
              <a:off x="1201003" y="1528549"/>
              <a:ext cx="2073837" cy="369332"/>
            </a:xfrm>
            <a:prstGeom prst="rect">
              <a:avLst/>
            </a:prstGeom>
            <a:noFill/>
          </p:spPr>
          <p:txBody>
            <a:bodyPr wrap="none" rtlCol="0">
              <a:spAutoFit/>
            </a:bodyPr>
            <a:lstStyle/>
            <a:p>
              <a:r>
                <a:rPr lang="en-US" dirty="0" smtClean="0"/>
                <a:t>Cheapest company?</a:t>
              </a:r>
              <a:endParaRPr lang="en-GB" dirty="0"/>
            </a:p>
          </p:txBody>
        </p:sp>
        <p:sp>
          <p:nvSpPr>
            <p:cNvPr id="32" name="TextBox 31"/>
            <p:cNvSpPr txBox="1"/>
            <p:nvPr/>
          </p:nvSpPr>
          <p:spPr>
            <a:xfrm>
              <a:off x="1203275" y="1844725"/>
              <a:ext cx="892552" cy="369332"/>
            </a:xfrm>
            <a:prstGeom prst="rect">
              <a:avLst/>
            </a:prstGeom>
            <a:noFill/>
          </p:spPr>
          <p:txBody>
            <a:bodyPr wrap="none" rtlCol="0">
              <a:spAutoFit/>
            </a:bodyPr>
            <a:lstStyle/>
            <a:p>
              <a:r>
                <a:rPr lang="en-US" dirty="0" smtClean="0"/>
                <a:t>Saving?</a:t>
              </a:r>
              <a:endParaRPr lang="en-GB" dirty="0"/>
            </a:p>
          </p:txBody>
        </p:sp>
      </p:grpSp>
      <p:grpSp>
        <p:nvGrpSpPr>
          <p:cNvPr id="4" name="Group 3"/>
          <p:cNvGrpSpPr/>
          <p:nvPr/>
        </p:nvGrpSpPr>
        <p:grpSpPr>
          <a:xfrm>
            <a:off x="178158" y="2236547"/>
            <a:ext cx="3272316" cy="1044247"/>
            <a:chOff x="254358" y="3188569"/>
            <a:chExt cx="3272316" cy="1044247"/>
          </a:xfrm>
        </p:grpSpPr>
        <p:sp>
          <p:nvSpPr>
            <p:cNvPr id="25" name="TextBox 24"/>
            <p:cNvSpPr txBox="1"/>
            <p:nvPr/>
          </p:nvSpPr>
          <p:spPr>
            <a:xfrm>
              <a:off x="254358" y="3401994"/>
              <a:ext cx="668773" cy="584775"/>
            </a:xfrm>
            <a:prstGeom prst="rect">
              <a:avLst/>
            </a:prstGeom>
            <a:noFill/>
          </p:spPr>
          <p:txBody>
            <a:bodyPr wrap="none" rtlCol="0">
              <a:spAutoFit/>
            </a:bodyPr>
            <a:lstStyle/>
            <a:p>
              <a:r>
                <a:rPr lang="en-US" sz="3200" dirty="0" smtClean="0"/>
                <a:t>Q2</a:t>
              </a:r>
              <a:endParaRPr lang="en-GB" sz="3200" dirty="0"/>
            </a:p>
          </p:txBody>
        </p:sp>
        <p:sp>
          <p:nvSpPr>
            <p:cNvPr id="33" name="TextBox 32"/>
            <p:cNvSpPr txBox="1"/>
            <p:nvPr/>
          </p:nvSpPr>
          <p:spPr>
            <a:xfrm>
              <a:off x="950776" y="3188569"/>
              <a:ext cx="2556662" cy="369332"/>
            </a:xfrm>
            <a:prstGeom prst="rect">
              <a:avLst/>
            </a:prstGeom>
            <a:noFill/>
          </p:spPr>
          <p:txBody>
            <a:bodyPr wrap="none" rtlCol="0">
              <a:spAutoFit/>
            </a:bodyPr>
            <a:lstStyle/>
            <a:p>
              <a:r>
                <a:rPr lang="en-US" dirty="0" smtClean="0"/>
                <a:t>B’s more expensive over?</a:t>
              </a:r>
              <a:endParaRPr lang="en-GB" dirty="0"/>
            </a:p>
          </p:txBody>
        </p:sp>
        <p:sp>
          <p:nvSpPr>
            <p:cNvPr id="34" name="TextBox 33"/>
            <p:cNvSpPr txBox="1"/>
            <p:nvPr/>
          </p:nvSpPr>
          <p:spPr>
            <a:xfrm>
              <a:off x="950776" y="3520012"/>
              <a:ext cx="2575898" cy="369332"/>
            </a:xfrm>
            <a:prstGeom prst="rect">
              <a:avLst/>
            </a:prstGeom>
            <a:noFill/>
          </p:spPr>
          <p:txBody>
            <a:bodyPr wrap="none" rtlCol="0">
              <a:spAutoFit/>
            </a:bodyPr>
            <a:lstStyle/>
            <a:p>
              <a:r>
                <a:rPr lang="en-US" dirty="0"/>
                <a:t>H</a:t>
              </a:r>
              <a:r>
                <a:rPr lang="en-US" dirty="0" smtClean="0"/>
                <a:t>’s more expensive over?</a:t>
              </a:r>
              <a:endParaRPr lang="en-GB" dirty="0"/>
            </a:p>
          </p:txBody>
        </p:sp>
        <p:sp>
          <p:nvSpPr>
            <p:cNvPr id="35" name="TextBox 34"/>
            <p:cNvSpPr txBox="1"/>
            <p:nvPr/>
          </p:nvSpPr>
          <p:spPr>
            <a:xfrm>
              <a:off x="939400" y="3863484"/>
              <a:ext cx="1978940" cy="369332"/>
            </a:xfrm>
            <a:prstGeom prst="rect">
              <a:avLst/>
            </a:prstGeom>
            <a:noFill/>
          </p:spPr>
          <p:txBody>
            <a:bodyPr wrap="none" rtlCol="0">
              <a:spAutoFit/>
            </a:bodyPr>
            <a:lstStyle/>
            <a:p>
              <a:r>
                <a:rPr lang="en-US" dirty="0" smtClean="0"/>
                <a:t>Cross-over point is:</a:t>
              </a:r>
              <a:endParaRPr lang="en-GB" dirty="0"/>
            </a:p>
          </p:txBody>
        </p:sp>
      </p:grpSp>
    </p:spTree>
    <p:extLst>
      <p:ext uri="{BB962C8B-B14F-4D97-AF65-F5344CB8AC3E}">
        <p14:creationId xmlns:p14="http://schemas.microsoft.com/office/powerpoint/2010/main" val="3854309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55312" y="67849"/>
            <a:ext cx="4814844" cy="646331"/>
          </a:xfrm>
          <a:prstGeom prst="rect">
            <a:avLst/>
          </a:prstGeom>
          <a:noFill/>
        </p:spPr>
        <p:txBody>
          <a:bodyPr wrap="none" rtlCol="0">
            <a:spAutoFit/>
          </a:bodyPr>
          <a:lstStyle/>
          <a:p>
            <a:r>
              <a:rPr lang="en-GB" sz="3600" dirty="0" smtClean="0"/>
              <a:t>Q2 One solution method</a:t>
            </a:r>
            <a:endParaRPr lang="en-GB" sz="36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137" y="3676650"/>
            <a:ext cx="8467725"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Group 6"/>
          <p:cNvGrpSpPr/>
          <p:nvPr/>
        </p:nvGrpSpPr>
        <p:grpSpPr>
          <a:xfrm>
            <a:off x="1453774" y="863860"/>
            <a:ext cx="6459477" cy="2507990"/>
            <a:chOff x="1140725" y="1801504"/>
            <a:chExt cx="6748922" cy="2620371"/>
          </a:xfrm>
        </p:grpSpPr>
        <p:pic>
          <p:nvPicPr>
            <p:cNvPr id="8" name="Picture 7" descr="Screen Clipping"/>
            <p:cNvPicPr>
              <a:picLocks noChangeAspect="1"/>
            </p:cNvPicPr>
            <p:nvPr/>
          </p:nvPicPr>
          <p:blipFill rotWithShape="1">
            <a:blip r:embed="rId3">
              <a:extLst>
                <a:ext uri="{28A0092B-C50C-407E-A947-70E740481C1C}">
                  <a14:useLocalDpi xmlns:a14="http://schemas.microsoft.com/office/drawing/2010/main" val="0"/>
                </a:ext>
              </a:extLst>
            </a:blip>
            <a:srcRect t="14893" b="40943"/>
            <a:stretch/>
          </p:blipFill>
          <p:spPr>
            <a:xfrm>
              <a:off x="1140725" y="1801504"/>
              <a:ext cx="6748922" cy="2620371"/>
            </a:xfrm>
            <a:prstGeom prst="rect">
              <a:avLst/>
            </a:prstGeom>
          </p:spPr>
        </p:pic>
        <p:pic>
          <p:nvPicPr>
            <p:cNvPr id="1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13563" b="11134"/>
            <a:stretch/>
          </p:blipFill>
          <p:spPr bwMode="auto">
            <a:xfrm>
              <a:off x="1731811" y="2292825"/>
              <a:ext cx="2274471" cy="1282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451979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360212" y="67849"/>
            <a:ext cx="2382383" cy="646331"/>
          </a:xfrm>
          <a:prstGeom prst="rect">
            <a:avLst/>
          </a:prstGeom>
          <a:noFill/>
        </p:spPr>
        <p:txBody>
          <a:bodyPr wrap="none" rtlCol="0">
            <a:spAutoFit/>
          </a:bodyPr>
          <a:lstStyle/>
          <a:p>
            <a:r>
              <a:rPr lang="en-GB" sz="3600" dirty="0" smtClean="0"/>
              <a:t>Q4 Solution</a:t>
            </a:r>
            <a:endParaRPr lang="en-GB" sz="36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4451" y="869065"/>
            <a:ext cx="6419849" cy="4736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1622203" y="5783074"/>
            <a:ext cx="5858399" cy="523220"/>
          </a:xfrm>
          <a:prstGeom prst="rect">
            <a:avLst/>
          </a:prstGeom>
          <a:noFill/>
        </p:spPr>
        <p:txBody>
          <a:bodyPr wrap="none" rtlCol="0">
            <a:spAutoFit/>
          </a:bodyPr>
          <a:lstStyle/>
          <a:p>
            <a:r>
              <a:rPr lang="en-US" sz="2800" dirty="0" smtClean="0"/>
              <a:t>Cross-over point is at around 165 miles</a:t>
            </a:r>
            <a:endParaRPr lang="en-GB" sz="2800" dirty="0"/>
          </a:p>
        </p:txBody>
      </p:sp>
    </p:spTree>
    <p:extLst>
      <p:ext uri="{BB962C8B-B14F-4D97-AF65-F5344CB8AC3E}">
        <p14:creationId xmlns:p14="http://schemas.microsoft.com/office/powerpoint/2010/main" val="1518551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86622" y="65291"/>
            <a:ext cx="6729278" cy="646331"/>
          </a:xfrm>
          <a:prstGeom prst="rect">
            <a:avLst/>
          </a:prstGeom>
          <a:noFill/>
        </p:spPr>
        <p:txBody>
          <a:bodyPr wrap="none" rtlCol="0">
            <a:spAutoFit/>
          </a:bodyPr>
          <a:lstStyle/>
          <a:p>
            <a:r>
              <a:rPr lang="en-GB" sz="3600" dirty="0" smtClean="0"/>
              <a:t>Designing your own exam question</a:t>
            </a:r>
            <a:endParaRPr lang="en-GB" sz="3600"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5745" y="825922"/>
            <a:ext cx="5928170" cy="3614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53222" y="4567237"/>
            <a:ext cx="6885539" cy="523220"/>
          </a:xfrm>
          <a:prstGeom prst="rect">
            <a:avLst/>
          </a:prstGeom>
          <a:noFill/>
        </p:spPr>
        <p:txBody>
          <a:bodyPr wrap="none" rtlCol="0">
            <a:spAutoFit/>
          </a:bodyPr>
          <a:lstStyle/>
          <a:p>
            <a:r>
              <a:rPr lang="en-US" sz="2800" dirty="0" smtClean="0"/>
              <a:t>1. Create your own ways, or prices of charging</a:t>
            </a:r>
            <a:endParaRPr lang="en-GB" sz="2800" dirty="0"/>
          </a:p>
        </p:txBody>
      </p:sp>
      <p:sp>
        <p:nvSpPr>
          <p:cNvPr id="6" name="TextBox 5"/>
          <p:cNvSpPr txBox="1"/>
          <p:nvPr/>
        </p:nvSpPr>
        <p:spPr>
          <a:xfrm>
            <a:off x="643150" y="5892850"/>
            <a:ext cx="8312404" cy="523220"/>
          </a:xfrm>
          <a:prstGeom prst="rect">
            <a:avLst/>
          </a:prstGeom>
          <a:noFill/>
        </p:spPr>
        <p:txBody>
          <a:bodyPr wrap="none" rtlCol="0">
            <a:spAutoFit/>
          </a:bodyPr>
          <a:lstStyle/>
          <a:p>
            <a:r>
              <a:rPr lang="en-US" sz="2800" dirty="0" smtClean="0"/>
              <a:t>2. Create two or three questions, from ‘easy’ to ‘harder’</a:t>
            </a:r>
            <a:endParaRPr lang="en-GB" sz="2800" dirty="0"/>
          </a:p>
        </p:txBody>
      </p:sp>
      <p:sp>
        <p:nvSpPr>
          <p:cNvPr id="7" name="TextBox 6"/>
          <p:cNvSpPr txBox="1"/>
          <p:nvPr/>
        </p:nvSpPr>
        <p:spPr>
          <a:xfrm>
            <a:off x="1043200" y="4969580"/>
            <a:ext cx="6712222" cy="369332"/>
          </a:xfrm>
          <a:prstGeom prst="rect">
            <a:avLst/>
          </a:prstGeom>
          <a:noFill/>
        </p:spPr>
        <p:txBody>
          <a:bodyPr wrap="none" rtlCol="0">
            <a:spAutoFit/>
          </a:bodyPr>
          <a:lstStyle/>
          <a:p>
            <a:r>
              <a:rPr lang="en-US" dirty="0" smtClean="0"/>
              <a:t>You can create more interesting questions if there’s a cross-over point</a:t>
            </a:r>
            <a:endParaRPr lang="en-GB" dirty="0"/>
          </a:p>
        </p:txBody>
      </p:sp>
      <p:sp>
        <p:nvSpPr>
          <p:cNvPr id="8" name="TextBox 7"/>
          <p:cNvSpPr txBox="1"/>
          <p:nvPr/>
        </p:nvSpPr>
        <p:spPr>
          <a:xfrm>
            <a:off x="1043200" y="5236280"/>
            <a:ext cx="7912231" cy="369332"/>
          </a:xfrm>
          <a:prstGeom prst="rect">
            <a:avLst/>
          </a:prstGeom>
          <a:noFill/>
        </p:spPr>
        <p:txBody>
          <a:bodyPr wrap="none" rtlCol="0">
            <a:spAutoFit/>
          </a:bodyPr>
          <a:lstStyle/>
          <a:p>
            <a:r>
              <a:rPr lang="en-US" dirty="0" smtClean="0"/>
              <a:t>You can write different policies entirely (e.g. based upon time out, or day of week?)</a:t>
            </a:r>
            <a:endParaRPr lang="en-GB" dirty="0"/>
          </a:p>
        </p:txBody>
      </p:sp>
      <p:sp>
        <p:nvSpPr>
          <p:cNvPr id="9" name="Rectangle 8"/>
          <p:cNvSpPr/>
          <p:nvPr/>
        </p:nvSpPr>
        <p:spPr>
          <a:xfrm>
            <a:off x="2051325" y="1983579"/>
            <a:ext cx="2044666" cy="1007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4799352" y="2080031"/>
            <a:ext cx="2306298" cy="763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56765" y="2123855"/>
            <a:ext cx="1002099" cy="785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10357" y="2123374"/>
            <a:ext cx="979523" cy="733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8523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5122" y="65291"/>
            <a:ext cx="8016105" cy="646331"/>
          </a:xfrm>
          <a:prstGeom prst="rect">
            <a:avLst/>
          </a:prstGeom>
          <a:noFill/>
        </p:spPr>
        <p:txBody>
          <a:bodyPr wrap="none" rtlCol="0">
            <a:spAutoFit/>
          </a:bodyPr>
          <a:lstStyle/>
          <a:p>
            <a:r>
              <a:rPr lang="en-GB" sz="3600" dirty="0" smtClean="0"/>
              <a:t>Carefully answer your own exam question</a:t>
            </a:r>
            <a:endParaRPr lang="en-GB" sz="3600"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5745" y="825922"/>
            <a:ext cx="5928170" cy="3614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96022" y="4567237"/>
            <a:ext cx="8799397" cy="523220"/>
          </a:xfrm>
          <a:prstGeom prst="rect">
            <a:avLst/>
          </a:prstGeom>
          <a:noFill/>
        </p:spPr>
        <p:txBody>
          <a:bodyPr wrap="none" rtlCol="0">
            <a:spAutoFit/>
          </a:bodyPr>
          <a:lstStyle/>
          <a:p>
            <a:r>
              <a:rPr lang="en-US" sz="2800" dirty="0" smtClean="0"/>
              <a:t>Try to produce a ‘model answer’ on another sheet of paper.</a:t>
            </a:r>
            <a:endParaRPr lang="en-GB" sz="2800" dirty="0"/>
          </a:p>
        </p:txBody>
      </p:sp>
      <p:sp>
        <p:nvSpPr>
          <p:cNvPr id="9" name="Rectangle 8"/>
          <p:cNvSpPr/>
          <p:nvPr/>
        </p:nvSpPr>
        <p:spPr>
          <a:xfrm>
            <a:off x="2051325" y="1983579"/>
            <a:ext cx="2044666" cy="1007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4799352" y="2080031"/>
            <a:ext cx="2306298" cy="763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56765" y="2123855"/>
            <a:ext cx="1002099" cy="785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10357" y="2123374"/>
            <a:ext cx="979523" cy="733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196022" y="5253037"/>
            <a:ext cx="8799397" cy="954107"/>
          </a:xfrm>
          <a:prstGeom prst="rect">
            <a:avLst/>
          </a:prstGeom>
          <a:noFill/>
        </p:spPr>
        <p:txBody>
          <a:bodyPr wrap="square" rtlCol="0">
            <a:spAutoFit/>
          </a:bodyPr>
          <a:lstStyle/>
          <a:p>
            <a:r>
              <a:rPr lang="en-US" sz="2800" dirty="0" smtClean="0"/>
              <a:t>We will then pass your question on for others to attempt, and you will mark their work later.</a:t>
            </a:r>
            <a:endParaRPr lang="en-GB" sz="2800" dirty="0"/>
          </a:p>
        </p:txBody>
      </p:sp>
    </p:spTree>
    <p:extLst>
      <p:ext uri="{BB962C8B-B14F-4D97-AF65-F5344CB8AC3E}">
        <p14:creationId xmlns:p14="http://schemas.microsoft.com/office/powerpoint/2010/main" val="1977171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17613" y="73432"/>
            <a:ext cx="1592744" cy="646331"/>
          </a:xfrm>
          <a:prstGeom prst="rect">
            <a:avLst/>
          </a:prstGeom>
          <a:noFill/>
        </p:spPr>
        <p:txBody>
          <a:bodyPr wrap="none" rtlCol="0">
            <a:spAutoFit/>
          </a:bodyPr>
          <a:lstStyle/>
          <a:p>
            <a:r>
              <a:rPr lang="en-GB" sz="3600" dirty="0" smtClean="0"/>
              <a:t>Plenary</a:t>
            </a:r>
            <a:endParaRPr lang="en-GB" sz="3600" dirty="0"/>
          </a:p>
        </p:txBody>
      </p:sp>
      <p:sp>
        <p:nvSpPr>
          <p:cNvPr id="2" name="TextBox 1"/>
          <p:cNvSpPr txBox="1"/>
          <p:nvPr/>
        </p:nvSpPr>
        <p:spPr>
          <a:xfrm>
            <a:off x="196022" y="1857374"/>
            <a:ext cx="4317963" cy="954107"/>
          </a:xfrm>
          <a:prstGeom prst="rect">
            <a:avLst/>
          </a:prstGeom>
          <a:noFill/>
        </p:spPr>
        <p:txBody>
          <a:bodyPr wrap="square" rtlCol="0">
            <a:spAutoFit/>
          </a:bodyPr>
          <a:lstStyle/>
          <a:p>
            <a:r>
              <a:rPr lang="en-US" sz="2800" dirty="0" smtClean="0"/>
              <a:t>Which teams asked good questions?</a:t>
            </a:r>
            <a:endParaRPr lang="en-GB" sz="2800" dirty="0"/>
          </a:p>
        </p:txBody>
      </p:sp>
      <p:grpSp>
        <p:nvGrpSpPr>
          <p:cNvPr id="5" name="Group 4"/>
          <p:cNvGrpSpPr/>
          <p:nvPr/>
        </p:nvGrpSpPr>
        <p:grpSpPr>
          <a:xfrm>
            <a:off x="4641806" y="1048763"/>
            <a:ext cx="3694612" cy="2252813"/>
            <a:chOff x="1615745" y="825922"/>
            <a:chExt cx="5928170" cy="3614738"/>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5745" y="825922"/>
              <a:ext cx="5928170" cy="3614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2051325" y="1983579"/>
              <a:ext cx="2044666" cy="1007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4799352" y="2080031"/>
              <a:ext cx="2306298" cy="763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56765" y="2123855"/>
              <a:ext cx="1002099" cy="785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10357" y="2123374"/>
              <a:ext cx="979523" cy="733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3" name="TextBox 12"/>
          <p:cNvSpPr txBox="1"/>
          <p:nvPr/>
        </p:nvSpPr>
        <p:spPr>
          <a:xfrm>
            <a:off x="133336" y="3538537"/>
            <a:ext cx="8799397" cy="954107"/>
          </a:xfrm>
          <a:prstGeom prst="rect">
            <a:avLst/>
          </a:prstGeom>
          <a:noFill/>
        </p:spPr>
        <p:txBody>
          <a:bodyPr wrap="square" rtlCol="0">
            <a:spAutoFit/>
          </a:bodyPr>
          <a:lstStyle/>
          <a:p>
            <a:r>
              <a:rPr lang="en-US" sz="2800" dirty="0" smtClean="0"/>
              <a:t>Which teams were able to correctly answer questions posed by another team?</a:t>
            </a:r>
            <a:endParaRPr lang="en-GB" sz="2800" dirty="0"/>
          </a:p>
        </p:txBody>
      </p:sp>
      <p:sp>
        <p:nvSpPr>
          <p:cNvPr id="14" name="TextBox 13"/>
          <p:cNvSpPr txBox="1"/>
          <p:nvPr/>
        </p:nvSpPr>
        <p:spPr>
          <a:xfrm>
            <a:off x="133336" y="4643437"/>
            <a:ext cx="8799397" cy="523220"/>
          </a:xfrm>
          <a:prstGeom prst="rect">
            <a:avLst/>
          </a:prstGeom>
          <a:noFill/>
        </p:spPr>
        <p:txBody>
          <a:bodyPr wrap="square" rtlCol="0">
            <a:spAutoFit/>
          </a:bodyPr>
          <a:lstStyle/>
          <a:p>
            <a:r>
              <a:rPr lang="en-US" sz="2800" dirty="0" smtClean="0"/>
              <a:t>Is it easy to write such exam questions?</a:t>
            </a:r>
            <a:endParaRPr lang="en-GB" sz="2800" dirty="0"/>
          </a:p>
        </p:txBody>
      </p:sp>
      <p:sp>
        <p:nvSpPr>
          <p:cNvPr id="15" name="TextBox 14"/>
          <p:cNvSpPr txBox="1"/>
          <p:nvPr/>
        </p:nvSpPr>
        <p:spPr>
          <a:xfrm>
            <a:off x="133336" y="5367337"/>
            <a:ext cx="8799397" cy="523220"/>
          </a:xfrm>
          <a:prstGeom prst="rect">
            <a:avLst/>
          </a:prstGeom>
          <a:noFill/>
        </p:spPr>
        <p:txBody>
          <a:bodyPr wrap="square" rtlCol="0">
            <a:spAutoFit/>
          </a:bodyPr>
          <a:lstStyle/>
          <a:p>
            <a:r>
              <a:rPr lang="en-US" sz="2800" dirty="0" smtClean="0"/>
              <a:t>How easy is it to fairly mark others’ work?</a:t>
            </a:r>
            <a:endParaRPr lang="en-GB" sz="2800" dirty="0"/>
          </a:p>
        </p:txBody>
      </p:sp>
    </p:spTree>
    <p:extLst>
      <p:ext uri="{BB962C8B-B14F-4D97-AF65-F5344CB8AC3E}">
        <p14:creationId xmlns:p14="http://schemas.microsoft.com/office/powerpoint/2010/main" val="4267806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702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702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702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143000"/>
            <a:ext cx="3205301" cy="369332"/>
          </a:xfrm>
          <a:prstGeom prst="rect">
            <a:avLst/>
          </a:prstGeom>
          <a:noFill/>
        </p:spPr>
        <p:txBody>
          <a:bodyPr wrap="none" rtlCol="0">
            <a:spAutoFit/>
          </a:bodyPr>
          <a:lstStyle/>
          <a:p>
            <a:r>
              <a:rPr lang="en-GB" dirty="0" smtClean="0"/>
              <a:t>Consumable Resources Needed:</a:t>
            </a:r>
            <a:endParaRPr lang="en-GB" dirty="0"/>
          </a:p>
        </p:txBody>
      </p:sp>
      <p:sp>
        <p:nvSpPr>
          <p:cNvPr id="3" name="TextBox 2"/>
          <p:cNvSpPr txBox="1"/>
          <p:nvPr/>
        </p:nvSpPr>
        <p:spPr>
          <a:xfrm>
            <a:off x="533400" y="3452336"/>
            <a:ext cx="2960811" cy="369332"/>
          </a:xfrm>
          <a:prstGeom prst="rect">
            <a:avLst/>
          </a:prstGeom>
          <a:noFill/>
        </p:spPr>
        <p:txBody>
          <a:bodyPr wrap="none" rtlCol="0">
            <a:spAutoFit/>
          </a:bodyPr>
          <a:lstStyle/>
          <a:p>
            <a:r>
              <a:rPr lang="en-GB" dirty="0" smtClean="0"/>
              <a:t>Re-usable Resources Needed:</a:t>
            </a:r>
            <a:endParaRPr lang="en-GB" dirty="0"/>
          </a:p>
        </p:txBody>
      </p:sp>
      <p:sp>
        <p:nvSpPr>
          <p:cNvPr id="4" name="TextBox 3"/>
          <p:cNvSpPr txBox="1"/>
          <p:nvPr/>
        </p:nvSpPr>
        <p:spPr>
          <a:xfrm>
            <a:off x="738049" y="1592818"/>
            <a:ext cx="9039462" cy="369332"/>
          </a:xfrm>
          <a:prstGeom prst="rect">
            <a:avLst/>
          </a:prstGeom>
          <a:noFill/>
        </p:spPr>
        <p:txBody>
          <a:bodyPr wrap="none" rtlCol="0">
            <a:spAutoFit/>
          </a:bodyPr>
          <a:lstStyle/>
          <a:p>
            <a:r>
              <a:rPr lang="en-GB" dirty="0" smtClean="0"/>
              <a:t>Each </a:t>
            </a:r>
            <a:r>
              <a:rPr lang="en-GB" i="1" dirty="0" smtClean="0"/>
              <a:t>team</a:t>
            </a:r>
            <a:r>
              <a:rPr lang="en-GB" dirty="0" smtClean="0"/>
              <a:t> needs 2 or 3 off A3 poster paper to answer questions [and display for others to see]</a:t>
            </a:r>
            <a:endParaRPr lang="en-GB" dirty="0"/>
          </a:p>
        </p:txBody>
      </p:sp>
      <p:sp>
        <p:nvSpPr>
          <p:cNvPr id="5" name="TextBox 4"/>
          <p:cNvSpPr txBox="1"/>
          <p:nvPr/>
        </p:nvSpPr>
        <p:spPr>
          <a:xfrm>
            <a:off x="1143000" y="4717018"/>
            <a:ext cx="6582764" cy="369332"/>
          </a:xfrm>
          <a:prstGeom prst="rect">
            <a:avLst/>
          </a:prstGeom>
          <a:noFill/>
        </p:spPr>
        <p:txBody>
          <a:bodyPr wrap="none" rtlCol="0">
            <a:spAutoFit/>
          </a:bodyPr>
          <a:lstStyle/>
          <a:p>
            <a:r>
              <a:rPr lang="en-GB" dirty="0" smtClean="0"/>
              <a:t>Plastic </a:t>
            </a:r>
            <a:r>
              <a:rPr lang="en-GB" dirty="0" smtClean="0"/>
              <a:t>A4 wallet </a:t>
            </a:r>
            <a:r>
              <a:rPr lang="en-GB" dirty="0" smtClean="0"/>
              <a:t>to </a:t>
            </a:r>
            <a:r>
              <a:rPr lang="en-GB" dirty="0" smtClean="0"/>
              <a:t>hold worksheets over to next lesson if necessary.</a:t>
            </a:r>
            <a:endParaRPr lang="en-GB" dirty="0"/>
          </a:p>
        </p:txBody>
      </p:sp>
      <p:sp>
        <p:nvSpPr>
          <p:cNvPr id="6" name="TextBox 5"/>
          <p:cNvSpPr txBox="1"/>
          <p:nvPr/>
        </p:nvSpPr>
        <p:spPr>
          <a:xfrm>
            <a:off x="742950" y="1973818"/>
            <a:ext cx="2594941" cy="369332"/>
          </a:xfrm>
          <a:prstGeom prst="rect">
            <a:avLst/>
          </a:prstGeom>
          <a:noFill/>
        </p:spPr>
        <p:txBody>
          <a:bodyPr wrap="none" rtlCol="0">
            <a:spAutoFit/>
          </a:bodyPr>
          <a:lstStyle/>
          <a:p>
            <a:r>
              <a:rPr lang="en-GB" dirty="0" err="1" smtClean="0"/>
              <a:t>Blu-tac</a:t>
            </a:r>
            <a:r>
              <a:rPr lang="en-GB" dirty="0" smtClean="0"/>
              <a:t> to stick posters up</a:t>
            </a:r>
            <a:endParaRPr lang="en-GB" dirty="0"/>
          </a:p>
        </p:txBody>
      </p:sp>
      <p:sp>
        <p:nvSpPr>
          <p:cNvPr id="8" name="TextBox 7"/>
          <p:cNvSpPr txBox="1"/>
          <p:nvPr/>
        </p:nvSpPr>
        <p:spPr>
          <a:xfrm>
            <a:off x="1143000" y="4324350"/>
            <a:ext cx="5425781" cy="369332"/>
          </a:xfrm>
          <a:prstGeom prst="rect">
            <a:avLst/>
          </a:prstGeom>
          <a:noFill/>
        </p:spPr>
        <p:txBody>
          <a:bodyPr wrap="none" rtlCol="0">
            <a:spAutoFit/>
          </a:bodyPr>
          <a:lstStyle/>
          <a:p>
            <a:r>
              <a:rPr lang="en-GB" dirty="0" smtClean="0"/>
              <a:t>Camera to record some work, esp. for display purposes..</a:t>
            </a:r>
            <a:endParaRPr lang="en-GB" dirty="0"/>
          </a:p>
        </p:txBody>
      </p:sp>
      <p:sp>
        <p:nvSpPr>
          <p:cNvPr id="9" name="TextBox 8"/>
          <p:cNvSpPr txBox="1"/>
          <p:nvPr/>
        </p:nvSpPr>
        <p:spPr>
          <a:xfrm>
            <a:off x="1172438" y="3821668"/>
            <a:ext cx="7609199" cy="369332"/>
          </a:xfrm>
          <a:prstGeom prst="rect">
            <a:avLst/>
          </a:prstGeom>
          <a:noFill/>
        </p:spPr>
        <p:txBody>
          <a:bodyPr wrap="none" rtlCol="0">
            <a:spAutoFit/>
          </a:bodyPr>
          <a:lstStyle/>
          <a:p>
            <a:r>
              <a:rPr lang="en-GB" dirty="0" smtClean="0"/>
              <a:t>Each team needs 1 A5 initial question sheet (though displayed in </a:t>
            </a:r>
            <a:r>
              <a:rPr lang="en-GB" dirty="0" err="1" smtClean="0"/>
              <a:t>slideware</a:t>
            </a:r>
            <a:r>
              <a:rPr lang="en-GB" dirty="0" smtClean="0"/>
              <a:t> too).</a:t>
            </a:r>
            <a:endParaRPr lang="en-GB" dirty="0"/>
          </a:p>
        </p:txBody>
      </p:sp>
      <p:sp>
        <p:nvSpPr>
          <p:cNvPr id="10" name="TextBox 9"/>
          <p:cNvSpPr txBox="1"/>
          <p:nvPr/>
        </p:nvSpPr>
        <p:spPr>
          <a:xfrm>
            <a:off x="778599" y="2354818"/>
            <a:ext cx="8365401" cy="646331"/>
          </a:xfrm>
          <a:prstGeom prst="rect">
            <a:avLst/>
          </a:prstGeom>
          <a:noFill/>
        </p:spPr>
        <p:txBody>
          <a:bodyPr wrap="square" rtlCol="0">
            <a:spAutoFit/>
          </a:bodyPr>
          <a:lstStyle/>
          <a:p>
            <a:r>
              <a:rPr lang="en-GB" dirty="0" smtClean="0"/>
              <a:t>Each team needs 1 A4 colour </a:t>
            </a:r>
            <a:r>
              <a:rPr lang="en-GB" dirty="0" smtClean="0"/>
              <a:t>question template </a:t>
            </a:r>
            <a:r>
              <a:rPr lang="en-GB" dirty="0" smtClean="0"/>
              <a:t>sheet (they can choose whether to use left side, or right side, or to pose 2 entirely different questions).</a:t>
            </a:r>
            <a:endParaRPr lang="en-GB" dirty="0"/>
          </a:p>
        </p:txBody>
      </p:sp>
    </p:spTree>
    <p:extLst>
      <p:ext uri="{BB962C8B-B14F-4D97-AF65-F5344CB8AC3E}">
        <p14:creationId xmlns:p14="http://schemas.microsoft.com/office/powerpoint/2010/main" val="1665568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rot="5400000">
            <a:off x="4142133" y="1397504"/>
            <a:ext cx="5535936" cy="3952303"/>
            <a:chOff x="854125" y="917816"/>
            <a:chExt cx="8184927" cy="5843512"/>
          </a:xfrm>
        </p:grpSpPr>
        <p:pic>
          <p:nvPicPr>
            <p:cNvPr id="7" name="Picture 6" descr="Screen Clipping"/>
            <p:cNvPicPr>
              <a:picLocks noChangeAspect="1"/>
            </p:cNvPicPr>
            <p:nvPr/>
          </p:nvPicPr>
          <p:blipFill rotWithShape="1">
            <a:blip r:embed="rId2">
              <a:extLst>
                <a:ext uri="{28A0092B-C50C-407E-A947-70E740481C1C}">
                  <a14:useLocalDpi xmlns:a14="http://schemas.microsoft.com/office/drawing/2010/main" val="0"/>
                </a:ext>
              </a:extLst>
            </a:blip>
            <a:srcRect b="40943"/>
            <a:stretch/>
          </p:blipFill>
          <p:spPr>
            <a:xfrm>
              <a:off x="1140725" y="917816"/>
              <a:ext cx="6748922" cy="3504059"/>
            </a:xfrm>
            <a:prstGeom prst="rect">
              <a:avLst/>
            </a:prstGeom>
          </p:spPr>
        </p:pic>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3563" b="11134"/>
            <a:stretch/>
          </p:blipFill>
          <p:spPr bwMode="auto">
            <a:xfrm>
              <a:off x="1731811" y="2292825"/>
              <a:ext cx="2274471" cy="1282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Screen Clipping"/>
            <p:cNvPicPr>
              <a:picLocks noChangeAspect="1"/>
            </p:cNvPicPr>
            <p:nvPr/>
          </p:nvPicPr>
          <p:blipFill rotWithShape="1">
            <a:blip r:embed="rId2">
              <a:extLst>
                <a:ext uri="{28A0092B-C50C-407E-A947-70E740481C1C}">
                  <a14:useLocalDpi xmlns:a14="http://schemas.microsoft.com/office/drawing/2010/main" val="0"/>
                </a:ext>
              </a:extLst>
            </a:blip>
            <a:srcRect t="67299"/>
            <a:stretch/>
          </p:blipFill>
          <p:spPr>
            <a:xfrm>
              <a:off x="854125" y="4408227"/>
              <a:ext cx="8184927" cy="2353101"/>
            </a:xfrm>
            <a:prstGeom prst="rect">
              <a:avLst/>
            </a:prstGeom>
          </p:spPr>
        </p:pic>
      </p:grpSp>
      <p:grpSp>
        <p:nvGrpSpPr>
          <p:cNvPr id="11" name="Group 10"/>
          <p:cNvGrpSpPr/>
          <p:nvPr/>
        </p:nvGrpSpPr>
        <p:grpSpPr>
          <a:xfrm rot="5400000">
            <a:off x="-391767" y="1397504"/>
            <a:ext cx="5535936" cy="3952303"/>
            <a:chOff x="854125" y="917816"/>
            <a:chExt cx="8184927" cy="5843512"/>
          </a:xfrm>
        </p:grpSpPr>
        <p:pic>
          <p:nvPicPr>
            <p:cNvPr id="12" name="Picture 11" descr="Screen Clipping"/>
            <p:cNvPicPr>
              <a:picLocks noChangeAspect="1"/>
            </p:cNvPicPr>
            <p:nvPr/>
          </p:nvPicPr>
          <p:blipFill rotWithShape="1">
            <a:blip r:embed="rId2">
              <a:extLst>
                <a:ext uri="{28A0092B-C50C-407E-A947-70E740481C1C}">
                  <a14:useLocalDpi xmlns:a14="http://schemas.microsoft.com/office/drawing/2010/main" val="0"/>
                </a:ext>
              </a:extLst>
            </a:blip>
            <a:srcRect b="40943"/>
            <a:stretch/>
          </p:blipFill>
          <p:spPr>
            <a:xfrm>
              <a:off x="1140725" y="917816"/>
              <a:ext cx="6748922" cy="3504059"/>
            </a:xfrm>
            <a:prstGeom prst="rect">
              <a:avLst/>
            </a:prstGeom>
          </p:spPr>
        </p:pic>
        <p:pic>
          <p:nvPicPr>
            <p:cNvPr id="1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3563" b="11134"/>
            <a:stretch/>
          </p:blipFill>
          <p:spPr bwMode="auto">
            <a:xfrm>
              <a:off x="1731811" y="2292825"/>
              <a:ext cx="2274471" cy="1282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3" descr="Screen Clipping"/>
            <p:cNvPicPr>
              <a:picLocks noChangeAspect="1"/>
            </p:cNvPicPr>
            <p:nvPr/>
          </p:nvPicPr>
          <p:blipFill rotWithShape="1">
            <a:blip r:embed="rId2">
              <a:extLst>
                <a:ext uri="{28A0092B-C50C-407E-A947-70E740481C1C}">
                  <a14:useLocalDpi xmlns:a14="http://schemas.microsoft.com/office/drawing/2010/main" val="0"/>
                </a:ext>
              </a:extLst>
            </a:blip>
            <a:srcRect t="67299"/>
            <a:stretch/>
          </p:blipFill>
          <p:spPr>
            <a:xfrm>
              <a:off x="854125" y="4408227"/>
              <a:ext cx="8184927" cy="2353101"/>
            </a:xfrm>
            <a:prstGeom prst="rect">
              <a:avLst/>
            </a:prstGeom>
          </p:spPr>
        </p:pic>
      </p:grpSp>
    </p:spTree>
    <p:extLst>
      <p:ext uri="{BB962C8B-B14F-4D97-AF65-F5344CB8AC3E}">
        <p14:creationId xmlns:p14="http://schemas.microsoft.com/office/powerpoint/2010/main" val="610053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2" y="438150"/>
            <a:ext cx="4257675"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6787" y="476250"/>
            <a:ext cx="4257675" cy="612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90547" y="1328737"/>
            <a:ext cx="1319213" cy="7096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14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6820" y="1313765"/>
            <a:ext cx="855095" cy="6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571747" y="1328737"/>
            <a:ext cx="1638303" cy="576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5105397" y="1316830"/>
            <a:ext cx="1319213" cy="7096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7086597" y="1316830"/>
            <a:ext cx="1504953" cy="576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14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09875" y="1309988"/>
            <a:ext cx="871537" cy="652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04250" y="1272537"/>
            <a:ext cx="799389" cy="626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36355" y="1287810"/>
            <a:ext cx="781093" cy="585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33362" y="114300"/>
            <a:ext cx="3957638" cy="369332"/>
          </a:xfrm>
          <a:prstGeom prst="rect">
            <a:avLst/>
          </a:prstGeom>
          <a:noFill/>
        </p:spPr>
        <p:txBody>
          <a:bodyPr wrap="square" rtlCol="0">
            <a:spAutoFit/>
          </a:bodyPr>
          <a:lstStyle/>
          <a:p>
            <a:r>
              <a:rPr lang="en-US" dirty="0" smtClean="0"/>
              <a:t>Question designed by:  ………………………..</a:t>
            </a:r>
            <a:endParaRPr lang="en-GB" dirty="0"/>
          </a:p>
        </p:txBody>
      </p:sp>
      <p:sp>
        <p:nvSpPr>
          <p:cNvPr id="13" name="TextBox 12"/>
          <p:cNvSpPr txBox="1"/>
          <p:nvPr/>
        </p:nvSpPr>
        <p:spPr>
          <a:xfrm>
            <a:off x="4786312" y="114300"/>
            <a:ext cx="3957638" cy="369332"/>
          </a:xfrm>
          <a:prstGeom prst="rect">
            <a:avLst/>
          </a:prstGeom>
          <a:noFill/>
        </p:spPr>
        <p:txBody>
          <a:bodyPr wrap="square" rtlCol="0">
            <a:spAutoFit/>
          </a:bodyPr>
          <a:lstStyle/>
          <a:p>
            <a:r>
              <a:rPr lang="en-US" dirty="0" smtClean="0"/>
              <a:t>Question designed by:  ………………………..</a:t>
            </a:r>
            <a:endParaRPr lang="en-GB" dirty="0"/>
          </a:p>
        </p:txBody>
      </p:sp>
    </p:spTree>
    <p:extLst>
      <p:ext uri="{BB962C8B-B14F-4D97-AF65-F5344CB8AC3E}">
        <p14:creationId xmlns:p14="http://schemas.microsoft.com/office/powerpoint/2010/main" val="1536702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5004" y="2157188"/>
            <a:ext cx="5186292" cy="369332"/>
          </a:xfrm>
          <a:prstGeom prst="rect">
            <a:avLst/>
          </a:prstGeom>
          <a:noFill/>
        </p:spPr>
        <p:txBody>
          <a:bodyPr wrap="none" rtlCol="0">
            <a:spAutoFit/>
          </a:bodyPr>
          <a:lstStyle/>
          <a:p>
            <a:r>
              <a:rPr lang="en-GB" dirty="0" smtClean="0"/>
              <a:t>Student’s initially work in their normal exercise books</a:t>
            </a:r>
            <a:endParaRPr lang="en-GB" dirty="0"/>
          </a:p>
        </p:txBody>
      </p:sp>
      <p:sp>
        <p:nvSpPr>
          <p:cNvPr id="3" name="TextBox 2"/>
          <p:cNvSpPr txBox="1"/>
          <p:nvPr/>
        </p:nvSpPr>
        <p:spPr>
          <a:xfrm>
            <a:off x="1095004" y="2568064"/>
            <a:ext cx="6984470" cy="1200329"/>
          </a:xfrm>
          <a:prstGeom prst="rect">
            <a:avLst/>
          </a:prstGeom>
          <a:noFill/>
        </p:spPr>
        <p:txBody>
          <a:bodyPr wrap="square" rtlCol="0">
            <a:spAutoFit/>
          </a:bodyPr>
          <a:lstStyle/>
          <a:p>
            <a:r>
              <a:rPr lang="en-GB" dirty="0" smtClean="0"/>
              <a:t>Better method, with smaller class and more willing students would be fore them to work together on A3 ‘poster’ paper (in rough, not neat) and bring that up to front to explain their method.</a:t>
            </a:r>
          </a:p>
          <a:p>
            <a:r>
              <a:rPr lang="en-US" dirty="0"/>
              <a:t> </a:t>
            </a:r>
            <a:r>
              <a:rPr lang="en-US" dirty="0" smtClean="0"/>
              <a:t>Or I could just </a:t>
            </a:r>
            <a:r>
              <a:rPr lang="en-US" dirty="0" err="1" smtClean="0"/>
              <a:t>summarise</a:t>
            </a:r>
            <a:r>
              <a:rPr lang="en-US" dirty="0" smtClean="0"/>
              <a:t> their method to everyone else.</a:t>
            </a:r>
            <a:endParaRPr lang="en-GB" dirty="0"/>
          </a:p>
        </p:txBody>
      </p:sp>
    </p:spTree>
    <p:extLst>
      <p:ext uri="{BB962C8B-B14F-4D97-AF65-F5344CB8AC3E}">
        <p14:creationId xmlns:p14="http://schemas.microsoft.com/office/powerpoint/2010/main" val="3904157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45420" y="66765"/>
            <a:ext cx="6635663" cy="646331"/>
          </a:xfrm>
          <a:prstGeom prst="rect">
            <a:avLst/>
          </a:prstGeom>
          <a:noFill/>
        </p:spPr>
        <p:txBody>
          <a:bodyPr wrap="none" rtlCol="0">
            <a:spAutoFit/>
          </a:bodyPr>
          <a:lstStyle/>
          <a:p>
            <a:r>
              <a:rPr lang="en-GB" sz="3600" dirty="0" smtClean="0"/>
              <a:t>Work with a partner to solve this…</a:t>
            </a:r>
            <a:endParaRPr lang="en-GB" sz="3600" dirty="0"/>
          </a:p>
        </p:txBody>
      </p:sp>
      <p:grpSp>
        <p:nvGrpSpPr>
          <p:cNvPr id="4" name="Group 3"/>
          <p:cNvGrpSpPr/>
          <p:nvPr/>
        </p:nvGrpSpPr>
        <p:grpSpPr>
          <a:xfrm>
            <a:off x="854125" y="917816"/>
            <a:ext cx="8184927" cy="5843512"/>
            <a:chOff x="854125" y="917816"/>
            <a:chExt cx="8184927" cy="5843512"/>
          </a:xfrm>
        </p:grpSpPr>
        <p:pic>
          <p:nvPicPr>
            <p:cNvPr id="2" name="Picture 1" descr="Screen Clipping"/>
            <p:cNvPicPr>
              <a:picLocks noChangeAspect="1"/>
            </p:cNvPicPr>
            <p:nvPr/>
          </p:nvPicPr>
          <p:blipFill rotWithShape="1">
            <a:blip r:embed="rId2">
              <a:extLst>
                <a:ext uri="{28A0092B-C50C-407E-A947-70E740481C1C}">
                  <a14:useLocalDpi xmlns:a14="http://schemas.microsoft.com/office/drawing/2010/main" val="0"/>
                </a:ext>
              </a:extLst>
            </a:blip>
            <a:srcRect b="40943"/>
            <a:stretch/>
          </p:blipFill>
          <p:spPr>
            <a:xfrm>
              <a:off x="1140725" y="917816"/>
              <a:ext cx="6748922" cy="3504059"/>
            </a:xfrm>
            <a:prstGeom prst="rect">
              <a:avLst/>
            </a:prstGeom>
          </p:spPr>
        </p:pic>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3563" b="11134"/>
            <a:stretch/>
          </p:blipFill>
          <p:spPr bwMode="auto">
            <a:xfrm>
              <a:off x="1731811" y="2292825"/>
              <a:ext cx="2274471" cy="1282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6" descr="Screen Clipping"/>
            <p:cNvPicPr>
              <a:picLocks noChangeAspect="1"/>
            </p:cNvPicPr>
            <p:nvPr/>
          </p:nvPicPr>
          <p:blipFill rotWithShape="1">
            <a:blip r:embed="rId2">
              <a:extLst>
                <a:ext uri="{28A0092B-C50C-407E-A947-70E740481C1C}">
                  <a14:useLocalDpi xmlns:a14="http://schemas.microsoft.com/office/drawing/2010/main" val="0"/>
                </a:ext>
              </a:extLst>
            </a:blip>
            <a:srcRect t="67299"/>
            <a:stretch/>
          </p:blipFill>
          <p:spPr>
            <a:xfrm>
              <a:off x="854125" y="4408227"/>
              <a:ext cx="8184927" cy="2353101"/>
            </a:xfrm>
            <a:prstGeom prst="rect">
              <a:avLst/>
            </a:prstGeom>
          </p:spPr>
        </p:pic>
      </p:grpSp>
      <p:sp>
        <p:nvSpPr>
          <p:cNvPr id="3" name="Rectangle 2"/>
          <p:cNvSpPr/>
          <p:nvPr/>
        </p:nvSpPr>
        <p:spPr>
          <a:xfrm>
            <a:off x="1359068" y="5571129"/>
            <a:ext cx="3317831" cy="461181"/>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48634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54348" y="53117"/>
            <a:ext cx="6988836" cy="584775"/>
          </a:xfrm>
          <a:prstGeom prst="rect">
            <a:avLst/>
          </a:prstGeom>
          <a:noFill/>
        </p:spPr>
        <p:txBody>
          <a:bodyPr wrap="none" rtlCol="0">
            <a:spAutoFit/>
          </a:bodyPr>
          <a:lstStyle/>
          <a:p>
            <a:r>
              <a:rPr lang="en-GB" sz="3200" dirty="0" smtClean="0"/>
              <a:t>What are the different ways to solve Q1?</a:t>
            </a:r>
            <a:endParaRPr lang="en-GB" sz="3200" dirty="0"/>
          </a:p>
        </p:txBody>
      </p:sp>
      <p:pic>
        <p:nvPicPr>
          <p:cNvPr id="7" name="Picture 6" descr="Screen Clipping"/>
          <p:cNvPicPr>
            <a:picLocks noChangeAspect="1"/>
          </p:cNvPicPr>
          <p:nvPr/>
        </p:nvPicPr>
        <p:blipFill rotWithShape="1">
          <a:blip r:embed="rId2">
            <a:extLst>
              <a:ext uri="{28A0092B-C50C-407E-A947-70E740481C1C}">
                <a14:useLocalDpi xmlns:a14="http://schemas.microsoft.com/office/drawing/2010/main" val="0"/>
              </a:ext>
            </a:extLst>
          </a:blip>
          <a:srcRect l="51449" t="16964" r="5074" b="47383"/>
          <a:stretch/>
        </p:blipFill>
        <p:spPr>
          <a:xfrm>
            <a:off x="5895832" y="713096"/>
            <a:ext cx="2934269" cy="2115403"/>
          </a:xfrm>
          <a:prstGeom prst="rect">
            <a:avLst/>
          </a:prstGeom>
        </p:spPr>
      </p:pic>
      <p:pic>
        <p:nvPicPr>
          <p:cNvPr id="8" name="Picture 7" descr="Screen Clipping"/>
          <p:cNvPicPr>
            <a:picLocks noChangeAspect="1"/>
          </p:cNvPicPr>
          <p:nvPr/>
        </p:nvPicPr>
        <p:blipFill rotWithShape="1">
          <a:blip r:embed="rId2">
            <a:extLst>
              <a:ext uri="{28A0092B-C50C-407E-A947-70E740481C1C}">
                <a14:useLocalDpi xmlns:a14="http://schemas.microsoft.com/office/drawing/2010/main" val="0"/>
              </a:ext>
            </a:extLst>
          </a:blip>
          <a:srcRect t="67299" r="46573" b="27580"/>
          <a:stretch/>
        </p:blipFill>
        <p:spPr>
          <a:xfrm>
            <a:off x="130788" y="1241947"/>
            <a:ext cx="5659074" cy="476863"/>
          </a:xfrm>
          <a:prstGeom prst="rect">
            <a:avLst/>
          </a:prstGeom>
        </p:spPr>
      </p:pic>
    </p:spTree>
    <p:extLst>
      <p:ext uri="{BB962C8B-B14F-4D97-AF65-F5344CB8AC3E}">
        <p14:creationId xmlns:p14="http://schemas.microsoft.com/office/powerpoint/2010/main" val="1485715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7868" y="53117"/>
            <a:ext cx="7339894" cy="584775"/>
          </a:xfrm>
          <a:prstGeom prst="rect">
            <a:avLst/>
          </a:prstGeom>
          <a:noFill/>
        </p:spPr>
        <p:txBody>
          <a:bodyPr wrap="none" rtlCol="0">
            <a:spAutoFit/>
          </a:bodyPr>
          <a:lstStyle/>
          <a:p>
            <a:r>
              <a:rPr lang="en-GB" sz="3200" dirty="0" smtClean="0"/>
              <a:t>What are some different ways to solve Q2?</a:t>
            </a:r>
            <a:endParaRPr lang="en-GB" sz="3200" dirty="0"/>
          </a:p>
        </p:txBody>
      </p:sp>
      <p:pic>
        <p:nvPicPr>
          <p:cNvPr id="5" name="Picture 4" descr="Screen Clipping"/>
          <p:cNvPicPr>
            <a:picLocks noChangeAspect="1"/>
          </p:cNvPicPr>
          <p:nvPr/>
        </p:nvPicPr>
        <p:blipFill rotWithShape="1">
          <a:blip r:embed="rId2">
            <a:extLst>
              <a:ext uri="{28A0092B-C50C-407E-A947-70E740481C1C}">
                <a14:useLocalDpi xmlns:a14="http://schemas.microsoft.com/office/drawing/2010/main" val="0"/>
              </a:ext>
            </a:extLst>
          </a:blip>
          <a:srcRect l="7073" t="74127" r="32066" b="15821"/>
          <a:stretch/>
        </p:blipFill>
        <p:spPr>
          <a:xfrm>
            <a:off x="232012" y="1023582"/>
            <a:ext cx="4981433" cy="723332"/>
          </a:xfrm>
          <a:prstGeom prst="rect">
            <a:avLst/>
          </a:prstGeom>
        </p:spPr>
      </p:pic>
      <p:pic>
        <p:nvPicPr>
          <p:cNvPr id="9" name="Picture 8" descr="Screen Clipping"/>
          <p:cNvPicPr>
            <a:picLocks noChangeAspect="1"/>
          </p:cNvPicPr>
          <p:nvPr/>
        </p:nvPicPr>
        <p:blipFill rotWithShape="1">
          <a:blip r:embed="rId2">
            <a:extLst>
              <a:ext uri="{28A0092B-C50C-407E-A947-70E740481C1C}">
                <a14:useLocalDpi xmlns:a14="http://schemas.microsoft.com/office/drawing/2010/main" val="0"/>
              </a:ext>
            </a:extLst>
          </a:blip>
          <a:srcRect l="2713" t="45715" r="53608" b="42784"/>
          <a:stretch/>
        </p:blipFill>
        <p:spPr>
          <a:xfrm>
            <a:off x="5882186" y="2442949"/>
            <a:ext cx="2947916" cy="682389"/>
          </a:xfrm>
          <a:prstGeom prst="rect">
            <a:avLst/>
          </a:prstGeom>
        </p:spPr>
      </p:pic>
      <p:pic>
        <p:nvPicPr>
          <p:cNvPr id="10" name="Picture 9" descr="Screen Clipping"/>
          <p:cNvPicPr>
            <a:picLocks noChangeAspect="1"/>
          </p:cNvPicPr>
          <p:nvPr/>
        </p:nvPicPr>
        <p:blipFill rotWithShape="1">
          <a:blip r:embed="rId2">
            <a:extLst>
              <a:ext uri="{28A0092B-C50C-407E-A947-70E740481C1C}">
                <a14:useLocalDpi xmlns:a14="http://schemas.microsoft.com/office/drawing/2010/main" val="0"/>
              </a:ext>
            </a:extLst>
          </a:blip>
          <a:srcRect l="51449" t="16964" r="5074" b="47383"/>
          <a:stretch/>
        </p:blipFill>
        <p:spPr>
          <a:xfrm>
            <a:off x="6119528" y="637892"/>
            <a:ext cx="2238234" cy="1613610"/>
          </a:xfrm>
          <a:prstGeom prst="rect">
            <a:avLst/>
          </a:prstGeom>
        </p:spPr>
      </p:pic>
      <p:sp>
        <p:nvSpPr>
          <p:cNvPr id="2" name="TextBox 1"/>
          <p:cNvSpPr txBox="1"/>
          <p:nvPr/>
        </p:nvSpPr>
        <p:spPr>
          <a:xfrm>
            <a:off x="6680321" y="2200955"/>
            <a:ext cx="1320105" cy="307777"/>
          </a:xfrm>
          <a:prstGeom prst="rect">
            <a:avLst/>
          </a:prstGeom>
          <a:noFill/>
        </p:spPr>
        <p:txBody>
          <a:bodyPr wrap="none" rtlCol="0">
            <a:spAutoFit/>
          </a:bodyPr>
          <a:lstStyle/>
          <a:p>
            <a:r>
              <a:rPr lang="en-GB" sz="1400" b="1" dirty="0" err="1" smtClean="0"/>
              <a:t>Bujit’s</a:t>
            </a:r>
            <a:r>
              <a:rPr lang="en-GB" sz="1400" b="1" dirty="0" smtClean="0"/>
              <a:t> Van Hire</a:t>
            </a:r>
            <a:endParaRPr lang="en-GB" sz="1400" b="1" dirty="0"/>
          </a:p>
        </p:txBody>
      </p:sp>
    </p:spTree>
    <p:extLst>
      <p:ext uri="{BB962C8B-B14F-4D97-AF65-F5344CB8AC3E}">
        <p14:creationId xmlns:p14="http://schemas.microsoft.com/office/powerpoint/2010/main" val="545661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3172" y="65291"/>
            <a:ext cx="8760412" cy="646331"/>
          </a:xfrm>
          <a:prstGeom prst="rect">
            <a:avLst/>
          </a:prstGeom>
          <a:noFill/>
        </p:spPr>
        <p:txBody>
          <a:bodyPr wrap="none" rtlCol="0">
            <a:spAutoFit/>
          </a:bodyPr>
          <a:lstStyle/>
          <a:p>
            <a:r>
              <a:rPr lang="en-GB" sz="3600" dirty="0" smtClean="0"/>
              <a:t>Other questions that could have been asked…</a:t>
            </a:r>
            <a:endParaRPr lang="en-GB" sz="3600" dirty="0"/>
          </a:p>
        </p:txBody>
      </p:sp>
      <p:grpSp>
        <p:nvGrpSpPr>
          <p:cNvPr id="4" name="Group 3"/>
          <p:cNvGrpSpPr/>
          <p:nvPr/>
        </p:nvGrpSpPr>
        <p:grpSpPr>
          <a:xfrm>
            <a:off x="2082424" y="654310"/>
            <a:ext cx="4454855" cy="1729665"/>
            <a:chOff x="1140725" y="1801504"/>
            <a:chExt cx="6748922" cy="2620371"/>
          </a:xfrm>
        </p:grpSpPr>
        <p:pic>
          <p:nvPicPr>
            <p:cNvPr id="2" name="Picture 1" descr="Screen Clipping"/>
            <p:cNvPicPr>
              <a:picLocks noChangeAspect="1"/>
            </p:cNvPicPr>
            <p:nvPr/>
          </p:nvPicPr>
          <p:blipFill rotWithShape="1">
            <a:blip r:embed="rId2">
              <a:extLst>
                <a:ext uri="{28A0092B-C50C-407E-A947-70E740481C1C}">
                  <a14:useLocalDpi xmlns:a14="http://schemas.microsoft.com/office/drawing/2010/main" val="0"/>
                </a:ext>
              </a:extLst>
            </a:blip>
            <a:srcRect t="14893" b="40943"/>
            <a:stretch/>
          </p:blipFill>
          <p:spPr>
            <a:xfrm>
              <a:off x="1140725" y="1801504"/>
              <a:ext cx="6748922" cy="2620371"/>
            </a:xfrm>
            <a:prstGeom prst="rect">
              <a:avLst/>
            </a:prstGeom>
          </p:spPr>
        </p:pic>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3563" b="11134"/>
            <a:stretch/>
          </p:blipFill>
          <p:spPr bwMode="auto">
            <a:xfrm>
              <a:off x="1731811" y="2292825"/>
              <a:ext cx="2274471" cy="1282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 name="Group 4"/>
          <p:cNvGrpSpPr/>
          <p:nvPr/>
        </p:nvGrpSpPr>
        <p:grpSpPr>
          <a:xfrm>
            <a:off x="254358" y="2372115"/>
            <a:ext cx="8077996" cy="760465"/>
            <a:chOff x="254358" y="2372115"/>
            <a:chExt cx="8077996" cy="760465"/>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8601" y="2372115"/>
              <a:ext cx="7263753" cy="760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54358" y="2462504"/>
              <a:ext cx="668773" cy="584775"/>
            </a:xfrm>
            <a:prstGeom prst="rect">
              <a:avLst/>
            </a:prstGeom>
            <a:noFill/>
          </p:spPr>
          <p:txBody>
            <a:bodyPr wrap="none" rtlCol="0">
              <a:spAutoFit/>
            </a:bodyPr>
            <a:lstStyle/>
            <a:p>
              <a:r>
                <a:rPr lang="en-US" sz="3200" dirty="0" smtClean="0"/>
                <a:t>Q1</a:t>
              </a:r>
              <a:endParaRPr lang="en-GB" sz="3200" dirty="0"/>
            </a:p>
          </p:txBody>
        </p:sp>
      </p:grpSp>
      <p:grpSp>
        <p:nvGrpSpPr>
          <p:cNvPr id="7" name="Group 6"/>
          <p:cNvGrpSpPr/>
          <p:nvPr/>
        </p:nvGrpSpPr>
        <p:grpSpPr>
          <a:xfrm>
            <a:off x="254358" y="3276243"/>
            <a:ext cx="8007185" cy="1142670"/>
            <a:chOff x="254358" y="3276243"/>
            <a:chExt cx="8007185" cy="1142670"/>
          </a:xfrm>
        </p:grpSpPr>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9562" y="3276243"/>
              <a:ext cx="7171981" cy="112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76420" y="3973121"/>
              <a:ext cx="3854781" cy="44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254358" y="3401994"/>
              <a:ext cx="668773" cy="584775"/>
            </a:xfrm>
            <a:prstGeom prst="rect">
              <a:avLst/>
            </a:prstGeom>
            <a:noFill/>
          </p:spPr>
          <p:txBody>
            <a:bodyPr wrap="none" rtlCol="0">
              <a:spAutoFit/>
            </a:bodyPr>
            <a:lstStyle/>
            <a:p>
              <a:r>
                <a:rPr lang="en-US" sz="3200" dirty="0" smtClean="0"/>
                <a:t>Q2</a:t>
              </a:r>
              <a:endParaRPr lang="en-GB" sz="3200" dirty="0"/>
            </a:p>
          </p:txBody>
        </p:sp>
      </p:grpSp>
      <p:grpSp>
        <p:nvGrpSpPr>
          <p:cNvPr id="8" name="Group 7"/>
          <p:cNvGrpSpPr/>
          <p:nvPr/>
        </p:nvGrpSpPr>
        <p:grpSpPr>
          <a:xfrm>
            <a:off x="254358" y="4531760"/>
            <a:ext cx="8110791" cy="773576"/>
            <a:chOff x="254358" y="4531760"/>
            <a:chExt cx="8110791" cy="773576"/>
          </a:xfrm>
        </p:grpSpPr>
        <p:pic>
          <p:nvPicPr>
            <p:cNvPr id="205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8282" y="4531760"/>
              <a:ext cx="7276867" cy="773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254358" y="4626160"/>
              <a:ext cx="668773" cy="584775"/>
            </a:xfrm>
            <a:prstGeom prst="rect">
              <a:avLst/>
            </a:prstGeom>
            <a:noFill/>
          </p:spPr>
          <p:txBody>
            <a:bodyPr wrap="none" rtlCol="0">
              <a:spAutoFit/>
            </a:bodyPr>
            <a:lstStyle/>
            <a:p>
              <a:r>
                <a:rPr lang="en-US" sz="3200" dirty="0" smtClean="0"/>
                <a:t>Q3</a:t>
              </a:r>
              <a:endParaRPr lang="en-GB" sz="3200" dirty="0"/>
            </a:p>
          </p:txBody>
        </p:sp>
      </p:grpSp>
      <p:grpSp>
        <p:nvGrpSpPr>
          <p:cNvPr id="9" name="Group 8"/>
          <p:cNvGrpSpPr/>
          <p:nvPr/>
        </p:nvGrpSpPr>
        <p:grpSpPr>
          <a:xfrm>
            <a:off x="254358" y="5408480"/>
            <a:ext cx="7951030" cy="734243"/>
            <a:chOff x="254358" y="5408480"/>
            <a:chExt cx="7951030" cy="734243"/>
          </a:xfrm>
        </p:grpSpPr>
        <p:pic>
          <p:nvPicPr>
            <p:cNvPr id="2055" name="Picture 7"/>
            <p:cNvPicPr>
              <a:picLocks noChangeAspect="1" noChangeArrowheads="1"/>
            </p:cNvPicPr>
            <p:nvPr/>
          </p:nvPicPr>
          <p:blipFill rotWithShape="1">
            <a:blip r:embed="rId8">
              <a:extLst>
                <a:ext uri="{28A0092B-C50C-407E-A947-70E740481C1C}">
                  <a14:useLocalDpi xmlns:a14="http://schemas.microsoft.com/office/drawing/2010/main" val="0"/>
                </a:ext>
              </a:extLst>
            </a:blip>
            <a:srcRect l="7912"/>
            <a:stretch/>
          </p:blipFill>
          <p:spPr bwMode="auto">
            <a:xfrm>
              <a:off x="1021322" y="5408480"/>
              <a:ext cx="7184066" cy="73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254358" y="5421893"/>
              <a:ext cx="668773" cy="584775"/>
            </a:xfrm>
            <a:prstGeom prst="rect">
              <a:avLst/>
            </a:prstGeom>
            <a:noFill/>
          </p:spPr>
          <p:txBody>
            <a:bodyPr wrap="none" rtlCol="0">
              <a:spAutoFit/>
            </a:bodyPr>
            <a:lstStyle/>
            <a:p>
              <a:r>
                <a:rPr lang="en-US" sz="3200" dirty="0" smtClean="0"/>
                <a:t>Q4</a:t>
              </a:r>
              <a:endParaRPr lang="en-GB" sz="3200" dirty="0"/>
            </a:p>
          </p:txBody>
        </p:sp>
      </p:grpSp>
      <p:grpSp>
        <p:nvGrpSpPr>
          <p:cNvPr id="10" name="Group 9"/>
          <p:cNvGrpSpPr/>
          <p:nvPr/>
        </p:nvGrpSpPr>
        <p:grpSpPr>
          <a:xfrm>
            <a:off x="254358" y="6235230"/>
            <a:ext cx="7947950" cy="584775"/>
            <a:chOff x="254358" y="6235230"/>
            <a:chExt cx="7947950" cy="584775"/>
          </a:xfrm>
        </p:grpSpPr>
        <p:pic>
          <p:nvPicPr>
            <p:cNvPr id="2056" name="Picture 8"/>
            <p:cNvPicPr>
              <a:picLocks noChangeAspect="1" noChangeArrowheads="1"/>
            </p:cNvPicPr>
            <p:nvPr/>
          </p:nvPicPr>
          <p:blipFill rotWithShape="1">
            <a:blip r:embed="rId9">
              <a:extLst>
                <a:ext uri="{28A0092B-C50C-407E-A947-70E740481C1C}">
                  <a14:useLocalDpi xmlns:a14="http://schemas.microsoft.com/office/drawing/2010/main" val="0"/>
                </a:ext>
              </a:extLst>
            </a:blip>
            <a:srcRect l="7873"/>
            <a:stretch/>
          </p:blipFill>
          <p:spPr bwMode="auto">
            <a:xfrm>
              <a:off x="978910" y="6334880"/>
              <a:ext cx="7223398" cy="48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254358" y="6235230"/>
              <a:ext cx="668773" cy="584775"/>
            </a:xfrm>
            <a:prstGeom prst="rect">
              <a:avLst/>
            </a:prstGeom>
            <a:noFill/>
          </p:spPr>
          <p:txBody>
            <a:bodyPr wrap="none" rtlCol="0">
              <a:spAutoFit/>
            </a:bodyPr>
            <a:lstStyle/>
            <a:p>
              <a:r>
                <a:rPr lang="en-US" sz="3200" dirty="0" smtClean="0"/>
                <a:t>Q5</a:t>
              </a:r>
              <a:endParaRPr lang="en-GB" sz="3200" dirty="0"/>
            </a:p>
          </p:txBody>
        </p:sp>
      </p:grpSp>
    </p:spTree>
    <p:extLst>
      <p:ext uri="{BB962C8B-B14F-4D97-AF65-F5344CB8AC3E}">
        <p14:creationId xmlns:p14="http://schemas.microsoft.com/office/powerpoint/2010/main" val="44884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750</TotalTime>
  <Words>477</Words>
  <Application>Microsoft Office PowerPoint</Application>
  <PresentationFormat>On-screen Show (4:3)</PresentationFormat>
  <Paragraphs>71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Standards Unit N10: Developing an Exam Question: Number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Unit N6: Developing Proportional Reasoning</dc:title>
  <dc:creator/>
  <cp:lastModifiedBy> </cp:lastModifiedBy>
  <cp:revision>63</cp:revision>
  <cp:lastPrinted>2012-04-29T01:13:07Z</cp:lastPrinted>
  <dcterms:created xsi:type="dcterms:W3CDTF">2006-08-16T00:00:00Z</dcterms:created>
  <dcterms:modified xsi:type="dcterms:W3CDTF">2012-04-29T01:14:16Z</dcterms:modified>
</cp:coreProperties>
</file>