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1" r:id="rId4"/>
    <p:sldId id="309" r:id="rId5"/>
    <p:sldId id="317" r:id="rId6"/>
    <p:sldId id="325" r:id="rId7"/>
    <p:sldId id="299" r:id="rId8"/>
    <p:sldId id="300" r:id="rId9"/>
    <p:sldId id="322" r:id="rId10"/>
    <p:sldId id="323" r:id="rId11"/>
    <p:sldId id="324" r:id="rId12"/>
    <p:sldId id="326" r:id="rId13"/>
    <p:sldId id="32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2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Standards Unit C5:</a:t>
            </a:r>
            <a:br>
              <a:rPr lang="en-GB" dirty="0" smtClean="0"/>
            </a:br>
            <a:r>
              <a:rPr lang="en-GB" dirty="0" smtClean="0"/>
              <a:t>Stationary Points of </a:t>
            </a:r>
            <a:r>
              <a:rPr lang="en-GB" dirty="0" err="1" smtClean="0"/>
              <a:t>Cubics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dirty="0" smtClean="0"/>
              <a:t>1 to 2 hours. Teams of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904" y="396459"/>
            <a:ext cx="8547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Core 1 or 2 Suitable for quite early stage LEARNING of finding Stationary Points.</a:t>
            </a:r>
          </a:p>
          <a:p>
            <a:pPr algn="ctr"/>
            <a:r>
              <a:rPr lang="en-GB" dirty="0" smtClean="0"/>
              <a:t>Do this BEFORE students do independent work to calculate Stationary Points.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62008" y="147768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?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1144" y="126124"/>
            <a:ext cx="5771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Card Sorting Activity – in Pairs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7655" y="1008994"/>
            <a:ext cx="88759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cards describe 3 different cubic functions and the steps to find their Stationary Points.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8014" y="2170385"/>
            <a:ext cx="88759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Your task is to sort the cards into an order that gives the solutions.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-92488" y="440762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Cubic function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9020" y="4412137"/>
            <a:ext cx="136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Differentiate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97513" y="4416655"/>
            <a:ext cx="213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Turning Point 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Coords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8294" y="4412137"/>
            <a:ext cx="196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Second Differential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57652" y="3325217"/>
            <a:ext cx="8974025" cy="1344013"/>
            <a:chOff x="157652" y="3325217"/>
            <a:chExt cx="8974025" cy="1344013"/>
          </a:xfrm>
        </p:grpSpPr>
        <p:sp>
          <p:nvSpPr>
            <p:cNvPr id="5" name="Rectangle 4"/>
            <p:cNvSpPr/>
            <p:nvPr/>
          </p:nvSpPr>
          <p:spPr>
            <a:xfrm>
              <a:off x="157652" y="3799490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83007" y="3799489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08362" y="3799490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33717" y="3799488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59072" y="3799487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84427" y="3799486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09782" y="3799487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45628" y="3512345"/>
              <a:ext cx="977462" cy="4887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rved Down Arrow 12"/>
            <p:cNvSpPr/>
            <p:nvPr/>
          </p:nvSpPr>
          <p:spPr>
            <a:xfrm>
              <a:off x="851338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Curved Down Arrow 13"/>
            <p:cNvSpPr/>
            <p:nvPr/>
          </p:nvSpPr>
          <p:spPr>
            <a:xfrm>
              <a:off x="7536803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Curved Down Arrow 14"/>
            <p:cNvSpPr/>
            <p:nvPr/>
          </p:nvSpPr>
          <p:spPr>
            <a:xfrm>
              <a:off x="6422558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Curved Down Arrow 15"/>
            <p:cNvSpPr/>
            <p:nvPr/>
          </p:nvSpPr>
          <p:spPr>
            <a:xfrm>
              <a:off x="5308314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Curved Down Arrow 16"/>
            <p:cNvSpPr/>
            <p:nvPr/>
          </p:nvSpPr>
          <p:spPr>
            <a:xfrm>
              <a:off x="4194070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Curved Down Arrow 17"/>
            <p:cNvSpPr/>
            <p:nvPr/>
          </p:nvSpPr>
          <p:spPr>
            <a:xfrm>
              <a:off x="3079826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Curved Down Arrow 18"/>
            <p:cNvSpPr/>
            <p:nvPr/>
          </p:nvSpPr>
          <p:spPr>
            <a:xfrm>
              <a:off x="1965582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44150" y="3522855"/>
              <a:ext cx="1184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Minima is ………….</a:t>
              </a:r>
              <a:endParaRPr lang="en-GB" sz="1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35138" y="4179753"/>
              <a:ext cx="977462" cy="4887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47593" y="4146010"/>
              <a:ext cx="1184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Maxima is ………….</a:t>
              </a:r>
              <a:endParaRPr lang="en-GB" sz="1400" dirty="0"/>
            </a:p>
          </p:txBody>
        </p:sp>
        <p:sp>
          <p:nvSpPr>
            <p:cNvPr id="27" name="Curved Down Arrow 26"/>
            <p:cNvSpPr/>
            <p:nvPr/>
          </p:nvSpPr>
          <p:spPr>
            <a:xfrm>
              <a:off x="7537690" y="4024153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79003" y="5207134"/>
            <a:ext cx="7926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3 Functions. 8 steps to each solution + ‘answer’ cards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7395" y="6084007"/>
            <a:ext cx="914308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Extension: Find examples of </a:t>
            </a:r>
            <a:r>
              <a:rPr lang="en-GB" sz="2800" dirty="0" err="1" smtClean="0">
                <a:solidFill>
                  <a:srgbClr val="FF0000"/>
                </a:solidFill>
              </a:rPr>
              <a:t>cubics</a:t>
            </a:r>
            <a:r>
              <a:rPr lang="en-GB" sz="2800" dirty="0" smtClean="0">
                <a:solidFill>
                  <a:srgbClr val="FF0000"/>
                </a:solidFill>
              </a:rPr>
              <a:t> with only one or zero S.P.’s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8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1144" y="126124"/>
            <a:ext cx="5771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Card Sorting Activity – in Pairs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7655" y="1008994"/>
            <a:ext cx="88759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cards describe 3 different cubic functions and the steps to find their Stationary Points.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8014" y="2170385"/>
            <a:ext cx="88759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Your task is to sort the cards into an order that gives the solutions.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-92488" y="440762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Cubic function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9020" y="4412137"/>
            <a:ext cx="136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Differentiate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97513" y="4416655"/>
            <a:ext cx="213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Turning Point 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Coords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8294" y="4412137"/>
            <a:ext cx="196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Second Differential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57652" y="3325217"/>
            <a:ext cx="8974025" cy="1344013"/>
            <a:chOff x="157652" y="3325217"/>
            <a:chExt cx="8974025" cy="1344013"/>
          </a:xfrm>
        </p:grpSpPr>
        <p:sp>
          <p:nvSpPr>
            <p:cNvPr id="5" name="Rectangle 4"/>
            <p:cNvSpPr/>
            <p:nvPr/>
          </p:nvSpPr>
          <p:spPr>
            <a:xfrm>
              <a:off x="157652" y="3799490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83007" y="3799489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08362" y="3799490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33717" y="3799488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59072" y="3799487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84427" y="3799486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09782" y="3799487"/>
              <a:ext cx="977462" cy="4887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45628" y="3512345"/>
              <a:ext cx="977462" cy="4887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rved Down Arrow 12"/>
            <p:cNvSpPr/>
            <p:nvPr/>
          </p:nvSpPr>
          <p:spPr>
            <a:xfrm>
              <a:off x="851338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Curved Down Arrow 13"/>
            <p:cNvSpPr/>
            <p:nvPr/>
          </p:nvSpPr>
          <p:spPr>
            <a:xfrm>
              <a:off x="7536803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Curved Down Arrow 14"/>
            <p:cNvSpPr/>
            <p:nvPr/>
          </p:nvSpPr>
          <p:spPr>
            <a:xfrm>
              <a:off x="6422558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Curved Down Arrow 15"/>
            <p:cNvSpPr/>
            <p:nvPr/>
          </p:nvSpPr>
          <p:spPr>
            <a:xfrm>
              <a:off x="5308314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Curved Down Arrow 16"/>
            <p:cNvSpPr/>
            <p:nvPr/>
          </p:nvSpPr>
          <p:spPr>
            <a:xfrm>
              <a:off x="4194070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Curved Down Arrow 17"/>
            <p:cNvSpPr/>
            <p:nvPr/>
          </p:nvSpPr>
          <p:spPr>
            <a:xfrm>
              <a:off x="3079826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Curved Down Arrow 18"/>
            <p:cNvSpPr/>
            <p:nvPr/>
          </p:nvSpPr>
          <p:spPr>
            <a:xfrm>
              <a:off x="1965582" y="3325217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44150" y="3522855"/>
              <a:ext cx="1184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Minima is ………….</a:t>
              </a:r>
              <a:endParaRPr lang="en-GB" sz="1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35138" y="4179753"/>
              <a:ext cx="977462" cy="4887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47593" y="4146010"/>
              <a:ext cx="1184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Maxima is ………….</a:t>
              </a:r>
              <a:endParaRPr lang="en-GB" sz="1400" dirty="0"/>
            </a:p>
          </p:txBody>
        </p:sp>
        <p:sp>
          <p:nvSpPr>
            <p:cNvPr id="27" name="Curved Down Arrow 26"/>
            <p:cNvSpPr/>
            <p:nvPr/>
          </p:nvSpPr>
          <p:spPr>
            <a:xfrm>
              <a:off x="7537690" y="4024153"/>
              <a:ext cx="819806" cy="370475"/>
            </a:xfrm>
            <a:prstGeom prst="curved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79003" y="5207134"/>
            <a:ext cx="7926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3 Functions. 8 steps to each solution + ‘answer’ cards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6422" y="1074384"/>
            <a:ext cx="8135010" cy="57554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PAUSE</a:t>
            </a: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4162" y="2287307"/>
            <a:ext cx="8103478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Next steps:</a:t>
            </a:r>
          </a:p>
          <a:p>
            <a:r>
              <a:rPr lang="en-GB" sz="3200" dirty="0" smtClean="0"/>
              <a:t>1.Compare your work with other teams’ work. Check the orders are correct.</a:t>
            </a:r>
          </a:p>
          <a:p>
            <a:r>
              <a:rPr lang="en-GB" sz="3200" dirty="0" smtClean="0"/>
              <a:t>2. Then, using larger paper ‘cards’, add 7 short descriptions below each card explaining the purpose of the step.</a:t>
            </a:r>
          </a:p>
          <a:p>
            <a:r>
              <a:rPr lang="en-GB" sz="3200" dirty="0" smtClean="0"/>
              <a:t>3. Draw a sketch of the graph of each cubic on the 8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paper card, and add it to the end of each row. Mark the S.P.s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7954" y="5191368"/>
            <a:ext cx="8103478" cy="15887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24162" y="3825854"/>
            <a:ext cx="8103478" cy="15887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4162" y="2455129"/>
            <a:ext cx="8103478" cy="15887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91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122" y="126124"/>
            <a:ext cx="6552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Card Sorting Activity - Assessment</a:t>
            </a:r>
            <a:endParaRPr lang="en-GB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1087821" y="1192207"/>
            <a:ext cx="1400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Geogebra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36484" y="2164400"/>
            <a:ext cx="87971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Make some quick notes on any important points you’ve learnt, or things that have tripped you up.</a:t>
            </a:r>
            <a:endParaRPr lang="en-GB" sz="3200" dirty="0">
              <a:solidFill>
                <a:srgbClr val="00206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80759" y="3767225"/>
            <a:ext cx="8674054" cy="1183861"/>
            <a:chOff x="280759" y="3767225"/>
            <a:chExt cx="8674054" cy="1183861"/>
          </a:xfrm>
        </p:grpSpPr>
        <p:sp>
          <p:nvSpPr>
            <p:cNvPr id="33" name="TextBox 32"/>
            <p:cNvSpPr txBox="1"/>
            <p:nvPr/>
          </p:nvSpPr>
          <p:spPr>
            <a:xfrm>
              <a:off x="280759" y="3767225"/>
              <a:ext cx="84691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accent2">
                      <a:lumMod val="50000"/>
                    </a:schemeClr>
                  </a:solidFill>
                </a:rPr>
                <a:t>Working individually…</a:t>
              </a:r>
              <a:endParaRPr lang="en-GB" sz="3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0054" y="4366311"/>
              <a:ext cx="86447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Now complete Worksheet A. </a:t>
              </a:r>
              <a:endParaRPr lang="en-GB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4074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97" t="11233" r="54496" b="78249"/>
          <a:stretch/>
        </p:blipFill>
        <p:spPr>
          <a:xfrm>
            <a:off x="-85408" y="512589"/>
            <a:ext cx="3413861" cy="112701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1790" r="8084" b="68062"/>
          <a:stretch/>
        </p:blipFill>
        <p:spPr>
          <a:xfrm>
            <a:off x="-56501" y="4826698"/>
            <a:ext cx="3213856" cy="103806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185" r="50000" b="12997"/>
          <a:stretch/>
        </p:blipFill>
        <p:spPr>
          <a:xfrm>
            <a:off x="3507825" y="3106782"/>
            <a:ext cx="2892973" cy="230176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472" r="50000" b="43564"/>
          <a:stretch/>
        </p:blipFill>
        <p:spPr>
          <a:xfrm>
            <a:off x="3405354" y="683391"/>
            <a:ext cx="2892973" cy="184982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97" t="21751" r="54496" b="67731"/>
          <a:stretch/>
        </p:blipFill>
        <p:spPr>
          <a:xfrm>
            <a:off x="-151097" y="3398492"/>
            <a:ext cx="3459144" cy="114196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520" t="42188" r="-2520" b="33929"/>
          <a:stretch/>
        </p:blipFill>
        <p:spPr>
          <a:xfrm>
            <a:off x="6530871" y="683391"/>
            <a:ext cx="2892973" cy="184363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642" r="8084" b="78210"/>
          <a:stretch/>
        </p:blipFill>
        <p:spPr>
          <a:xfrm>
            <a:off x="-85408" y="1976583"/>
            <a:ext cx="3496059" cy="112920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520" t="70349" r="-2520" b="6"/>
          <a:stretch/>
        </p:blipFill>
        <p:spPr>
          <a:xfrm>
            <a:off x="6467807" y="3022854"/>
            <a:ext cx="2892973" cy="22884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7020" y="6006651"/>
            <a:ext cx="8598251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Note: These are not good sketch graphs. Why not?</a:t>
            </a:r>
          </a:p>
          <a:p>
            <a:r>
              <a:rPr lang="en-GB" sz="2000" dirty="0" smtClean="0"/>
              <a:t>[The </a:t>
            </a:r>
            <a:r>
              <a:rPr lang="en-GB" sz="2000" dirty="0"/>
              <a:t>full detail was been left off in order to make matching them harder for </a:t>
            </a:r>
            <a:r>
              <a:rPr lang="en-GB" sz="2000" dirty="0" smtClean="0"/>
              <a:t>you].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98131" y="32895"/>
            <a:ext cx="3545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Worksheet A : Answers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073194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007961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4616" y="5441825"/>
            <a:ext cx="1958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</a:p>
          <a:p>
            <a:r>
              <a:rPr lang="en-GB" dirty="0" smtClean="0"/>
              <a:t>Camera. Definitely.</a:t>
            </a:r>
          </a:p>
          <a:p>
            <a:r>
              <a:rPr lang="en-GB" dirty="0" smtClean="0"/>
              <a:t>….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40371" y="2537552"/>
            <a:ext cx="678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Sheet 1 for each </a:t>
            </a:r>
            <a:r>
              <a:rPr lang="en-GB" b="1" dirty="0" smtClean="0"/>
              <a:t>student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Each pair needs just 6 of the consumable card from Card Set B.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0772" y="153078"/>
            <a:ext cx="86487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Print sheet 1 on place coloured PAPER    25 sheets to start with.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Print card Set A on Yellow Card.  10 sets?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Print card Set B on White Card (consumable).  9 sheets to start with.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Print card Set C on white PAPER. 20 sheets to start with.  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32" y="204958"/>
            <a:ext cx="4809491" cy="641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1" y="125572"/>
            <a:ext cx="4381121" cy="659438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76"/>
          <a:stretch/>
        </p:blipFill>
        <p:spPr>
          <a:xfrm>
            <a:off x="4572000" y="125572"/>
            <a:ext cx="4496072" cy="3348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63064" y="5360276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5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0" y="299545"/>
            <a:ext cx="4496072" cy="6526951"/>
            <a:chOff x="4572000" y="299545"/>
            <a:chExt cx="4496072" cy="6526951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381"/>
            <a:stretch/>
          </p:blipFill>
          <p:spPr>
            <a:xfrm>
              <a:off x="4572000" y="4367077"/>
              <a:ext cx="4496072" cy="2459419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381"/>
            <a:stretch/>
          </p:blipFill>
          <p:spPr>
            <a:xfrm>
              <a:off x="4572000" y="1943835"/>
              <a:ext cx="4496072" cy="2459419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001"/>
            <a:stretch/>
          </p:blipFill>
          <p:spPr>
            <a:xfrm>
              <a:off x="4572000" y="299545"/>
              <a:ext cx="4496072" cy="1673439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54758" y="299545"/>
            <a:ext cx="4496072" cy="6526951"/>
            <a:chOff x="4572000" y="299545"/>
            <a:chExt cx="4496072" cy="6526951"/>
          </a:xfrm>
        </p:grpSpPr>
        <p:pic>
          <p:nvPicPr>
            <p:cNvPr id="12" name="Picture 11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381"/>
            <a:stretch/>
          </p:blipFill>
          <p:spPr>
            <a:xfrm>
              <a:off x="4572000" y="4367077"/>
              <a:ext cx="4496072" cy="2459419"/>
            </a:xfrm>
            <a:prstGeom prst="rect">
              <a:avLst/>
            </a:prstGeom>
          </p:spPr>
        </p:pic>
        <p:pic>
          <p:nvPicPr>
            <p:cNvPr id="13" name="Picture 1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381"/>
            <a:stretch/>
          </p:blipFill>
          <p:spPr>
            <a:xfrm>
              <a:off x="4572000" y="1943835"/>
              <a:ext cx="4496072" cy="2459419"/>
            </a:xfrm>
            <a:prstGeom prst="rect">
              <a:avLst/>
            </a:prstGeom>
          </p:spPr>
        </p:pic>
        <p:pic>
          <p:nvPicPr>
            <p:cNvPr id="14" name="Picture 13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001"/>
            <a:stretch/>
          </p:blipFill>
          <p:spPr>
            <a:xfrm>
              <a:off x="4572000" y="299545"/>
              <a:ext cx="4496072" cy="1673439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3995335" y="-69787"/>
            <a:ext cx="1145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0" y="299545"/>
            <a:ext cx="4496072" cy="6526951"/>
            <a:chOff x="4572000" y="299545"/>
            <a:chExt cx="4496072" cy="6526951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381"/>
            <a:stretch/>
          </p:blipFill>
          <p:spPr>
            <a:xfrm>
              <a:off x="4572000" y="4367077"/>
              <a:ext cx="4496072" cy="2459419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381"/>
            <a:stretch/>
          </p:blipFill>
          <p:spPr>
            <a:xfrm>
              <a:off x="4572000" y="1943835"/>
              <a:ext cx="4496072" cy="2459419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001"/>
            <a:stretch/>
          </p:blipFill>
          <p:spPr>
            <a:xfrm>
              <a:off x="4572000" y="299545"/>
              <a:ext cx="4496072" cy="1673439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54758" y="299545"/>
            <a:ext cx="4496072" cy="6526951"/>
            <a:chOff x="4572000" y="299545"/>
            <a:chExt cx="4496072" cy="6526951"/>
          </a:xfrm>
        </p:grpSpPr>
        <p:pic>
          <p:nvPicPr>
            <p:cNvPr id="12" name="Picture 11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381"/>
            <a:stretch/>
          </p:blipFill>
          <p:spPr>
            <a:xfrm>
              <a:off x="4572000" y="4367077"/>
              <a:ext cx="4496072" cy="2459419"/>
            </a:xfrm>
            <a:prstGeom prst="rect">
              <a:avLst/>
            </a:prstGeom>
          </p:spPr>
        </p:pic>
        <p:pic>
          <p:nvPicPr>
            <p:cNvPr id="13" name="Picture 1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381"/>
            <a:stretch/>
          </p:blipFill>
          <p:spPr>
            <a:xfrm>
              <a:off x="4572000" y="1943835"/>
              <a:ext cx="4496072" cy="2459419"/>
            </a:xfrm>
            <a:prstGeom prst="rect">
              <a:avLst/>
            </a:prstGeom>
          </p:spPr>
        </p:pic>
        <p:pic>
          <p:nvPicPr>
            <p:cNvPr id="14" name="Picture 13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001"/>
            <a:stretch/>
          </p:blipFill>
          <p:spPr>
            <a:xfrm>
              <a:off x="4572000" y="299545"/>
              <a:ext cx="4496072" cy="1673439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3995335" y="-69787"/>
            <a:ext cx="114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Card Set C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43900" y="397899"/>
            <a:ext cx="2160240" cy="31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456765" y="383211"/>
            <a:ext cx="2130122" cy="31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640746" y="402260"/>
            <a:ext cx="2181504" cy="31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867255" y="387572"/>
            <a:ext cx="2116478" cy="31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47357" y="3602856"/>
            <a:ext cx="2160240" cy="31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56765" y="3588168"/>
            <a:ext cx="2133579" cy="31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44203" y="3607217"/>
            <a:ext cx="2160240" cy="31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867256" y="3592529"/>
            <a:ext cx="2119934" cy="31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6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467" y="1742442"/>
            <a:ext cx="732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Students start with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922" y="303022"/>
            <a:ext cx="7133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Calculus: Reviewing Stationary Points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18858" y="1064046"/>
            <a:ext cx="5934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Work individually on a mini-whiteboard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42" y="1864846"/>
            <a:ext cx="9170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Verbal Q.	</a:t>
            </a:r>
          </a:p>
          <a:p>
            <a:r>
              <a:rPr lang="en-GB" sz="2400" dirty="0" smtClean="0"/>
              <a:t>Who can describe the general process of determining Stationary Points?</a:t>
            </a: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22" y="3074314"/>
            <a:ext cx="7952149" cy="311098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92913" y="3162511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Q1</a:t>
            </a:r>
            <a:endParaRPr lang="en-GB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292913" y="4050635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Q2</a:t>
            </a:r>
            <a:endParaRPr lang="en-GB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902" y="4718388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Q3</a:t>
            </a:r>
            <a:endParaRPr lang="en-GB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297201" y="5568994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Q4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292902" y="5568994"/>
            <a:ext cx="8562169" cy="616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05188" y="4718388"/>
            <a:ext cx="8562169" cy="972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188582" y="4037811"/>
            <a:ext cx="8562169" cy="972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204347" y="3040885"/>
            <a:ext cx="8562169" cy="972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0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55974" y="797684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Q5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343938" y="817603"/>
            <a:ext cx="73113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What can you say about the shape of a quadratic graph?</a:t>
            </a:r>
          </a:p>
          <a:p>
            <a:r>
              <a:rPr lang="en-GB" sz="2800" dirty="0" smtClean="0">
                <a:solidFill>
                  <a:srgbClr val="7030A0"/>
                </a:solidFill>
              </a:rPr>
              <a:t>Sketch some different quadratic graphs.</a:t>
            </a:r>
          </a:p>
          <a:p>
            <a:endParaRPr lang="en-GB" sz="2800" dirty="0">
              <a:solidFill>
                <a:srgbClr val="7030A0"/>
              </a:solidFill>
            </a:endParaRPr>
          </a:p>
          <a:p>
            <a:r>
              <a:rPr lang="en-GB" sz="2800" dirty="0" smtClean="0">
                <a:solidFill>
                  <a:srgbClr val="7030A0"/>
                </a:solidFill>
              </a:rPr>
              <a:t>How many maxima or minima does a quadratic have?</a:t>
            </a:r>
            <a:endParaRPr lang="en-GB" sz="2800" dirty="0">
              <a:solidFill>
                <a:srgbClr val="7030A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2913" y="3748545"/>
            <a:ext cx="8362348" cy="2724954"/>
            <a:chOff x="292913" y="3480523"/>
            <a:chExt cx="8362348" cy="2724954"/>
          </a:xfrm>
        </p:grpSpPr>
        <p:sp>
          <p:nvSpPr>
            <p:cNvPr id="31" name="TextBox 30"/>
            <p:cNvSpPr txBox="1"/>
            <p:nvPr/>
          </p:nvSpPr>
          <p:spPr>
            <a:xfrm>
              <a:off x="292913" y="3480523"/>
              <a:ext cx="6687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Q6</a:t>
              </a:r>
              <a:endParaRPr lang="en-GB" sz="3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43938" y="3527821"/>
              <a:ext cx="7311323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rgbClr val="7030A0"/>
                  </a:solidFill>
                </a:rPr>
                <a:t>What can you say about the shape of a CUBIC graph?</a:t>
              </a:r>
            </a:p>
            <a:p>
              <a:r>
                <a:rPr lang="en-GB" sz="2800" dirty="0" smtClean="0">
                  <a:solidFill>
                    <a:srgbClr val="7030A0"/>
                  </a:solidFill>
                </a:rPr>
                <a:t>Sketch some different cubic graphs.</a:t>
              </a:r>
            </a:p>
            <a:p>
              <a:endParaRPr lang="en-GB" sz="2800" dirty="0">
                <a:solidFill>
                  <a:srgbClr val="7030A0"/>
                </a:solidFill>
              </a:endParaRPr>
            </a:p>
            <a:p>
              <a:r>
                <a:rPr lang="en-GB" sz="2800" dirty="0" smtClean="0">
                  <a:solidFill>
                    <a:srgbClr val="7030A0"/>
                  </a:solidFill>
                </a:rPr>
                <a:t>How many maxima and minima does a cubic usually have?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76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501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Standards Unit C5: Stationary Points of Cubics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User</cp:lastModifiedBy>
  <cp:revision>122</cp:revision>
  <cp:lastPrinted>2012-04-29T22:22:12Z</cp:lastPrinted>
  <dcterms:created xsi:type="dcterms:W3CDTF">2006-08-16T00:00:00Z</dcterms:created>
  <dcterms:modified xsi:type="dcterms:W3CDTF">2013-07-23T15:11:56Z</dcterms:modified>
</cp:coreProperties>
</file>