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21" r:id="rId4"/>
    <p:sldId id="309" r:id="rId5"/>
    <p:sldId id="317" r:id="rId6"/>
    <p:sldId id="325" r:id="rId7"/>
    <p:sldId id="299" r:id="rId8"/>
    <p:sldId id="300" r:id="rId9"/>
    <p:sldId id="322" r:id="rId10"/>
    <p:sldId id="323" r:id="rId11"/>
    <p:sldId id="324" r:id="rId12"/>
    <p:sldId id="326" r:id="rId13"/>
    <p:sldId id="32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7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228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Standards Unit C5:</a:t>
            </a:r>
            <a:br>
              <a:rPr lang="en-GB" dirty="0" smtClean="0"/>
            </a:br>
            <a:r>
              <a:rPr lang="en-GB" dirty="0" smtClean="0"/>
              <a:t>Stationary Points of </a:t>
            </a:r>
            <a:r>
              <a:rPr lang="en-GB" dirty="0" err="1" smtClean="0"/>
              <a:t>Cubics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814851"/>
          </a:xfrm>
        </p:spPr>
        <p:txBody>
          <a:bodyPr>
            <a:normAutofit/>
          </a:bodyPr>
          <a:lstStyle/>
          <a:p>
            <a:r>
              <a:rPr lang="en-GB" dirty="0" smtClean="0"/>
              <a:t>1 to 2 hours. Teams of 2.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3904" y="396459"/>
            <a:ext cx="8547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Core 1 or 2 Suitable for quite early stage LEARNING of finding Stationary Points.</a:t>
            </a:r>
          </a:p>
          <a:p>
            <a:pPr algn="ctr"/>
            <a:r>
              <a:rPr lang="en-GB" dirty="0" smtClean="0"/>
              <a:t>Do this BEFORE students do independent work to calculate Stationary Points.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362008" y="1477682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?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1144" y="126124"/>
            <a:ext cx="5771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Card Sorting Activity – in Pairs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57655" y="1008994"/>
            <a:ext cx="88759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cards describe 3 different cubic functions and the steps to find their Stationary Points.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68014" y="2170385"/>
            <a:ext cx="88759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Your task is to sort the cards into an order that gives the solutions.</a:t>
            </a:r>
            <a:endParaRPr lang="en-GB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-92488" y="4407620"/>
            <a:ext cx="154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Cubic function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39020" y="4412137"/>
            <a:ext cx="1369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Differentiate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97513" y="4416655"/>
            <a:ext cx="213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Turning Point </a:t>
            </a:r>
            <a:r>
              <a:rPr lang="en-GB" dirty="0" err="1" smtClean="0">
                <a:solidFill>
                  <a:schemeClr val="tx2">
                    <a:lumMod val="50000"/>
                  </a:schemeClr>
                </a:solidFill>
              </a:rPr>
              <a:t>Coords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8294" y="4412137"/>
            <a:ext cx="196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Second Differential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57652" y="3325217"/>
            <a:ext cx="8974025" cy="1344013"/>
            <a:chOff x="157652" y="3325217"/>
            <a:chExt cx="8974025" cy="1344013"/>
          </a:xfrm>
        </p:grpSpPr>
        <p:sp>
          <p:nvSpPr>
            <p:cNvPr id="5" name="Rectangle 4"/>
            <p:cNvSpPr/>
            <p:nvPr/>
          </p:nvSpPr>
          <p:spPr>
            <a:xfrm>
              <a:off x="157652" y="3799490"/>
              <a:ext cx="977462" cy="4887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283007" y="3799489"/>
              <a:ext cx="977462" cy="4887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408362" y="3799490"/>
              <a:ext cx="977462" cy="4887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33717" y="3799488"/>
              <a:ext cx="977462" cy="4887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659072" y="3799487"/>
              <a:ext cx="977462" cy="4887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784427" y="3799486"/>
              <a:ext cx="977462" cy="4887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909782" y="3799487"/>
              <a:ext cx="977462" cy="4887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045628" y="3512345"/>
              <a:ext cx="977462" cy="48873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rved Down Arrow 12"/>
            <p:cNvSpPr/>
            <p:nvPr/>
          </p:nvSpPr>
          <p:spPr>
            <a:xfrm>
              <a:off x="851338" y="3325217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" name="Curved Down Arrow 13"/>
            <p:cNvSpPr/>
            <p:nvPr/>
          </p:nvSpPr>
          <p:spPr>
            <a:xfrm>
              <a:off x="7536803" y="3325217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" name="Curved Down Arrow 14"/>
            <p:cNvSpPr/>
            <p:nvPr/>
          </p:nvSpPr>
          <p:spPr>
            <a:xfrm>
              <a:off x="6422558" y="3325217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" name="Curved Down Arrow 15"/>
            <p:cNvSpPr/>
            <p:nvPr/>
          </p:nvSpPr>
          <p:spPr>
            <a:xfrm>
              <a:off x="5308314" y="3325217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" name="Curved Down Arrow 16"/>
            <p:cNvSpPr/>
            <p:nvPr/>
          </p:nvSpPr>
          <p:spPr>
            <a:xfrm>
              <a:off x="4194070" y="3325217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8" name="Curved Down Arrow 17"/>
            <p:cNvSpPr/>
            <p:nvPr/>
          </p:nvSpPr>
          <p:spPr>
            <a:xfrm>
              <a:off x="3079826" y="3325217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" name="Curved Down Arrow 18"/>
            <p:cNvSpPr/>
            <p:nvPr/>
          </p:nvSpPr>
          <p:spPr>
            <a:xfrm>
              <a:off x="1965582" y="3325217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944150" y="3522855"/>
              <a:ext cx="11840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Minima is ………….</a:t>
              </a:r>
              <a:endParaRPr lang="en-GB" sz="14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035138" y="4179753"/>
              <a:ext cx="977462" cy="48873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947593" y="4146010"/>
              <a:ext cx="11840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Maxima is ………….</a:t>
              </a:r>
              <a:endParaRPr lang="en-GB" sz="1400" dirty="0"/>
            </a:p>
          </p:txBody>
        </p:sp>
        <p:sp>
          <p:nvSpPr>
            <p:cNvPr id="27" name="Curved Down Arrow 26"/>
            <p:cNvSpPr/>
            <p:nvPr/>
          </p:nvSpPr>
          <p:spPr>
            <a:xfrm>
              <a:off x="7537690" y="4024153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79003" y="5207134"/>
            <a:ext cx="7926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</a:rPr>
              <a:t>3 Functions. 8 steps to each solution + ‘answer’ cards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-7395" y="6084007"/>
            <a:ext cx="9143080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Extension: Find examples of </a:t>
            </a:r>
            <a:r>
              <a:rPr lang="en-GB" sz="2800" dirty="0" err="1" smtClean="0">
                <a:solidFill>
                  <a:srgbClr val="FF0000"/>
                </a:solidFill>
              </a:rPr>
              <a:t>cubics</a:t>
            </a:r>
            <a:r>
              <a:rPr lang="en-GB" sz="2800" dirty="0" smtClean="0">
                <a:solidFill>
                  <a:srgbClr val="FF0000"/>
                </a:solidFill>
              </a:rPr>
              <a:t> with only one or zero S.P.’s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98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5" grpId="0"/>
      <p:bldP spid="26" grpId="0"/>
      <p:bldP spid="28" grpId="0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1144" y="126124"/>
            <a:ext cx="5771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Card Sorting Activity – in Pairs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57655" y="1008994"/>
            <a:ext cx="88759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cards describe 3 different cubic functions and the steps to find their Stationary Points.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68014" y="2170385"/>
            <a:ext cx="88759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Your task is to sort the cards into an order that gives the solutions.</a:t>
            </a:r>
            <a:endParaRPr lang="en-GB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-92488" y="4407620"/>
            <a:ext cx="154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Cubic function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39020" y="4412137"/>
            <a:ext cx="1369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Differentiate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97513" y="4416655"/>
            <a:ext cx="2136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Turning Point </a:t>
            </a:r>
            <a:r>
              <a:rPr lang="en-GB" dirty="0" err="1" smtClean="0">
                <a:solidFill>
                  <a:schemeClr val="tx2">
                    <a:lumMod val="50000"/>
                  </a:schemeClr>
                </a:solidFill>
              </a:rPr>
              <a:t>Coords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8294" y="4412137"/>
            <a:ext cx="1969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Second Differential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57652" y="3325217"/>
            <a:ext cx="8974025" cy="1344013"/>
            <a:chOff x="157652" y="3325217"/>
            <a:chExt cx="8974025" cy="1344013"/>
          </a:xfrm>
        </p:grpSpPr>
        <p:sp>
          <p:nvSpPr>
            <p:cNvPr id="5" name="Rectangle 4"/>
            <p:cNvSpPr/>
            <p:nvPr/>
          </p:nvSpPr>
          <p:spPr>
            <a:xfrm>
              <a:off x="157652" y="3799490"/>
              <a:ext cx="977462" cy="4887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283007" y="3799489"/>
              <a:ext cx="977462" cy="4887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408362" y="3799490"/>
              <a:ext cx="977462" cy="4887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33717" y="3799488"/>
              <a:ext cx="977462" cy="4887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659072" y="3799487"/>
              <a:ext cx="977462" cy="4887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784427" y="3799486"/>
              <a:ext cx="977462" cy="4887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909782" y="3799487"/>
              <a:ext cx="977462" cy="48873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8045628" y="3512345"/>
              <a:ext cx="977462" cy="48873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urved Down Arrow 12"/>
            <p:cNvSpPr/>
            <p:nvPr/>
          </p:nvSpPr>
          <p:spPr>
            <a:xfrm>
              <a:off x="851338" y="3325217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" name="Curved Down Arrow 13"/>
            <p:cNvSpPr/>
            <p:nvPr/>
          </p:nvSpPr>
          <p:spPr>
            <a:xfrm>
              <a:off x="7536803" y="3325217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" name="Curved Down Arrow 14"/>
            <p:cNvSpPr/>
            <p:nvPr/>
          </p:nvSpPr>
          <p:spPr>
            <a:xfrm>
              <a:off x="6422558" y="3325217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" name="Curved Down Arrow 15"/>
            <p:cNvSpPr/>
            <p:nvPr/>
          </p:nvSpPr>
          <p:spPr>
            <a:xfrm>
              <a:off x="5308314" y="3325217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" name="Curved Down Arrow 16"/>
            <p:cNvSpPr/>
            <p:nvPr/>
          </p:nvSpPr>
          <p:spPr>
            <a:xfrm>
              <a:off x="4194070" y="3325217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8" name="Curved Down Arrow 17"/>
            <p:cNvSpPr/>
            <p:nvPr/>
          </p:nvSpPr>
          <p:spPr>
            <a:xfrm>
              <a:off x="3079826" y="3325217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9" name="Curved Down Arrow 18"/>
            <p:cNvSpPr/>
            <p:nvPr/>
          </p:nvSpPr>
          <p:spPr>
            <a:xfrm>
              <a:off x="1965582" y="3325217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944150" y="3522855"/>
              <a:ext cx="11840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Minima is ………….</a:t>
              </a:r>
              <a:endParaRPr lang="en-GB" sz="14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035138" y="4179753"/>
              <a:ext cx="977462" cy="48873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947593" y="4146010"/>
              <a:ext cx="11840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Maxima is ………….</a:t>
              </a:r>
              <a:endParaRPr lang="en-GB" sz="1400" dirty="0"/>
            </a:p>
          </p:txBody>
        </p:sp>
        <p:sp>
          <p:nvSpPr>
            <p:cNvPr id="27" name="Curved Down Arrow 26"/>
            <p:cNvSpPr/>
            <p:nvPr/>
          </p:nvSpPr>
          <p:spPr>
            <a:xfrm>
              <a:off x="7537690" y="4024153"/>
              <a:ext cx="819806" cy="370475"/>
            </a:xfrm>
            <a:prstGeom prst="curved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79003" y="5207134"/>
            <a:ext cx="7926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</a:rPr>
              <a:t>3 Functions. 8 steps to each solution + ‘answer’ cards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6422" y="1074384"/>
            <a:ext cx="8135010" cy="575542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800" dirty="0" smtClean="0"/>
              <a:t>PAUSE</a:t>
            </a:r>
          </a:p>
          <a:p>
            <a:endParaRPr lang="en-GB" sz="2800" dirty="0" smtClean="0">
              <a:solidFill>
                <a:srgbClr val="FF0000"/>
              </a:solidFill>
            </a:endParaRPr>
          </a:p>
          <a:p>
            <a:endParaRPr lang="en-GB" sz="2800" dirty="0" smtClean="0">
              <a:solidFill>
                <a:srgbClr val="FF0000"/>
              </a:solidFill>
            </a:endParaRPr>
          </a:p>
          <a:p>
            <a:endParaRPr lang="en-GB" sz="2800" dirty="0">
              <a:solidFill>
                <a:srgbClr val="FF0000"/>
              </a:solidFill>
            </a:endParaRPr>
          </a:p>
          <a:p>
            <a:endParaRPr lang="en-GB" sz="2800" dirty="0" smtClean="0">
              <a:solidFill>
                <a:srgbClr val="FF0000"/>
              </a:solidFill>
            </a:endParaRPr>
          </a:p>
          <a:p>
            <a:endParaRPr lang="en-GB" sz="2800" dirty="0" smtClean="0">
              <a:solidFill>
                <a:srgbClr val="FF0000"/>
              </a:solidFill>
            </a:endParaRPr>
          </a:p>
          <a:p>
            <a:endParaRPr lang="en-GB" sz="2800" dirty="0">
              <a:solidFill>
                <a:srgbClr val="FF0000"/>
              </a:solidFill>
            </a:endParaRPr>
          </a:p>
          <a:p>
            <a:endParaRPr lang="en-GB" sz="2800" dirty="0" smtClean="0">
              <a:solidFill>
                <a:srgbClr val="FF0000"/>
              </a:solidFill>
            </a:endParaRPr>
          </a:p>
          <a:p>
            <a:endParaRPr lang="en-GB" sz="2800" dirty="0">
              <a:solidFill>
                <a:srgbClr val="FF0000"/>
              </a:solidFill>
            </a:endParaRPr>
          </a:p>
          <a:p>
            <a:endParaRPr lang="en-GB" sz="2800" dirty="0" smtClean="0">
              <a:solidFill>
                <a:srgbClr val="FF0000"/>
              </a:solidFill>
            </a:endParaRPr>
          </a:p>
          <a:p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4162" y="2287307"/>
            <a:ext cx="8103478" cy="452431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Next steps:</a:t>
            </a:r>
          </a:p>
          <a:p>
            <a:r>
              <a:rPr lang="en-GB" sz="3200" dirty="0" smtClean="0"/>
              <a:t>1.Compare your work with other teams’ work. Check the orders are correct.</a:t>
            </a:r>
          </a:p>
          <a:p>
            <a:r>
              <a:rPr lang="en-GB" sz="3200" dirty="0" smtClean="0"/>
              <a:t>2. Then, using larger paper ‘cards’, add 7 short descriptions below each card explaining the purpose of the step.</a:t>
            </a:r>
          </a:p>
          <a:p>
            <a:r>
              <a:rPr lang="en-GB" sz="3200" dirty="0" smtClean="0"/>
              <a:t>3. Draw a sketch of the graph of each cubic on the 8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paper card, and add it to the end of each row. Mark the S.P.s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07954" y="5191368"/>
            <a:ext cx="8103478" cy="15887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724162" y="3825854"/>
            <a:ext cx="8103478" cy="15887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24162" y="2455129"/>
            <a:ext cx="8103478" cy="15887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91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122" y="126124"/>
            <a:ext cx="6552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Card Sorting Activity - Assessment</a:t>
            </a:r>
            <a:endParaRPr lang="en-GB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1087821" y="1192207"/>
            <a:ext cx="1400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/>
              <a:t>Geogebra</a:t>
            </a:r>
            <a:endParaRPr lang="en-GB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236484" y="2164400"/>
            <a:ext cx="87971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2060"/>
                </a:solidFill>
              </a:rPr>
              <a:t>Make some quick notes on any important points you’ve learnt, or things that have tripped you up.</a:t>
            </a:r>
            <a:endParaRPr lang="en-GB" sz="3200" dirty="0">
              <a:solidFill>
                <a:srgbClr val="002060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80759" y="3767225"/>
            <a:ext cx="8674054" cy="1183861"/>
            <a:chOff x="280759" y="3767225"/>
            <a:chExt cx="8674054" cy="1183861"/>
          </a:xfrm>
        </p:grpSpPr>
        <p:sp>
          <p:nvSpPr>
            <p:cNvPr id="33" name="TextBox 32"/>
            <p:cNvSpPr txBox="1"/>
            <p:nvPr/>
          </p:nvSpPr>
          <p:spPr>
            <a:xfrm>
              <a:off x="280759" y="3767225"/>
              <a:ext cx="846910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solidFill>
                    <a:schemeClr val="accent2">
                      <a:lumMod val="50000"/>
                    </a:schemeClr>
                  </a:solidFill>
                </a:rPr>
                <a:t>Working individually…</a:t>
              </a:r>
              <a:endParaRPr lang="en-GB" sz="3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10054" y="4366311"/>
              <a:ext cx="86447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/>
                <a:t>Now complete Worksheet A. </a:t>
              </a:r>
              <a:endParaRPr lang="en-GB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4074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97" t="11233" r="54496" b="78249"/>
          <a:stretch/>
        </p:blipFill>
        <p:spPr>
          <a:xfrm>
            <a:off x="-85408" y="512589"/>
            <a:ext cx="3413861" cy="1127012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1790" r="8084" b="68062"/>
          <a:stretch/>
        </p:blipFill>
        <p:spPr>
          <a:xfrm>
            <a:off x="-56501" y="4826698"/>
            <a:ext cx="3213856" cy="1038060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7185" r="50000" b="12997"/>
          <a:stretch/>
        </p:blipFill>
        <p:spPr>
          <a:xfrm>
            <a:off x="3507825" y="3106782"/>
            <a:ext cx="2892973" cy="2301766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472" r="50000" b="43564"/>
          <a:stretch/>
        </p:blipFill>
        <p:spPr>
          <a:xfrm>
            <a:off x="3405354" y="683391"/>
            <a:ext cx="2892973" cy="1849820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97" t="21751" r="54496" b="67731"/>
          <a:stretch/>
        </p:blipFill>
        <p:spPr>
          <a:xfrm>
            <a:off x="-151097" y="3398492"/>
            <a:ext cx="3459144" cy="1141961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520" t="42188" r="-2520" b="33929"/>
          <a:stretch/>
        </p:blipFill>
        <p:spPr>
          <a:xfrm>
            <a:off x="6530871" y="683391"/>
            <a:ext cx="2892973" cy="1843638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1642" r="8084" b="78210"/>
          <a:stretch/>
        </p:blipFill>
        <p:spPr>
          <a:xfrm>
            <a:off x="-85408" y="1976583"/>
            <a:ext cx="3496059" cy="1129209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520" t="70349" r="-2520" b="6"/>
          <a:stretch/>
        </p:blipFill>
        <p:spPr>
          <a:xfrm>
            <a:off x="6467807" y="3022854"/>
            <a:ext cx="2892973" cy="228843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7020" y="6006651"/>
            <a:ext cx="8598251" cy="76944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/>
              <a:t>Note: These are not good sketch graphs. Why not?</a:t>
            </a:r>
          </a:p>
          <a:p>
            <a:r>
              <a:rPr lang="en-GB" sz="2000" dirty="0" smtClean="0"/>
              <a:t>[The </a:t>
            </a:r>
            <a:r>
              <a:rPr lang="en-GB" sz="2000" dirty="0"/>
              <a:t>full detail was been left off in order to make matching them harder for </a:t>
            </a:r>
            <a:r>
              <a:rPr lang="en-GB" sz="2000" dirty="0" smtClean="0"/>
              <a:t>you].</a:t>
            </a:r>
            <a:endParaRPr lang="en-GB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898131" y="32895"/>
            <a:ext cx="3545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002060"/>
                </a:solidFill>
              </a:rPr>
              <a:t>Worksheet A : Answers</a:t>
            </a:r>
            <a:endParaRPr lang="en-GB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2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073194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5007961"/>
            <a:ext cx="2960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Re-usable Resources Needed: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64616" y="5441825"/>
            <a:ext cx="19587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A</a:t>
            </a:r>
          </a:p>
          <a:p>
            <a:r>
              <a:rPr lang="en-GB" dirty="0" smtClean="0"/>
              <a:t>Camera. Definitely.</a:t>
            </a:r>
          </a:p>
          <a:p>
            <a:r>
              <a:rPr lang="en-GB" dirty="0" smtClean="0"/>
              <a:t>….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140371" y="2537552"/>
            <a:ext cx="678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Sheet 1 for each </a:t>
            </a:r>
            <a:r>
              <a:rPr lang="en-GB" b="1" dirty="0" smtClean="0"/>
              <a:t>student</a:t>
            </a:r>
            <a:r>
              <a:rPr lang="en-GB" dirty="0" smtClean="0"/>
              <a:t>.</a:t>
            </a:r>
          </a:p>
          <a:p>
            <a:r>
              <a:rPr lang="en-GB" dirty="0" smtClean="0"/>
              <a:t>Each pair needs just 6 of the consumable card from Card Set B.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50772" y="153078"/>
            <a:ext cx="86487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Print sheet 1 on place coloured PAPER    25 sheets to start with.</a:t>
            </a:r>
          </a:p>
          <a:p>
            <a:r>
              <a:rPr lang="en-GB" sz="2400" dirty="0" smtClean="0">
                <a:solidFill>
                  <a:srgbClr val="7030A0"/>
                </a:solidFill>
              </a:rPr>
              <a:t>Print card Set A on Yellow Card.  10 sets?</a:t>
            </a:r>
          </a:p>
          <a:p>
            <a:r>
              <a:rPr lang="en-GB" sz="2400" dirty="0" smtClean="0">
                <a:solidFill>
                  <a:srgbClr val="7030A0"/>
                </a:solidFill>
              </a:rPr>
              <a:t>Print card Set B on White Card (consumable).  9 sheets to start with.</a:t>
            </a:r>
          </a:p>
          <a:p>
            <a:r>
              <a:rPr lang="en-GB" sz="2400" dirty="0" smtClean="0">
                <a:solidFill>
                  <a:srgbClr val="7030A0"/>
                </a:solidFill>
              </a:rPr>
              <a:t>Print card Set C on white PAPER. 20 sheets to start with.  </a:t>
            </a:r>
            <a:endParaRPr lang="en-GB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32" y="204958"/>
            <a:ext cx="4809491" cy="641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11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41" y="125572"/>
            <a:ext cx="4381121" cy="6594383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76"/>
          <a:stretch/>
        </p:blipFill>
        <p:spPr>
          <a:xfrm>
            <a:off x="4572000" y="125572"/>
            <a:ext cx="4496072" cy="33484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63064" y="5360276"/>
            <a:ext cx="1153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58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572000" y="299545"/>
            <a:ext cx="4496072" cy="6526951"/>
            <a:chOff x="4572000" y="299545"/>
            <a:chExt cx="4496072" cy="6526951"/>
          </a:xfrm>
        </p:grpSpPr>
        <p:pic>
          <p:nvPicPr>
            <p:cNvPr id="6" name="Picture 5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381"/>
            <a:stretch/>
          </p:blipFill>
          <p:spPr>
            <a:xfrm>
              <a:off x="4572000" y="4367077"/>
              <a:ext cx="4496072" cy="2459419"/>
            </a:xfrm>
            <a:prstGeom prst="rect">
              <a:avLst/>
            </a:prstGeom>
          </p:spPr>
        </p:pic>
        <p:pic>
          <p:nvPicPr>
            <p:cNvPr id="9" name="Picture 8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381"/>
            <a:stretch/>
          </p:blipFill>
          <p:spPr>
            <a:xfrm>
              <a:off x="4572000" y="1943835"/>
              <a:ext cx="4496072" cy="2459419"/>
            </a:xfrm>
            <a:prstGeom prst="rect">
              <a:avLst/>
            </a:prstGeom>
          </p:spPr>
        </p:pic>
        <p:pic>
          <p:nvPicPr>
            <p:cNvPr id="10" name="Picture 9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001"/>
            <a:stretch/>
          </p:blipFill>
          <p:spPr>
            <a:xfrm>
              <a:off x="4572000" y="299545"/>
              <a:ext cx="4496072" cy="1673439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154758" y="299545"/>
            <a:ext cx="4496072" cy="6526951"/>
            <a:chOff x="4572000" y="299545"/>
            <a:chExt cx="4496072" cy="6526951"/>
          </a:xfrm>
        </p:grpSpPr>
        <p:pic>
          <p:nvPicPr>
            <p:cNvPr id="12" name="Picture 11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381"/>
            <a:stretch/>
          </p:blipFill>
          <p:spPr>
            <a:xfrm>
              <a:off x="4572000" y="4367077"/>
              <a:ext cx="4496072" cy="2459419"/>
            </a:xfrm>
            <a:prstGeom prst="rect">
              <a:avLst/>
            </a:prstGeom>
          </p:spPr>
        </p:pic>
        <p:pic>
          <p:nvPicPr>
            <p:cNvPr id="13" name="Picture 12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381"/>
            <a:stretch/>
          </p:blipFill>
          <p:spPr>
            <a:xfrm>
              <a:off x="4572000" y="1943835"/>
              <a:ext cx="4496072" cy="2459419"/>
            </a:xfrm>
            <a:prstGeom prst="rect">
              <a:avLst/>
            </a:prstGeom>
          </p:spPr>
        </p:pic>
        <p:pic>
          <p:nvPicPr>
            <p:cNvPr id="14" name="Picture 13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001"/>
            <a:stretch/>
          </p:blipFill>
          <p:spPr>
            <a:xfrm>
              <a:off x="4572000" y="299545"/>
              <a:ext cx="4496072" cy="1673439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3995335" y="-69787"/>
            <a:ext cx="1145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87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572000" y="299545"/>
            <a:ext cx="4496072" cy="6526951"/>
            <a:chOff x="4572000" y="299545"/>
            <a:chExt cx="4496072" cy="6526951"/>
          </a:xfrm>
        </p:grpSpPr>
        <p:pic>
          <p:nvPicPr>
            <p:cNvPr id="6" name="Picture 5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381"/>
            <a:stretch/>
          </p:blipFill>
          <p:spPr>
            <a:xfrm>
              <a:off x="4572000" y="4367077"/>
              <a:ext cx="4496072" cy="2459419"/>
            </a:xfrm>
            <a:prstGeom prst="rect">
              <a:avLst/>
            </a:prstGeom>
          </p:spPr>
        </p:pic>
        <p:pic>
          <p:nvPicPr>
            <p:cNvPr id="9" name="Picture 8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381"/>
            <a:stretch/>
          </p:blipFill>
          <p:spPr>
            <a:xfrm>
              <a:off x="4572000" y="1943835"/>
              <a:ext cx="4496072" cy="2459419"/>
            </a:xfrm>
            <a:prstGeom prst="rect">
              <a:avLst/>
            </a:prstGeom>
          </p:spPr>
        </p:pic>
        <p:pic>
          <p:nvPicPr>
            <p:cNvPr id="10" name="Picture 9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001"/>
            <a:stretch/>
          </p:blipFill>
          <p:spPr>
            <a:xfrm>
              <a:off x="4572000" y="299545"/>
              <a:ext cx="4496072" cy="1673439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154758" y="299545"/>
            <a:ext cx="4496072" cy="6526951"/>
            <a:chOff x="4572000" y="299545"/>
            <a:chExt cx="4496072" cy="6526951"/>
          </a:xfrm>
        </p:grpSpPr>
        <p:pic>
          <p:nvPicPr>
            <p:cNvPr id="12" name="Picture 11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381"/>
            <a:stretch/>
          </p:blipFill>
          <p:spPr>
            <a:xfrm>
              <a:off x="4572000" y="4367077"/>
              <a:ext cx="4496072" cy="2459419"/>
            </a:xfrm>
            <a:prstGeom prst="rect">
              <a:avLst/>
            </a:prstGeom>
          </p:spPr>
        </p:pic>
        <p:pic>
          <p:nvPicPr>
            <p:cNvPr id="13" name="Picture 12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381"/>
            <a:stretch/>
          </p:blipFill>
          <p:spPr>
            <a:xfrm>
              <a:off x="4572000" y="1943835"/>
              <a:ext cx="4496072" cy="2459419"/>
            </a:xfrm>
            <a:prstGeom prst="rect">
              <a:avLst/>
            </a:prstGeom>
          </p:spPr>
        </p:pic>
        <p:pic>
          <p:nvPicPr>
            <p:cNvPr id="14" name="Picture 13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001"/>
            <a:stretch/>
          </p:blipFill>
          <p:spPr>
            <a:xfrm>
              <a:off x="4572000" y="299545"/>
              <a:ext cx="4496072" cy="1673439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3995335" y="-69787"/>
            <a:ext cx="1143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C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43900" y="397899"/>
            <a:ext cx="2160240" cy="3105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456765" y="383211"/>
            <a:ext cx="2130122" cy="3105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640746" y="402260"/>
            <a:ext cx="2181504" cy="3105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867255" y="387572"/>
            <a:ext cx="2116478" cy="3105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247357" y="3602856"/>
            <a:ext cx="2160240" cy="3105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456765" y="3588168"/>
            <a:ext cx="2133579" cy="3105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644203" y="3607217"/>
            <a:ext cx="2160240" cy="3105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867256" y="3592529"/>
            <a:ext cx="2119934" cy="3105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66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467" y="1742442"/>
            <a:ext cx="7326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Students start with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00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2922" y="303022"/>
            <a:ext cx="71334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Calculus: Reviewing Stationary Points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618858" y="1064046"/>
            <a:ext cx="5934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Work individually on a mini-whiteboard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942" y="1864846"/>
            <a:ext cx="91707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Verbal Q.	</a:t>
            </a:r>
          </a:p>
          <a:p>
            <a:r>
              <a:rPr lang="en-GB" sz="2400" dirty="0" smtClean="0"/>
              <a:t>Who can describe the general process of determining Stationary Points?</a:t>
            </a:r>
            <a:endParaRPr lang="en-GB" sz="24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22" y="3074314"/>
            <a:ext cx="7952149" cy="3110987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292913" y="3162511"/>
            <a:ext cx="668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Q1</a:t>
            </a:r>
            <a:endParaRPr lang="en-GB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292913" y="4050635"/>
            <a:ext cx="668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Q2</a:t>
            </a:r>
            <a:endParaRPr lang="en-GB" sz="3200" dirty="0"/>
          </a:p>
        </p:txBody>
      </p:sp>
      <p:sp>
        <p:nvSpPr>
          <p:cNvPr id="32" name="TextBox 31"/>
          <p:cNvSpPr txBox="1"/>
          <p:nvPr/>
        </p:nvSpPr>
        <p:spPr>
          <a:xfrm>
            <a:off x="292902" y="4718388"/>
            <a:ext cx="668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Q3</a:t>
            </a:r>
            <a:endParaRPr lang="en-GB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297201" y="5568994"/>
            <a:ext cx="668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Q4</a:t>
            </a:r>
            <a:endParaRPr lang="en-GB" sz="3200" dirty="0"/>
          </a:p>
        </p:txBody>
      </p:sp>
      <p:sp>
        <p:nvSpPr>
          <p:cNvPr id="6" name="Rectangle 5"/>
          <p:cNvSpPr/>
          <p:nvPr/>
        </p:nvSpPr>
        <p:spPr>
          <a:xfrm>
            <a:off x="292902" y="5568994"/>
            <a:ext cx="8562169" cy="6163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305188" y="4718388"/>
            <a:ext cx="8562169" cy="972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188582" y="4037811"/>
            <a:ext cx="8562169" cy="972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204347" y="3040885"/>
            <a:ext cx="8562169" cy="972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70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4" grpId="0" animBg="1"/>
      <p:bldP spid="35" grpId="0" animBg="1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355974" y="797684"/>
            <a:ext cx="668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Q5</a:t>
            </a:r>
            <a:endParaRPr lang="en-GB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343938" y="817603"/>
            <a:ext cx="73113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</a:rPr>
              <a:t>What can you say about the shape of a quadratic graph?</a:t>
            </a:r>
          </a:p>
          <a:p>
            <a:r>
              <a:rPr lang="en-GB" sz="2800" dirty="0" smtClean="0">
                <a:solidFill>
                  <a:srgbClr val="7030A0"/>
                </a:solidFill>
              </a:rPr>
              <a:t>Sketch some different quadratic graphs.</a:t>
            </a:r>
          </a:p>
          <a:p>
            <a:endParaRPr lang="en-GB" sz="2800" dirty="0">
              <a:solidFill>
                <a:srgbClr val="7030A0"/>
              </a:solidFill>
            </a:endParaRPr>
          </a:p>
          <a:p>
            <a:r>
              <a:rPr lang="en-GB" sz="2800" dirty="0" smtClean="0">
                <a:solidFill>
                  <a:srgbClr val="7030A0"/>
                </a:solidFill>
              </a:rPr>
              <a:t>How many maxima or minima does a quadratic have?</a:t>
            </a:r>
            <a:endParaRPr lang="en-GB" sz="2800" dirty="0">
              <a:solidFill>
                <a:srgbClr val="7030A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92913" y="3748545"/>
            <a:ext cx="8362348" cy="2724954"/>
            <a:chOff x="292913" y="3480523"/>
            <a:chExt cx="8362348" cy="2724954"/>
          </a:xfrm>
        </p:grpSpPr>
        <p:sp>
          <p:nvSpPr>
            <p:cNvPr id="31" name="TextBox 30"/>
            <p:cNvSpPr txBox="1"/>
            <p:nvPr/>
          </p:nvSpPr>
          <p:spPr>
            <a:xfrm>
              <a:off x="292913" y="3480523"/>
              <a:ext cx="66877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 smtClean="0"/>
                <a:t>Q6</a:t>
              </a:r>
              <a:endParaRPr lang="en-GB" sz="32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43938" y="3527821"/>
              <a:ext cx="7311323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solidFill>
                    <a:srgbClr val="7030A0"/>
                  </a:solidFill>
                </a:rPr>
                <a:t>What can you say about the shape of a CUBIC graph?</a:t>
              </a:r>
            </a:p>
            <a:p>
              <a:r>
                <a:rPr lang="en-GB" sz="2800" dirty="0" smtClean="0">
                  <a:solidFill>
                    <a:srgbClr val="7030A0"/>
                  </a:solidFill>
                </a:rPr>
                <a:t>Sketch some different cubic graphs.</a:t>
              </a:r>
            </a:p>
            <a:p>
              <a:endParaRPr lang="en-GB" sz="2800" dirty="0">
                <a:solidFill>
                  <a:srgbClr val="7030A0"/>
                </a:solidFill>
              </a:endParaRPr>
            </a:p>
            <a:p>
              <a:r>
                <a:rPr lang="en-GB" sz="2800" dirty="0" smtClean="0">
                  <a:solidFill>
                    <a:srgbClr val="7030A0"/>
                  </a:solidFill>
                </a:rPr>
                <a:t>How many maxima and minima does a cubic usually have?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76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501</Words>
  <Application>Microsoft Office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Standards Unit C5: Stationary Points of Cubics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User</cp:lastModifiedBy>
  <cp:revision>122</cp:revision>
  <cp:lastPrinted>2012-04-29T22:22:12Z</cp:lastPrinted>
  <dcterms:created xsi:type="dcterms:W3CDTF">2006-08-16T00:00:00Z</dcterms:created>
  <dcterms:modified xsi:type="dcterms:W3CDTF">2013-07-23T15:11:56Z</dcterms:modified>
</cp:coreProperties>
</file>