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17" r:id="rId5"/>
    <p:sldId id="315" r:id="rId6"/>
    <p:sldId id="318" r:id="rId7"/>
    <p:sldId id="316" r:id="rId8"/>
    <p:sldId id="319" r:id="rId9"/>
    <p:sldId id="299" r:id="rId10"/>
    <p:sldId id="320" r:id="rId11"/>
    <p:sldId id="300" r:id="rId12"/>
    <p:sldId id="312" r:id="rId13"/>
    <p:sldId id="313" r:id="rId14"/>
    <p:sldId id="321" r:id="rId15"/>
    <p:sldId id="31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7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C4:</a:t>
            </a:r>
            <a:br>
              <a:rPr lang="en-GB" dirty="0" smtClean="0"/>
            </a:br>
            <a:r>
              <a:rPr lang="en-GB" dirty="0" smtClean="0"/>
              <a:t>Differentiating &amp; Integrating</a:t>
            </a:r>
            <a:br>
              <a:rPr lang="en-GB" dirty="0" smtClean="0"/>
            </a:br>
            <a:r>
              <a:rPr lang="en-GB" dirty="0" smtClean="0"/>
              <a:t>Fractional and Negative Powers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dirty="0" smtClean="0"/>
              <a:t>1 to 2 hours. Teams of 2.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3904" y="396459"/>
            <a:ext cx="8547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Suitable for Core 2 review.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62008" y="1477682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?</a:t>
            </a:r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617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750" y="303022"/>
            <a:ext cx="8727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Calculus: Fractional and Negative Indices Quiz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408862" y="1064046"/>
            <a:ext cx="6354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with a partner on a mini-whiteboard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879" y="1524202"/>
            <a:ext cx="4829339" cy="528086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151429" y="1743567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Q1</a:t>
            </a:r>
            <a:endParaRPr lang="en-GB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1151429" y="2394717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Q2</a:t>
            </a:r>
            <a:endParaRPr lang="en-GB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151429" y="317773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Q3</a:t>
            </a:r>
            <a:endParaRPr lang="en-GB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1151429" y="3950321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Q4</a:t>
            </a:r>
            <a:endParaRPr lang="en-GB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1151429" y="471757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Q5</a:t>
            </a:r>
            <a:endParaRPr lang="en-GB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1151429" y="5298599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Q6</a:t>
            </a:r>
            <a:endParaRPr lang="en-GB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151429" y="6097405"/>
            <a:ext cx="6094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Q7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835572" y="5981870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83026" y="5239088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935426" y="4682018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835570" y="3904224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861842" y="3157962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951178" y="2458998"/>
            <a:ext cx="5076496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103578" y="1696970"/>
            <a:ext cx="5470640" cy="910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05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8673" y="303021"/>
            <a:ext cx="4101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Card Sorting Exercise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776584" y="1064046"/>
            <a:ext cx="5146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Working with a different partner…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739" y="2750681"/>
            <a:ext cx="170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Function</a:t>
            </a:r>
          </a:p>
          <a:p>
            <a:pPr algn="ctr"/>
            <a:r>
              <a:rPr lang="en-GB" sz="2000" dirty="0" smtClean="0"/>
              <a:t>(expressed in its standard form)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75471" y="4472157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31177" y="1787176"/>
            <a:ext cx="90558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You are aiming to match the 4 different types of card and create a table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900282" y="2749801"/>
            <a:ext cx="1700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Function</a:t>
            </a:r>
          </a:p>
          <a:p>
            <a:pPr algn="ctr"/>
            <a:r>
              <a:rPr lang="en-GB" sz="2000" dirty="0" smtClean="0"/>
              <a:t>(expressed in index form)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174014" y="4471277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B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974653" y="2760163"/>
            <a:ext cx="1700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Differential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48385" y="4481639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173196" y="2759283"/>
            <a:ext cx="1700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Integral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46928" y="4480759"/>
            <a:ext cx="116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D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425656" y="5218375"/>
            <a:ext cx="84353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Stage 1:  Just use card sets A and B. Match the functions.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544" y="5767867"/>
            <a:ext cx="6522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Stage 2:  Then add set C cards. Finally set D.</a:t>
            </a:r>
            <a:endParaRPr lang="en-GB" sz="28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6050" y="6314417"/>
            <a:ext cx="4954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</a:rPr>
              <a:t>Stage 3:  Ask for extension cards.</a:t>
            </a:r>
            <a:endParaRPr lang="en-GB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428347"/>
              </p:ext>
            </p:extLst>
          </p:nvPr>
        </p:nvGraphicFramePr>
        <p:xfrm>
          <a:off x="157654" y="141879"/>
          <a:ext cx="8844456" cy="658999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58097"/>
                <a:gridCol w="1990003"/>
                <a:gridCol w="2005795"/>
                <a:gridCol w="2068971"/>
                <a:gridCol w="2021590"/>
              </a:tblGrid>
              <a:tr h="64027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Function</a:t>
                      </a:r>
                    </a:p>
                    <a:p>
                      <a:r>
                        <a:rPr lang="en-GB" dirty="0" smtClean="0"/>
                        <a:t>(in index form)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Differentiated</a:t>
                      </a:r>
                    </a:p>
                    <a:p>
                      <a:r>
                        <a:rPr lang="en-GB" dirty="0" smtClean="0"/>
                        <a:t>Function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Integrated Function</a:t>
                      </a:r>
                      <a:endParaRPr lang="en-GB" dirty="0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8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9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94972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22137" r="54511" b="62341"/>
          <a:stretch/>
        </p:blipFill>
        <p:spPr>
          <a:xfrm>
            <a:off x="1331640" y="1943835"/>
            <a:ext cx="1104629" cy="618187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2" t="4071" r="7517" b="80153"/>
          <a:stretch/>
        </p:blipFill>
        <p:spPr>
          <a:xfrm>
            <a:off x="1246688" y="1377183"/>
            <a:ext cx="1135032" cy="62832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61832" r="54511" b="22646"/>
          <a:stretch/>
        </p:blipFill>
        <p:spPr>
          <a:xfrm>
            <a:off x="1286635" y="4329100"/>
            <a:ext cx="1104629" cy="618187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41603" r="54511" b="42112"/>
          <a:stretch/>
        </p:blipFill>
        <p:spPr>
          <a:xfrm>
            <a:off x="1331640" y="3158970"/>
            <a:ext cx="1104629" cy="648590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81171" r="54511" b="3053"/>
          <a:stretch/>
        </p:blipFill>
        <p:spPr>
          <a:xfrm>
            <a:off x="1331640" y="5544235"/>
            <a:ext cx="1104629" cy="628321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4834" r="54511" b="83461"/>
          <a:stretch/>
        </p:blipFill>
        <p:spPr>
          <a:xfrm>
            <a:off x="1277091" y="865954"/>
            <a:ext cx="1104629" cy="46617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2" t="83143" r="7517" b="3053"/>
          <a:stretch/>
        </p:blipFill>
        <p:spPr>
          <a:xfrm>
            <a:off x="1286635" y="6174305"/>
            <a:ext cx="1135032" cy="549778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2" t="23283" r="7517" b="63104"/>
          <a:stretch/>
        </p:blipFill>
        <p:spPr>
          <a:xfrm>
            <a:off x="1241630" y="2573905"/>
            <a:ext cx="1135032" cy="542180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2" t="43893" r="7517" b="41476"/>
          <a:stretch/>
        </p:blipFill>
        <p:spPr>
          <a:xfrm>
            <a:off x="1241630" y="3789040"/>
            <a:ext cx="1135032" cy="582718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92" t="62468" r="7517" b="23918"/>
          <a:stretch/>
        </p:blipFill>
        <p:spPr>
          <a:xfrm>
            <a:off x="1241630" y="5004175"/>
            <a:ext cx="1135032" cy="542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976693" y="2687298"/>
            <a:ext cx="1550381" cy="25586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7640916" y="2687298"/>
            <a:ext cx="1550381" cy="25586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-23497" y="2750681"/>
            <a:ext cx="170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Function</a:t>
            </a:r>
          </a:p>
          <a:p>
            <a:pPr algn="ctr"/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(expressed in its standard form)</a:t>
            </a:r>
            <a:endParaRPr lang="en-GB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0235" y="4472157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31177" y="1140790"/>
            <a:ext cx="8889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Now extend your table by adding two extra columns for each function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1704" y="2749801"/>
            <a:ext cx="17007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Function</a:t>
            </a:r>
          </a:p>
          <a:p>
            <a:pPr algn="ctr"/>
            <a:r>
              <a:rPr lang="en-GB" sz="2000" dirty="0" smtClean="0"/>
              <a:t>(expressed in index form)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1865436" y="4471277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B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3193095" y="2760163"/>
            <a:ext cx="1700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Differential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466827" y="4481639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C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306066" y="2759283"/>
            <a:ext cx="1700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Integral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9798" y="4480759"/>
            <a:ext cx="116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D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256644" y="322263"/>
            <a:ext cx="200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Extension</a:t>
            </a:r>
            <a:endParaRPr lang="en-GB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7593618" y="2754023"/>
            <a:ext cx="170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Integral</a:t>
            </a:r>
          </a:p>
          <a:p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(expressed in its standard </a:t>
            </a: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form)</a:t>
            </a:r>
            <a:endParaRPr lang="en-GB" sz="20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7867350" y="4475499"/>
            <a:ext cx="113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Card Set F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906329" y="2754903"/>
            <a:ext cx="17007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Differential</a:t>
            </a:r>
          </a:p>
          <a:p>
            <a:r>
              <a:rPr lang="en-GB" sz="2000" dirty="0">
                <a:solidFill>
                  <a:schemeClr val="accent6">
                    <a:lumMod val="50000"/>
                  </a:schemeClr>
                </a:solidFill>
              </a:rPr>
              <a:t>(expressed in its standard </a:t>
            </a:r>
            <a:r>
              <a:rPr lang="en-GB" sz="2000" dirty="0" smtClean="0">
                <a:solidFill>
                  <a:schemeClr val="accent6">
                    <a:lumMod val="50000"/>
                  </a:schemeClr>
                </a:solidFill>
              </a:rPr>
              <a:t>form)</a:t>
            </a:r>
            <a:endParaRPr lang="en-GB" sz="2000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5180061" y="4476379"/>
            <a:ext cx="114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</a:rPr>
              <a:t>Card Set E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21" name="U-Turn Arrow 20"/>
          <p:cNvSpPr/>
          <p:nvPr/>
        </p:nvSpPr>
        <p:spPr>
          <a:xfrm>
            <a:off x="4346975" y="2438890"/>
            <a:ext cx="1143225" cy="315628"/>
          </a:xfrm>
          <a:prstGeom prst="utur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2" name="U-Turn Arrow 21"/>
          <p:cNvSpPr/>
          <p:nvPr/>
        </p:nvSpPr>
        <p:spPr>
          <a:xfrm>
            <a:off x="7227295" y="2438890"/>
            <a:ext cx="1143225" cy="315628"/>
          </a:xfrm>
          <a:prstGeom prst="uturnArrow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48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286" y="303022"/>
            <a:ext cx="5321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Mini-whiteboard Questions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408862" y="1064046"/>
            <a:ext cx="6354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Work with a partner on a mini-whiteboard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160"/>
          <a:stretch/>
        </p:blipFill>
        <p:spPr>
          <a:xfrm>
            <a:off x="3454518" y="2403893"/>
            <a:ext cx="1462203" cy="10891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1048" y="1812713"/>
            <a:ext cx="7261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Can you generalise your findings in order to find: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78018" y="2686879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Q1.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678018" y="3624109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Q2.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684479" y="4583386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Q3.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678017" y="5514918"/>
            <a:ext cx="700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Q4.</a:t>
            </a:r>
            <a:endParaRPr lang="en-GB" sz="2800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16" r="26480"/>
          <a:stretch/>
        </p:blipFill>
        <p:spPr>
          <a:xfrm>
            <a:off x="3391454" y="4425726"/>
            <a:ext cx="1639614" cy="1089192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98"/>
          <a:stretch/>
        </p:blipFill>
        <p:spPr>
          <a:xfrm>
            <a:off x="3317938" y="5247698"/>
            <a:ext cx="1713130" cy="1089192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48" r="52704"/>
          <a:stretch/>
        </p:blipFill>
        <p:spPr>
          <a:xfrm>
            <a:off x="3486050" y="3426833"/>
            <a:ext cx="1593965" cy="108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5007961"/>
            <a:ext cx="2960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64616" y="5441825"/>
            <a:ext cx="1958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Camera. Definitely.</a:t>
            </a:r>
          </a:p>
          <a:p>
            <a:r>
              <a:rPr lang="en-GB" dirty="0" smtClean="0"/>
              <a:t>….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40371" y="1496996"/>
            <a:ext cx="6789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lkhlkjhlkj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0772" y="153078"/>
            <a:ext cx="86950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rgbClr val="7030A0"/>
                </a:solidFill>
              </a:rPr>
              <a:t>Print each of the following 6 card sets onto different coloured paper.</a:t>
            </a:r>
          </a:p>
          <a:p>
            <a:r>
              <a:rPr lang="en-GB" sz="2400" dirty="0" smtClean="0">
                <a:solidFill>
                  <a:srgbClr val="7030A0"/>
                </a:solidFill>
              </a:rPr>
              <a:t>There are 2 sets on each A4 sheet.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66" y="-1"/>
            <a:ext cx="4540174" cy="61958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7656" y="6338558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09763" y="6350623"/>
            <a:ext cx="1153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A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940" y="-2"/>
            <a:ext cx="4540174" cy="619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8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793" y="0"/>
            <a:ext cx="4493270" cy="61958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7656" y="6338558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B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209763" y="6350623"/>
            <a:ext cx="1145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B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3" y="0"/>
            <a:ext cx="4493270" cy="619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87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2" y="98532"/>
            <a:ext cx="4395229" cy="62392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7656" y="6338558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C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09763" y="6350623"/>
            <a:ext cx="1143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C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923" y="111419"/>
            <a:ext cx="4395229" cy="6239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02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777" y="98532"/>
            <a:ext cx="4498866" cy="60973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7656" y="6338558"/>
            <a:ext cx="116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D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09763" y="6350623"/>
            <a:ext cx="116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D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6" y="98532"/>
            <a:ext cx="4498866" cy="609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2" y="145494"/>
            <a:ext cx="4267696" cy="616309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7656" y="6338558"/>
            <a:ext cx="1132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09763" y="6350623"/>
            <a:ext cx="1132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E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572" y="145493"/>
            <a:ext cx="4267696" cy="616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9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7656" y="6338558"/>
            <a:ext cx="1126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F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209763" y="6350623"/>
            <a:ext cx="1126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Card Set F</a:t>
            </a:r>
            <a:endParaRPr lang="en-GB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0" y="236389"/>
            <a:ext cx="4492551" cy="5801807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151" y="236388"/>
            <a:ext cx="4492551" cy="580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3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5467" y="1742442"/>
            <a:ext cx="732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Students start with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317</Words>
  <Application>Microsoft Office PowerPoint</Application>
  <PresentationFormat>On-screen Show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Standards Unit C4: Differentiating &amp; Integrating Fractional and Negative Powers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>User</dc:creator>
  <cp:lastModifiedBy>User</cp:lastModifiedBy>
  <cp:revision>105</cp:revision>
  <cp:lastPrinted>2012-04-29T22:22:12Z</cp:lastPrinted>
  <dcterms:created xsi:type="dcterms:W3CDTF">2006-08-16T00:00:00Z</dcterms:created>
  <dcterms:modified xsi:type="dcterms:W3CDTF">2013-07-23T08:19:01Z</dcterms:modified>
</cp:coreProperties>
</file>