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28" r:id="rId4"/>
    <p:sldId id="309" r:id="rId5"/>
    <p:sldId id="327" r:id="rId6"/>
    <p:sldId id="299" r:id="rId7"/>
    <p:sldId id="300" r:id="rId8"/>
    <p:sldId id="329" r:id="rId9"/>
    <p:sldId id="301" r:id="rId10"/>
    <p:sldId id="335" r:id="rId11"/>
    <p:sldId id="302" r:id="rId12"/>
    <p:sldId id="330" r:id="rId13"/>
    <p:sldId id="312" r:id="rId14"/>
    <p:sldId id="332" r:id="rId15"/>
    <p:sldId id="331" r:id="rId16"/>
    <p:sldId id="333" r:id="rId17"/>
    <p:sldId id="334" r:id="rId18"/>
    <p:sldId id="313" r:id="rId19"/>
    <p:sldId id="31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2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tmp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C3</a:t>
            </a:r>
            <a:r>
              <a:rPr lang="en-GB" dirty="0" smtClean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Matching Functions and Derivatives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dirty="0" smtClean="0"/>
              <a:t>…...</a:t>
            </a:r>
            <a:endParaRPr lang="en-GB" dirty="0" smtClean="0"/>
          </a:p>
          <a:p>
            <a:r>
              <a:rPr lang="en-GB" dirty="0" smtClean="0"/>
              <a:t>30-60 </a:t>
            </a:r>
            <a:r>
              <a:rPr lang="en-GB" dirty="0" err="1" smtClean="0"/>
              <a:t>mins</a:t>
            </a:r>
            <a:r>
              <a:rPr lang="en-GB" dirty="0" smtClean="0"/>
              <a:t> . </a:t>
            </a:r>
            <a:r>
              <a:rPr lang="en-GB" dirty="0" smtClean="0"/>
              <a:t>Teams of </a:t>
            </a:r>
            <a:r>
              <a:rPr lang="en-GB" dirty="0" smtClean="0"/>
              <a:t>2.</a:t>
            </a: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63904" y="396459"/>
            <a:ext cx="85475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Suitable </a:t>
            </a:r>
            <a:r>
              <a:rPr lang="en-GB" sz="2400" dirty="0" smtClean="0"/>
              <a:t>for review of Core 1 unit on Differentiation.</a:t>
            </a:r>
          </a:p>
          <a:p>
            <a:pPr algn="ctr"/>
            <a:r>
              <a:rPr lang="en-GB" dirty="0" smtClean="0"/>
              <a:t>(most complex differentiation is quadratic – but can extend to </a:t>
            </a:r>
            <a:r>
              <a:rPr lang="en-GB" dirty="0" err="1" smtClean="0"/>
              <a:t>cubics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62008" y="147768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?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672" y="241184"/>
            <a:ext cx="473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/>
              <a:t>Mini-whiteboard Quiz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86907" y="1560771"/>
            <a:ext cx="6103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Swap partners from the last activity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411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5887" y="1321907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−2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87" y="1321907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413117" y="2687295"/>
            <a:ext cx="647690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Q1.	Write down the values of: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f(0) 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f(3)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f(-1)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958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5887" y="1321907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−2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87" y="1321907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413117" y="2687295"/>
            <a:ext cx="597291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Q2.	Work out the values of: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f’(0) 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f’(3)</a:t>
            </a:r>
          </a:p>
          <a:p>
            <a:r>
              <a:rPr lang="en-GB" sz="4000" dirty="0"/>
              <a:t>	</a:t>
            </a:r>
            <a:r>
              <a:rPr lang="en-GB" sz="4000" dirty="0" smtClean="0"/>
              <a:t>		f’(-1)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677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4455" y="669309"/>
            <a:ext cx="81540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Q3.	Show me a function where f(2) =1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77663" y="2193351"/>
            <a:ext cx="85244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the simplest function you can make where f(2) = 1 ?</a:t>
            </a:r>
          </a:p>
          <a:p>
            <a:endParaRPr lang="en-GB" sz="3600" dirty="0"/>
          </a:p>
          <a:p>
            <a:r>
              <a:rPr lang="en-GB" sz="3600" dirty="0" smtClean="0"/>
              <a:t>What is the most complex function you can make where f(2) = 1 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)=5</m:t>
                      </m:r>
                      <m:sSup>
                        <m:sSup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-5795" y="629787"/>
            <a:ext cx="9302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Q4.</a:t>
            </a:r>
            <a:r>
              <a:rPr lang="en-GB" sz="4000" dirty="0"/>
              <a:t> </a:t>
            </a:r>
            <a:r>
              <a:rPr lang="en-GB" sz="4000" dirty="0" smtClean="0"/>
              <a:t>Can you show me a function f(x) where: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20333" y="3115480"/>
            <a:ext cx="87714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Is there only one correct answer to this question, or can you find lots of correct answers?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429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</a:rPr>
              <a:t>N.B. This may be a challenging question – integration may not have yet been taught.</a:t>
            </a:r>
            <a:endParaRPr lang="en-GB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53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59" y="669309"/>
            <a:ext cx="8466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Q5.	Sketch a graph of a function where:</a:t>
            </a:r>
            <a:endParaRPr lang="en-GB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5046" y="3060481"/>
            <a:ext cx="8771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On the same axes, sketch several other such functions.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45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59" y="669309"/>
            <a:ext cx="8466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Q6.	Sketch a graph of a function where:</a:t>
            </a:r>
            <a:endParaRPr lang="en-GB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887" y="1637227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5046" y="3060481"/>
            <a:ext cx="8771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On the same axes, sketch several other such functions.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8471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59" y="669309"/>
            <a:ext cx="85980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Q7.	Explain, in words, what each of these mean.</a:t>
            </a:r>
            <a:endParaRPr lang="en-GB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92839" y="1969192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39" y="1969192"/>
                <a:ext cx="7076740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883367" y="2881211"/>
                <a:ext cx="707674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𝑓</m:t>
                      </m:r>
                      <m:r>
                        <a:rPr lang="en-GB" sz="4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4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67" y="2881211"/>
                <a:ext cx="7076740" cy="7694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29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59" y="669309"/>
            <a:ext cx="85980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Q8.	Say as much as you can about f(x) and f’(x) at </a:t>
            </a:r>
            <a:r>
              <a:rPr lang="en-GB" sz="4000" i="1" dirty="0" smtClean="0"/>
              <a:t>various</a:t>
            </a:r>
            <a:r>
              <a:rPr lang="en-GB" sz="4000" dirty="0" smtClean="0"/>
              <a:t> points on this graph</a:t>
            </a:r>
            <a:endParaRPr lang="en-GB" sz="40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592" y="1945450"/>
            <a:ext cx="5733071" cy="463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03721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4616" y="3471075"/>
            <a:ext cx="56666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Mini-whiteboards.</a:t>
            </a:r>
          </a:p>
          <a:p>
            <a:endParaRPr lang="en-GB" dirty="0"/>
          </a:p>
          <a:p>
            <a:r>
              <a:rPr lang="en-GB" dirty="0" smtClean="0"/>
              <a:t>Basic card set.</a:t>
            </a:r>
          </a:p>
          <a:p>
            <a:endParaRPr lang="en-GB" dirty="0"/>
          </a:p>
          <a:p>
            <a:r>
              <a:rPr lang="en-GB" dirty="0" smtClean="0"/>
              <a:t>Camera</a:t>
            </a:r>
            <a:r>
              <a:rPr lang="en-GB" dirty="0" smtClean="0"/>
              <a:t>. </a:t>
            </a:r>
            <a:r>
              <a:rPr lang="en-GB" dirty="0" smtClean="0"/>
              <a:t>To quickly record student’s arrangements of cards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64616" y="1715079"/>
            <a:ext cx="1944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Extension card set.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52828" y="-617409"/>
            <a:ext cx="5806818" cy="85133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17161" y="88036"/>
            <a:ext cx="4335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Basic card set (re-usable)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958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86967" y="88036"/>
            <a:ext cx="6168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Extension set of cards (consumable)</a:t>
            </a:r>
            <a:endParaRPr lang="en-GB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9544" y="735875"/>
            <a:ext cx="8513386" cy="5806818"/>
            <a:chOff x="299544" y="735875"/>
            <a:chExt cx="8513386" cy="5806818"/>
          </a:xfrm>
        </p:grpSpPr>
        <p:pic>
          <p:nvPicPr>
            <p:cNvPr id="2" name="Picture 1" descr="Screen Clippi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652828" y="-617409"/>
              <a:ext cx="5806818" cy="8513386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8056179" y="1923393"/>
              <a:ext cx="409904" cy="1592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00951" y="2018063"/>
              <a:ext cx="409904" cy="14976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93023" y="1923393"/>
              <a:ext cx="409904" cy="1592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7010397" y="893380"/>
            <a:ext cx="714705" cy="2622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286701" y="909146"/>
            <a:ext cx="714705" cy="2622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3271" r="80544" b="90158"/>
          <a:stretch/>
        </p:blipFill>
        <p:spPr>
          <a:xfrm rot="5400000">
            <a:off x="6964512" y="1181311"/>
            <a:ext cx="867178" cy="559405"/>
          </a:xfrm>
          <a:prstGeom prst="rect">
            <a:avLst/>
          </a:prstGeom>
        </p:spPr>
      </p:pic>
      <p:pic>
        <p:nvPicPr>
          <p:cNvPr id="21" name="Picture 20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3271" r="80544" b="90158"/>
          <a:stretch/>
        </p:blipFill>
        <p:spPr>
          <a:xfrm rot="5400000">
            <a:off x="5210463" y="1170876"/>
            <a:ext cx="867178" cy="559405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903696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018156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161647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282542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432607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612714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803503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2034760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247889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54435" y="409903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3580656" y="1141706"/>
            <a:ext cx="688511" cy="2188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2799340" y="1027424"/>
            <a:ext cx="688511" cy="2188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2030597" y="901296"/>
            <a:ext cx="688511" cy="2188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243726" y="102742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50272" y="1027424"/>
            <a:ext cx="688511" cy="20179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 rot="5400000">
                <a:off x="7478507" y="441434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478507" y="4414342"/>
                <a:ext cx="1608084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 rot="5400000">
                <a:off x="6592486" y="4393317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592486" y="4393317"/>
                <a:ext cx="160808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 rot="5400000">
                <a:off x="5708775" y="441960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708775" y="4419602"/>
                <a:ext cx="1608084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 rot="5400000">
                <a:off x="4822754" y="4398577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822754" y="4398577"/>
                <a:ext cx="1608084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 rot="5400000">
                <a:off x="3941288" y="4346020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941288" y="4346020"/>
                <a:ext cx="1608084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 rot="5400000">
                <a:off x="3164529" y="426194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164529" y="4261942"/>
                <a:ext cx="1608084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 rot="5400000">
                <a:off x="2375247" y="4251424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375247" y="4251424"/>
                <a:ext cx="1608084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 rot="5400000">
                <a:off x="1574972" y="4230399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1574972" y="4230399"/>
                <a:ext cx="1608084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 rot="5400000">
                <a:off x="788101" y="4209384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788101" y="4209384"/>
                <a:ext cx="1608084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 rot="5400000">
                <a:off x="10413" y="4172593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10413" y="4172593"/>
                <a:ext cx="1608084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 rot="5400000">
                <a:off x="3120868" y="132170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3120868" y="1321702"/>
                <a:ext cx="1608084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 rot="5400000">
                <a:off x="2374606" y="131644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2374606" y="1316442"/>
                <a:ext cx="1608084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 rot="5400000">
                <a:off x="1581046" y="1311182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1581046" y="1311182"/>
                <a:ext cx="1608084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 rot="5400000">
                <a:off x="803252" y="1321688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03252" y="1321688"/>
                <a:ext cx="1608084" cy="461665"/>
              </a:xfrm>
              <a:prstGeom prst="rect">
                <a:avLst/>
              </a:prstGeom>
              <a:blipFill rotWithShape="1">
                <a:blip r:embed="rId16"/>
                <a:stretch>
                  <a:fillRect l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 rot="5400000">
                <a:off x="9692" y="1316428"/>
                <a:ext cx="16080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𝑓</m:t>
                      </m:r>
                      <m:r>
                        <a:rPr lang="en-GB" sz="2400" b="0" i="1" smtClean="0">
                          <a:latin typeface="Cambria Math"/>
                        </a:rPr>
                        <m:t>′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692" y="1316428"/>
                <a:ext cx="1608084" cy="461665"/>
              </a:xfrm>
              <a:prstGeom prst="rect">
                <a:avLst/>
              </a:prstGeom>
              <a:blipFill rotWithShape="1">
                <a:blip r:embed="rId17"/>
                <a:stretch>
                  <a:fillRect l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5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55" r="50000" b="19577"/>
          <a:stretch/>
        </p:blipFill>
        <p:spPr>
          <a:xfrm>
            <a:off x="693680" y="1434665"/>
            <a:ext cx="3105809" cy="898634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89021"/>
          <a:stretch/>
        </p:blipFill>
        <p:spPr>
          <a:xfrm>
            <a:off x="744306" y="4805154"/>
            <a:ext cx="3105807" cy="99988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75" r="50000" b="77745"/>
          <a:stretch/>
        </p:blipFill>
        <p:spPr>
          <a:xfrm>
            <a:off x="4942488" y="1568673"/>
            <a:ext cx="3105809" cy="100899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7" t="31546" b="57526"/>
          <a:stretch/>
        </p:blipFill>
        <p:spPr>
          <a:xfrm>
            <a:off x="5078113" y="4772006"/>
            <a:ext cx="3132085" cy="99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3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718" y="2412124"/>
            <a:ext cx="8702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students complete initial, basic card matching exercise.</a:t>
            </a:r>
          </a:p>
          <a:p>
            <a:endParaRPr lang="en-GB" dirty="0"/>
          </a:p>
          <a:p>
            <a:r>
              <a:rPr lang="en-GB" dirty="0" smtClean="0"/>
              <a:t>They then attempt the extension card matching/creation activity to varying degree of depth.</a:t>
            </a:r>
          </a:p>
          <a:p>
            <a:endParaRPr lang="en-GB" dirty="0"/>
          </a:p>
          <a:p>
            <a:r>
              <a:rPr lang="en-GB" dirty="0" smtClean="0"/>
              <a:t>Slide 9 (going through the answers) is to be completed by asking pairs of students for their answers, a justification, and handwriting answers  in box on whiteboard. ALSO ask students about the shape of the associated graph – they will have made notes on their whiteboards  (I can draw/discuss the graphs on a separate whiteboard).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678088"/>
              </p:ext>
            </p:extLst>
          </p:nvPr>
        </p:nvGraphicFramePr>
        <p:xfrm>
          <a:off x="137425" y="1891864"/>
          <a:ext cx="8880955" cy="47706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29678"/>
                <a:gridCol w="2112580"/>
                <a:gridCol w="1986455"/>
                <a:gridCol w="1986455"/>
                <a:gridCol w="2065787"/>
              </a:tblGrid>
              <a:tr h="55179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Functions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function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1522" y="403761"/>
            <a:ext cx="7850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Matching Functions and their Derivatives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24703" y="1128778"/>
            <a:ext cx="781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You will have 20 cards of 4 different types to arrange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94074" y="2645165"/>
            <a:ext cx="8108037" cy="3142063"/>
            <a:chOff x="894074" y="2645165"/>
            <a:chExt cx="8108037" cy="3142063"/>
          </a:xfrm>
        </p:grpSpPr>
        <p:pic>
          <p:nvPicPr>
            <p:cNvPr id="8" name="Picture 7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0555" r="50000" b="19577"/>
            <a:stretch/>
          </p:blipFill>
          <p:spPr>
            <a:xfrm>
              <a:off x="4950369" y="4381064"/>
              <a:ext cx="2009539" cy="581439"/>
            </a:xfrm>
            <a:prstGeom prst="rect">
              <a:avLst/>
            </a:prstGeom>
          </p:spPr>
        </p:pic>
        <p:pic>
          <p:nvPicPr>
            <p:cNvPr id="9" name="Picture 8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t="89021"/>
            <a:stretch/>
          </p:blipFill>
          <p:spPr>
            <a:xfrm>
              <a:off x="7007208" y="5144988"/>
              <a:ext cx="1994903" cy="642240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75" r="50000" b="77745"/>
            <a:stretch/>
          </p:blipFill>
          <p:spPr>
            <a:xfrm>
              <a:off x="894074" y="2645165"/>
              <a:ext cx="2029374" cy="659289"/>
            </a:xfrm>
            <a:prstGeom prst="rect">
              <a:avLst/>
            </a:prstGeom>
          </p:spPr>
        </p:pic>
        <p:pic>
          <p:nvPicPr>
            <p:cNvPr id="11" name="Picture 10" descr="Screen Clipping"/>
            <p:cNvPicPr>
              <a:picLocks noChangeAspect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577" t="31546" b="57526"/>
            <a:stretch/>
          </p:blipFill>
          <p:spPr>
            <a:xfrm>
              <a:off x="3081108" y="3512021"/>
              <a:ext cx="1900795" cy="60399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766598" y="5975123"/>
            <a:ext cx="837740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7030A0"/>
                </a:solidFill>
              </a:rPr>
              <a:t>When finished, create your own additional cards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7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856103"/>
              </p:ext>
            </p:extLst>
          </p:nvPr>
        </p:nvGraphicFramePr>
        <p:xfrm>
          <a:off x="137425" y="1891864"/>
          <a:ext cx="8880955" cy="477064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29678"/>
                <a:gridCol w="2112580"/>
                <a:gridCol w="1986455"/>
                <a:gridCol w="1986455"/>
                <a:gridCol w="2065787"/>
              </a:tblGrid>
              <a:tr h="55179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Functions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function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826113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1522" y="403761"/>
            <a:ext cx="7850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Matching Functions and their Derivatives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83780" y="740963"/>
            <a:ext cx="8639503" cy="30469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rgbClr val="7030A0"/>
                </a:solidFill>
              </a:rPr>
              <a:t>PAUSE</a:t>
            </a:r>
            <a:endParaRPr lang="en-GB" sz="5400" dirty="0" smtClean="0">
              <a:solidFill>
                <a:srgbClr val="7030A0"/>
              </a:solidFill>
            </a:endParaRPr>
          </a:p>
          <a:p>
            <a:r>
              <a:rPr lang="en-GB" sz="3600" dirty="0" smtClean="0">
                <a:solidFill>
                  <a:srgbClr val="7030A0"/>
                </a:solidFill>
              </a:rPr>
              <a:t>We will check answers in a minute.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But first, write some notes on whiteboards about the graph of each of the functions.</a:t>
            </a:r>
            <a:endParaRPr lang="en-GB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6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63664"/>
              </p:ext>
            </p:extLst>
          </p:nvPr>
        </p:nvGraphicFramePr>
        <p:xfrm>
          <a:off x="0" y="110359"/>
          <a:ext cx="9018380" cy="64733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40969"/>
                <a:gridCol w="2145270"/>
                <a:gridCol w="2017194"/>
                <a:gridCol w="2017194"/>
                <a:gridCol w="2097753"/>
              </a:tblGrid>
              <a:tr h="86852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Functions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function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Evaluated derivative</a:t>
                      </a:r>
                      <a:endParaRPr lang="en-GB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120959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20959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20959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20959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120959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7" t="43563" r="52104" b="48844"/>
          <a:stretch/>
        </p:blipFill>
        <p:spPr>
          <a:xfrm>
            <a:off x="744951" y="5644052"/>
            <a:ext cx="2119500" cy="819808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2" t="33656" r="52624" b="59585"/>
          <a:stretch/>
        </p:blipFill>
        <p:spPr>
          <a:xfrm>
            <a:off x="760717" y="4576055"/>
            <a:ext cx="2039522" cy="729829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8" t="24026" r="52918" b="69215"/>
          <a:stretch/>
        </p:blipFill>
        <p:spPr>
          <a:xfrm>
            <a:off x="772580" y="3492058"/>
            <a:ext cx="2009431" cy="729829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3" t="12592" r="53461" b="79445"/>
          <a:stretch/>
        </p:blipFill>
        <p:spPr>
          <a:xfrm>
            <a:off x="1057636" y="2301760"/>
            <a:ext cx="1539639" cy="859799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6" t="2452" r="52104" b="90326"/>
          <a:stretch/>
        </p:blipFill>
        <p:spPr>
          <a:xfrm>
            <a:off x="733093" y="1146557"/>
            <a:ext cx="2154540" cy="78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7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498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Standards Unit C3: Matching Functions and Derivatives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User</cp:lastModifiedBy>
  <cp:revision>107</cp:revision>
  <cp:lastPrinted>2012-04-29T22:22:12Z</cp:lastPrinted>
  <dcterms:created xsi:type="dcterms:W3CDTF">2006-08-16T00:00:00Z</dcterms:created>
  <dcterms:modified xsi:type="dcterms:W3CDTF">2013-07-22T15:21:12Z</dcterms:modified>
</cp:coreProperties>
</file>