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25" r:id="rId4"/>
    <p:sldId id="327" r:id="rId5"/>
    <p:sldId id="326" r:id="rId6"/>
    <p:sldId id="320" r:id="rId7"/>
    <p:sldId id="330" r:id="rId8"/>
    <p:sldId id="299" r:id="rId9"/>
    <p:sldId id="300" r:id="rId10"/>
    <p:sldId id="321" r:id="rId11"/>
    <p:sldId id="322" r:id="rId12"/>
    <p:sldId id="328" r:id="rId13"/>
    <p:sldId id="329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34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7"/>
    <a:srgbClr val="FEBEC4"/>
    <a:srgbClr val="FFBE7D"/>
    <a:srgbClr val="9CF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6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tmp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tmp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tmp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tmp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tmp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tmp"/><Relationship Id="rId2" Type="http://schemas.openxmlformats.org/officeDocument/2006/relationships/image" Target="../media/image30.tmp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tmp"/><Relationship Id="rId2" Type="http://schemas.openxmlformats.org/officeDocument/2006/relationships/image" Target="../media/image32.tmp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tmp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Standards Unit C1:</a:t>
            </a:r>
            <a:br>
              <a:rPr lang="en-GB" dirty="0" smtClean="0"/>
            </a:br>
            <a:r>
              <a:rPr lang="en-GB" dirty="0" smtClean="0"/>
              <a:t>Linking the properties and forms of Quadratic functions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955" y="3886199"/>
            <a:ext cx="8666329" cy="2814851"/>
          </a:xfrm>
        </p:spPr>
        <p:txBody>
          <a:bodyPr>
            <a:normAutofit/>
          </a:bodyPr>
          <a:lstStyle/>
          <a:p>
            <a:r>
              <a:rPr lang="en-GB" dirty="0" smtClean="0"/>
              <a:t>1-2 hours. Teams of 2.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3904" y="396459"/>
            <a:ext cx="8547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Suitable for Core 1 .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362008" y="1477682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?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2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54595" y="145362"/>
            <a:ext cx="3945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Quadratic Functions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83314" y="1514208"/>
            <a:ext cx="8461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Linear		Quadratics		</a:t>
            </a:r>
            <a:r>
              <a:rPr lang="en-GB" sz="2400" dirty="0" err="1" smtClean="0"/>
              <a:t>Cubics</a:t>
            </a:r>
            <a:r>
              <a:rPr lang="en-GB" sz="2400" dirty="0" smtClean="0"/>
              <a:t>		  </a:t>
            </a:r>
            <a:r>
              <a:rPr lang="en-GB" sz="2400" dirty="0" err="1" smtClean="0"/>
              <a:t>Quartics</a:t>
            </a:r>
            <a:endParaRPr lang="en-GB" sz="24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415761" y="1975873"/>
            <a:ext cx="2185551" cy="783099"/>
            <a:chOff x="415761" y="1975873"/>
            <a:chExt cx="2185551" cy="783099"/>
          </a:xfrm>
        </p:grpSpPr>
        <p:sp>
          <p:nvSpPr>
            <p:cNvPr id="4" name="TextBox 3"/>
            <p:cNvSpPr txBox="1"/>
            <p:nvPr/>
          </p:nvSpPr>
          <p:spPr>
            <a:xfrm>
              <a:off x="1155833" y="2389640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rgbClr val="7030A0"/>
                  </a:solidFill>
                </a:rPr>
                <a:t>GCSE</a:t>
              </a:r>
              <a:endParaRPr lang="en-GB" dirty="0">
                <a:solidFill>
                  <a:srgbClr val="7030A0"/>
                </a:solidFill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289552" y="1102082"/>
              <a:ext cx="437969" cy="2185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0" name="Group 9"/>
          <p:cNvGrpSpPr/>
          <p:nvPr/>
        </p:nvGrpSpPr>
        <p:grpSpPr>
          <a:xfrm>
            <a:off x="2273549" y="1975872"/>
            <a:ext cx="3748878" cy="840163"/>
            <a:chOff x="2273549" y="1975872"/>
            <a:chExt cx="3748878" cy="840163"/>
          </a:xfrm>
        </p:grpSpPr>
        <p:sp>
          <p:nvSpPr>
            <p:cNvPr id="5" name="TextBox 4"/>
            <p:cNvSpPr txBox="1"/>
            <p:nvPr/>
          </p:nvSpPr>
          <p:spPr>
            <a:xfrm>
              <a:off x="3651606" y="2446703"/>
              <a:ext cx="8705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rgbClr val="FF0000"/>
                  </a:solidFill>
                </a:rPr>
                <a:t>A-Level</a:t>
              </a:r>
              <a:endParaRPr lang="en-GB" dirty="0">
                <a:solidFill>
                  <a:srgbClr val="FF0000"/>
                </a:solidFill>
              </a:endParaRPr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929003" y="320418"/>
              <a:ext cx="437969" cy="37488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TextBox 11"/>
          <p:cNvSpPr txBox="1"/>
          <p:nvPr/>
        </p:nvSpPr>
        <p:spPr>
          <a:xfrm>
            <a:off x="3537339" y="913283"/>
            <a:ext cx="1857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Polynomials</a:t>
            </a:r>
          </a:p>
        </p:txBody>
      </p:sp>
      <p:grpSp>
        <p:nvGrpSpPr>
          <p:cNvPr id="1025" name="Group 1024"/>
          <p:cNvGrpSpPr/>
          <p:nvPr/>
        </p:nvGrpSpPr>
        <p:grpSpPr>
          <a:xfrm>
            <a:off x="3949969" y="4201886"/>
            <a:ext cx="5257092" cy="461666"/>
            <a:chOff x="3949969" y="4201886"/>
            <a:chExt cx="5257092" cy="461666"/>
          </a:xfrm>
        </p:grpSpPr>
        <p:sp>
          <p:nvSpPr>
            <p:cNvPr id="16" name="TextBox 15"/>
            <p:cNvSpPr txBox="1"/>
            <p:nvPr/>
          </p:nvSpPr>
          <p:spPr>
            <a:xfrm>
              <a:off x="6755128" y="4201886"/>
              <a:ext cx="24519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/>
                <a:t>Quadratic formula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3949969" y="4201887"/>
                  <a:ext cx="255427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latin typeface="Cambria Math"/>
                          </a:rPr>
                          <m:t>=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𝑎</m:t>
                        </m:r>
                        <m:sSup>
                          <m:sSupPr>
                            <m:ctrlPr>
                              <a:rPr lang="en-GB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𝑏𝑥</m:t>
                        </m:r>
                        <m:r>
                          <a:rPr lang="en-GB" sz="2400" b="0" i="1" smtClean="0"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𝑐</m:t>
                        </m:r>
                      </m:oMath>
                    </m:oMathPara>
                  </a14:m>
                  <a:endParaRPr lang="en-GB" sz="2400" dirty="0" smtClean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49969" y="4201887"/>
                  <a:ext cx="2554274" cy="46166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239" b="-921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24" name="Group 1023"/>
          <p:cNvGrpSpPr/>
          <p:nvPr/>
        </p:nvGrpSpPr>
        <p:grpSpPr>
          <a:xfrm>
            <a:off x="133787" y="4201887"/>
            <a:ext cx="4491713" cy="1469029"/>
            <a:chOff x="133787" y="4201887"/>
            <a:chExt cx="4491713" cy="1469029"/>
          </a:xfrm>
        </p:grpSpPr>
        <p:sp>
          <p:nvSpPr>
            <p:cNvPr id="15" name="TextBox 14"/>
            <p:cNvSpPr txBox="1"/>
            <p:nvPr/>
          </p:nvSpPr>
          <p:spPr>
            <a:xfrm>
              <a:off x="1454595" y="4201887"/>
              <a:ext cx="28912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>
                  <a:solidFill>
                    <a:schemeClr val="accent1">
                      <a:lumMod val="50000"/>
                    </a:schemeClr>
                  </a:solidFill>
                </a:rPr>
                <a:t>Standard form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98620" y="5209251"/>
              <a:ext cx="35268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>
                  <a:solidFill>
                    <a:schemeClr val="accent1">
                      <a:lumMod val="50000"/>
                    </a:schemeClr>
                  </a:solidFill>
                </a:rPr>
                <a:t>Vertex form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3787" y="4432720"/>
              <a:ext cx="137474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>
                  <a:solidFill>
                    <a:schemeClr val="accent1">
                      <a:lumMod val="50000"/>
                    </a:schemeClr>
                  </a:solidFill>
                </a:rPr>
                <a:t>Disguised forms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354739" y="4701139"/>
              <a:ext cx="28912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>
                  <a:solidFill>
                    <a:schemeClr val="accent1">
                      <a:lumMod val="50000"/>
                    </a:schemeClr>
                  </a:solidFill>
                </a:rPr>
                <a:t>Factor form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124301" y="3083665"/>
            <a:ext cx="6576566" cy="866666"/>
            <a:chOff x="1124301" y="3083665"/>
            <a:chExt cx="6576566" cy="866666"/>
          </a:xfrm>
        </p:grpSpPr>
        <p:sp>
          <p:nvSpPr>
            <p:cNvPr id="13" name="TextBox 12"/>
            <p:cNvSpPr txBox="1"/>
            <p:nvPr/>
          </p:nvSpPr>
          <p:spPr>
            <a:xfrm>
              <a:off x="3516074" y="3083665"/>
              <a:ext cx="185778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>
                  <a:solidFill>
                    <a:schemeClr val="accent2">
                      <a:lumMod val="50000"/>
                    </a:schemeClr>
                  </a:solidFill>
                </a:rPr>
                <a:t>Quadratic equations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843080" y="3119334"/>
              <a:ext cx="185778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>
                  <a:solidFill>
                    <a:schemeClr val="accent2">
                      <a:lumMod val="50000"/>
                    </a:schemeClr>
                  </a:solidFill>
                </a:rPr>
                <a:t>Quadratic functions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124301" y="3107701"/>
              <a:ext cx="185778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>
                  <a:solidFill>
                    <a:schemeClr val="accent2">
                      <a:lumMod val="50000"/>
                    </a:schemeClr>
                  </a:solidFill>
                </a:rPr>
                <a:t>Quadratic expressions</a:t>
              </a:r>
            </a:p>
          </p:txBody>
        </p:sp>
      </p:grpSp>
      <p:grpSp>
        <p:nvGrpSpPr>
          <p:cNvPr id="1027" name="Group 1026"/>
          <p:cNvGrpSpPr/>
          <p:nvPr/>
        </p:nvGrpSpPr>
        <p:grpSpPr>
          <a:xfrm>
            <a:off x="3834346" y="4679317"/>
            <a:ext cx="5389560" cy="467721"/>
            <a:chOff x="3834346" y="4679317"/>
            <a:chExt cx="5389560" cy="46772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3834346" y="4685373"/>
                  <a:ext cx="281041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latin typeface="Cambria Math"/>
                          </a:rPr>
                          <m:t>=(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𝑎</m:t>
                        </m:r>
                        <m:r>
                          <a:rPr lang="en-GB" sz="2400" b="0" i="1" smtClean="0">
                            <a:latin typeface="Cambria Math"/>
                          </a:rPr>
                          <m:t>)(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𝑏</m:t>
                        </m:r>
                        <m:r>
                          <a:rPr lang="en-GB" sz="2400" b="0" i="1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GB" sz="2400" dirty="0" smtClean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34346" y="4685373"/>
                  <a:ext cx="2810419" cy="46166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8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TextBox 23"/>
            <p:cNvSpPr txBox="1"/>
            <p:nvPr/>
          </p:nvSpPr>
          <p:spPr>
            <a:xfrm>
              <a:off x="6771973" y="4679317"/>
              <a:ext cx="24519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/>
                <a:t>Gives roots</a:t>
              </a:r>
            </a:p>
          </p:txBody>
        </p:sp>
      </p:grpSp>
      <p:grpSp>
        <p:nvGrpSpPr>
          <p:cNvPr id="1028" name="Group 1027"/>
          <p:cNvGrpSpPr/>
          <p:nvPr/>
        </p:nvGrpSpPr>
        <p:grpSpPr>
          <a:xfrm>
            <a:off x="3829086" y="5177719"/>
            <a:ext cx="5394820" cy="484337"/>
            <a:chOff x="3829086" y="5177719"/>
            <a:chExt cx="5394820" cy="4843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3829086" y="5200391"/>
                  <a:ext cx="281041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latin typeface="Cambria Math"/>
                          </a:rPr>
                          <m:t>=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𝑎</m:t>
                        </m:r>
                        <m:sSup>
                          <m:sSupPr>
                            <m:ctrlPr>
                              <a:rPr lang="en-GB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GB" sz="24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GB" sz="2400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GB" sz="2400" b="0" i="1" smtClean="0">
                                <a:latin typeface="Cambria Math"/>
                              </a:rPr>
                              <m:t>𝑏</m:t>
                            </m:r>
                            <m:r>
                              <a:rPr lang="en-GB" sz="2400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𝑐</m:t>
                        </m:r>
                      </m:oMath>
                    </m:oMathPara>
                  </a14:m>
                  <a:endParaRPr lang="en-GB" sz="2400" dirty="0" smtClean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29086" y="5200391"/>
                  <a:ext cx="2810419" cy="46166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710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TextBox 25"/>
            <p:cNvSpPr txBox="1"/>
            <p:nvPr/>
          </p:nvSpPr>
          <p:spPr>
            <a:xfrm>
              <a:off x="6771973" y="5177719"/>
              <a:ext cx="24519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/>
                <a:t>Gives vertex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-283788" y="6041203"/>
            <a:ext cx="5811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All quadratics produce parabolic curves.</a:t>
            </a:r>
          </a:p>
        </p:txBody>
      </p:sp>
      <p:grpSp>
        <p:nvGrpSpPr>
          <p:cNvPr id="1029" name="Group 1028"/>
          <p:cNvGrpSpPr/>
          <p:nvPr/>
        </p:nvGrpSpPr>
        <p:grpSpPr>
          <a:xfrm>
            <a:off x="5179808" y="5859083"/>
            <a:ext cx="1751743" cy="643785"/>
            <a:chOff x="5179808" y="5859083"/>
            <a:chExt cx="1751743" cy="64378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5179808" y="6001556"/>
                  <a:ext cx="13129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GB" sz="24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&gt;0</m:t>
                        </m:r>
                      </m:oMath>
                    </m:oMathPara>
                  </a14:m>
                  <a:endParaRPr lang="en-GB" sz="2400" dirty="0" smtClean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79808" y="6001556"/>
                  <a:ext cx="1312958" cy="46166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Freeform 18"/>
            <p:cNvSpPr/>
            <p:nvPr/>
          </p:nvSpPr>
          <p:spPr>
            <a:xfrm>
              <a:off x="6358839" y="5859083"/>
              <a:ext cx="572712" cy="643785"/>
            </a:xfrm>
            <a:custGeom>
              <a:avLst/>
              <a:gdLst>
                <a:gd name="connsiteX0" fmla="*/ 0 w 572712"/>
                <a:gd name="connsiteY0" fmla="*/ 74748 h 643785"/>
                <a:gd name="connsiteX1" fmla="*/ 141890 w 572712"/>
                <a:gd name="connsiteY1" fmla="*/ 484652 h 643785"/>
                <a:gd name="connsiteX2" fmla="*/ 331076 w 572712"/>
                <a:gd name="connsiteY2" fmla="*/ 642307 h 643785"/>
                <a:gd name="connsiteX3" fmla="*/ 472965 w 572712"/>
                <a:gd name="connsiteY3" fmla="*/ 405824 h 643785"/>
                <a:gd name="connsiteX4" fmla="*/ 567559 w 572712"/>
                <a:gd name="connsiteY4" fmla="*/ 27452 h 643785"/>
                <a:gd name="connsiteX5" fmla="*/ 551793 w 572712"/>
                <a:gd name="connsiteY5" fmla="*/ 58983 h 643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2712" h="643785">
                  <a:moveTo>
                    <a:pt x="0" y="74748"/>
                  </a:moveTo>
                  <a:cubicBezTo>
                    <a:pt x="43355" y="232403"/>
                    <a:pt x="86711" y="390059"/>
                    <a:pt x="141890" y="484652"/>
                  </a:cubicBezTo>
                  <a:cubicBezTo>
                    <a:pt x="197069" y="579245"/>
                    <a:pt x="275897" y="655445"/>
                    <a:pt x="331076" y="642307"/>
                  </a:cubicBezTo>
                  <a:cubicBezTo>
                    <a:pt x="386255" y="629169"/>
                    <a:pt x="433551" y="508300"/>
                    <a:pt x="472965" y="405824"/>
                  </a:cubicBezTo>
                  <a:cubicBezTo>
                    <a:pt x="512379" y="303348"/>
                    <a:pt x="554421" y="85259"/>
                    <a:pt x="567559" y="27452"/>
                  </a:cubicBezTo>
                  <a:cubicBezTo>
                    <a:pt x="580697" y="-30355"/>
                    <a:pt x="566245" y="14314"/>
                    <a:pt x="551793" y="5898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30" name="Group 1029"/>
          <p:cNvGrpSpPr/>
          <p:nvPr/>
        </p:nvGrpSpPr>
        <p:grpSpPr>
          <a:xfrm>
            <a:off x="7290818" y="5934376"/>
            <a:ext cx="1740133" cy="643785"/>
            <a:chOff x="7290818" y="5934376"/>
            <a:chExt cx="1740133" cy="64378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7290818" y="5970024"/>
                  <a:ext cx="13129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GB" sz="2400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&lt;0</m:t>
                        </m:r>
                      </m:oMath>
                    </m:oMathPara>
                  </a14:m>
                  <a:endParaRPr lang="en-GB" sz="2400" dirty="0" smtClean="0">
                    <a:solidFill>
                      <a:srgbClr val="7030A0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90818" y="5970024"/>
                  <a:ext cx="1312958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Freeform 30"/>
            <p:cNvSpPr/>
            <p:nvPr/>
          </p:nvSpPr>
          <p:spPr>
            <a:xfrm rot="10800000">
              <a:off x="8458239" y="5934376"/>
              <a:ext cx="572712" cy="643785"/>
            </a:xfrm>
            <a:custGeom>
              <a:avLst/>
              <a:gdLst>
                <a:gd name="connsiteX0" fmla="*/ 0 w 572712"/>
                <a:gd name="connsiteY0" fmla="*/ 74748 h 643785"/>
                <a:gd name="connsiteX1" fmla="*/ 141890 w 572712"/>
                <a:gd name="connsiteY1" fmla="*/ 484652 h 643785"/>
                <a:gd name="connsiteX2" fmla="*/ 331076 w 572712"/>
                <a:gd name="connsiteY2" fmla="*/ 642307 h 643785"/>
                <a:gd name="connsiteX3" fmla="*/ 472965 w 572712"/>
                <a:gd name="connsiteY3" fmla="*/ 405824 h 643785"/>
                <a:gd name="connsiteX4" fmla="*/ 567559 w 572712"/>
                <a:gd name="connsiteY4" fmla="*/ 27452 h 643785"/>
                <a:gd name="connsiteX5" fmla="*/ 551793 w 572712"/>
                <a:gd name="connsiteY5" fmla="*/ 58983 h 643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2712" h="643785">
                  <a:moveTo>
                    <a:pt x="0" y="74748"/>
                  </a:moveTo>
                  <a:cubicBezTo>
                    <a:pt x="43355" y="232403"/>
                    <a:pt x="86711" y="390059"/>
                    <a:pt x="141890" y="484652"/>
                  </a:cubicBezTo>
                  <a:cubicBezTo>
                    <a:pt x="197069" y="579245"/>
                    <a:pt x="275897" y="655445"/>
                    <a:pt x="331076" y="642307"/>
                  </a:cubicBezTo>
                  <a:cubicBezTo>
                    <a:pt x="386255" y="629169"/>
                    <a:pt x="433551" y="508300"/>
                    <a:pt x="472965" y="405824"/>
                  </a:cubicBezTo>
                  <a:cubicBezTo>
                    <a:pt x="512379" y="303348"/>
                    <a:pt x="554421" y="85259"/>
                    <a:pt x="567559" y="27452"/>
                  </a:cubicBezTo>
                  <a:cubicBezTo>
                    <a:pt x="580697" y="-30355"/>
                    <a:pt x="566245" y="14314"/>
                    <a:pt x="551793" y="58983"/>
                  </a:cubicBezTo>
                </a:path>
              </a:pathLst>
            </a:cu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05766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5015" y="35000"/>
            <a:ext cx="8190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Quadratic Functions – Card Sorting Activity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654408" y="622598"/>
            <a:ext cx="56430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Work in pairs: Person A and Person B.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1037840"/>
            <a:ext cx="7326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Sort the 49 cards into a table.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844176"/>
              </p:ext>
            </p:extLst>
          </p:nvPr>
        </p:nvGraphicFramePr>
        <p:xfrm>
          <a:off x="168167" y="1594101"/>
          <a:ext cx="8833942" cy="5075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325"/>
                <a:gridCol w="1048005"/>
                <a:gridCol w="1079763"/>
                <a:gridCol w="1048005"/>
                <a:gridCol w="1170825"/>
                <a:gridCol w="1261241"/>
                <a:gridCol w="1362985"/>
                <a:gridCol w="1206793"/>
              </a:tblGrid>
              <a:tr h="639357"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Standard 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Factor 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Vertex 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Vertex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 intercept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y</a:t>
                      </a:r>
                      <a:r>
                        <a:rPr lang="en-GB" baseline="0" dirty="0" smtClean="0"/>
                        <a:t> intercept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Graph</a:t>
                      </a:r>
                      <a:endParaRPr lang="en-GB" dirty="0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3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4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5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6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7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6139" y="2310572"/>
                <a:ext cx="2632842" cy="46166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−3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39" y="2310572"/>
                <a:ext cx="2632842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31787" y="2940942"/>
                <a:ext cx="3048003" cy="46166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=(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+5)(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−3)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787" y="2940942"/>
                <a:ext cx="3048003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140478" y="3611232"/>
                <a:ext cx="2632842" cy="46166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−1)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+3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0478" y="3611232"/>
                <a:ext cx="2632842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184010" y="4225297"/>
            <a:ext cx="2632842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tx1"/>
                </a:solidFill>
              </a:rPr>
              <a:t>Minimum at (2, -3)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36292" y="4850011"/>
            <a:ext cx="1530719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tx1"/>
                </a:solidFill>
              </a:rPr>
              <a:t>x = 0, y=4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20406" y="5500350"/>
            <a:ext cx="2290297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y</a:t>
            </a:r>
            <a:r>
              <a:rPr lang="en-GB" sz="2400" dirty="0" smtClean="0">
                <a:solidFill>
                  <a:schemeClr val="tx1"/>
                </a:solidFill>
              </a:rPr>
              <a:t> = 0, x=-5 or -3</a:t>
            </a:r>
            <a:endParaRPr lang="en-GB" sz="2400" dirty="0">
              <a:solidFill>
                <a:schemeClr val="tx1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7535917" y="6117022"/>
            <a:ext cx="1387366" cy="504496"/>
            <a:chOff x="7535917" y="6117022"/>
            <a:chExt cx="1387366" cy="504496"/>
          </a:xfrm>
        </p:grpSpPr>
        <p:sp>
          <p:nvSpPr>
            <p:cNvPr id="5" name="Rectangle 4"/>
            <p:cNvSpPr/>
            <p:nvPr/>
          </p:nvSpPr>
          <p:spPr>
            <a:xfrm>
              <a:off x="7535917" y="6117022"/>
              <a:ext cx="1387366" cy="50449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Freeform 21"/>
            <p:cNvSpPr/>
            <p:nvPr/>
          </p:nvSpPr>
          <p:spPr>
            <a:xfrm rot="10800000">
              <a:off x="7875925" y="6148553"/>
              <a:ext cx="465044" cy="461139"/>
            </a:xfrm>
            <a:custGeom>
              <a:avLst/>
              <a:gdLst>
                <a:gd name="connsiteX0" fmla="*/ 0 w 572712"/>
                <a:gd name="connsiteY0" fmla="*/ 74748 h 643785"/>
                <a:gd name="connsiteX1" fmla="*/ 141890 w 572712"/>
                <a:gd name="connsiteY1" fmla="*/ 484652 h 643785"/>
                <a:gd name="connsiteX2" fmla="*/ 331076 w 572712"/>
                <a:gd name="connsiteY2" fmla="*/ 642307 h 643785"/>
                <a:gd name="connsiteX3" fmla="*/ 472965 w 572712"/>
                <a:gd name="connsiteY3" fmla="*/ 405824 h 643785"/>
                <a:gd name="connsiteX4" fmla="*/ 567559 w 572712"/>
                <a:gd name="connsiteY4" fmla="*/ 27452 h 643785"/>
                <a:gd name="connsiteX5" fmla="*/ 551793 w 572712"/>
                <a:gd name="connsiteY5" fmla="*/ 58983 h 643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2712" h="643785">
                  <a:moveTo>
                    <a:pt x="0" y="74748"/>
                  </a:moveTo>
                  <a:cubicBezTo>
                    <a:pt x="43355" y="232403"/>
                    <a:pt x="86711" y="390059"/>
                    <a:pt x="141890" y="484652"/>
                  </a:cubicBezTo>
                  <a:cubicBezTo>
                    <a:pt x="197069" y="579245"/>
                    <a:pt x="275897" y="655445"/>
                    <a:pt x="331076" y="642307"/>
                  </a:cubicBezTo>
                  <a:cubicBezTo>
                    <a:pt x="386255" y="629169"/>
                    <a:pt x="433551" y="508300"/>
                    <a:pt x="472965" y="405824"/>
                  </a:cubicBezTo>
                  <a:cubicBezTo>
                    <a:pt x="512379" y="303348"/>
                    <a:pt x="554421" y="85259"/>
                    <a:pt x="567559" y="27452"/>
                  </a:cubicBezTo>
                  <a:cubicBezTo>
                    <a:pt x="580697" y="-30355"/>
                    <a:pt x="566245" y="14314"/>
                    <a:pt x="551793" y="58983"/>
                  </a:cubicBezTo>
                </a:path>
              </a:pathLst>
            </a:cu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1" name="Straight Connector 20"/>
            <p:cNvCxnSpPr>
              <a:stCxn id="5" idx="1"/>
              <a:endCxn id="5" idx="3"/>
            </p:cNvCxnSpPr>
            <p:nvPr/>
          </p:nvCxnSpPr>
          <p:spPr>
            <a:xfrm>
              <a:off x="7535917" y="6369270"/>
              <a:ext cx="13873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8190217" y="6117023"/>
              <a:ext cx="0" cy="50449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5249922" y="1145818"/>
            <a:ext cx="3743595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Concentrate on completing one ROW at a time. Show workings on whiteboard.</a:t>
            </a:r>
          </a:p>
          <a:p>
            <a:pPr algn="ctr"/>
            <a:r>
              <a:rPr lang="en-GB" dirty="0" smtClean="0"/>
              <a:t>When starting a row, try to pick a different type of ‘start card’ each time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83209" y="2706554"/>
            <a:ext cx="3499945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If you are confident you can do this, make it harder for yourself by IGNORING the cream coloured cards in your pack and INSTEAD WRITING ON the paper, replacement versions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86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6" grpId="0" animBg="1"/>
      <p:bldP spid="17" grpId="0" animBg="1"/>
      <p:bldP spid="18" grpId="0" animBg="1"/>
      <p:bldP spid="19" grpId="0" animBg="1"/>
      <p:bldP spid="33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5015" y="35000"/>
            <a:ext cx="8190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Quadratic Functions – Card Sorting Activity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654408" y="622598"/>
            <a:ext cx="56430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Work in pairs: Person A and Person B.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1037840"/>
            <a:ext cx="7326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Sort the 49 cards into a table.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413733"/>
              </p:ext>
            </p:extLst>
          </p:nvPr>
        </p:nvGraphicFramePr>
        <p:xfrm>
          <a:off x="168167" y="1594101"/>
          <a:ext cx="8833942" cy="5075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325"/>
                <a:gridCol w="1048005"/>
                <a:gridCol w="1079763"/>
                <a:gridCol w="1048005"/>
                <a:gridCol w="1170825"/>
                <a:gridCol w="1261241"/>
                <a:gridCol w="1362985"/>
                <a:gridCol w="1206793"/>
              </a:tblGrid>
              <a:tr h="639357"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Standard 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Factor 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Vertex 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Vertex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 intercept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y</a:t>
                      </a:r>
                      <a:r>
                        <a:rPr lang="en-GB" baseline="0" dirty="0" smtClean="0"/>
                        <a:t> intercept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Graph</a:t>
                      </a:r>
                      <a:endParaRPr lang="en-GB" dirty="0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3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4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5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6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7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68752" y="1167177"/>
            <a:ext cx="5662189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PAUSE</a:t>
            </a:r>
          </a:p>
          <a:p>
            <a:pPr algn="ctr"/>
            <a:endParaRPr lang="en-GB" sz="60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1842178" y="2108218"/>
            <a:ext cx="5347002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Let’s check one row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5320" y="4472691"/>
            <a:ext cx="8595847" cy="224676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Let’s check each team’s work so far.</a:t>
            </a:r>
          </a:p>
          <a:p>
            <a:pPr algn="ctr"/>
            <a:r>
              <a:rPr lang="en-GB" sz="2800" dirty="0" smtClean="0"/>
              <a:t>Person A’s stay with your cards and explain to visitors.</a:t>
            </a:r>
          </a:p>
          <a:p>
            <a:pPr algn="ctr"/>
            <a:r>
              <a:rPr lang="en-GB" sz="2800" dirty="0" smtClean="0"/>
              <a:t>Person’s B go to visit another team</a:t>
            </a:r>
            <a:r>
              <a:rPr lang="en-GB" sz="4000" dirty="0" smtClean="0"/>
              <a:t>. </a:t>
            </a:r>
          </a:p>
          <a:p>
            <a:pPr algn="ctr"/>
            <a:r>
              <a:rPr lang="en-GB" sz="2800" dirty="0" smtClean="0"/>
              <a:t>Check their work. </a:t>
            </a:r>
            <a:r>
              <a:rPr lang="en-GB" sz="2800" b="1" dirty="0" smtClean="0"/>
              <a:t>Give hints only.</a:t>
            </a:r>
          </a:p>
        </p:txBody>
      </p:sp>
    </p:spTree>
    <p:extLst>
      <p:ext uri="{BB962C8B-B14F-4D97-AF65-F5344CB8AC3E}">
        <p14:creationId xmlns:p14="http://schemas.microsoft.com/office/powerpoint/2010/main" val="47995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5015" y="35000"/>
            <a:ext cx="8190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Quadratic Functions – Card Sorting Activity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654408" y="622598"/>
            <a:ext cx="56430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Work in pairs: Person A and Person B.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1037840"/>
            <a:ext cx="7326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Sort the 49 cards into a table.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837471"/>
              </p:ext>
            </p:extLst>
          </p:nvPr>
        </p:nvGraphicFramePr>
        <p:xfrm>
          <a:off x="168167" y="1594101"/>
          <a:ext cx="8833942" cy="5075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325"/>
                <a:gridCol w="1048005"/>
                <a:gridCol w="1079763"/>
                <a:gridCol w="1048005"/>
                <a:gridCol w="1170825"/>
                <a:gridCol w="1261241"/>
                <a:gridCol w="1362985"/>
                <a:gridCol w="1206793"/>
              </a:tblGrid>
              <a:tr h="639357"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Standard 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Factor 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Vertex 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Vertex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 intercept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y</a:t>
                      </a:r>
                      <a:r>
                        <a:rPr lang="en-GB" baseline="0" dirty="0" smtClean="0"/>
                        <a:t> intercept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Graph</a:t>
                      </a:r>
                      <a:endParaRPr lang="en-GB" dirty="0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3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4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5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6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7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68752" y="1813583"/>
            <a:ext cx="5662189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PAUSE</a:t>
            </a:r>
          </a:p>
          <a:p>
            <a:pPr algn="ctr"/>
            <a:endParaRPr lang="en-GB" sz="6000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202507" y="3810550"/>
            <a:ext cx="8595847" cy="29238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Assessment</a:t>
            </a:r>
          </a:p>
          <a:p>
            <a:pPr algn="ctr"/>
            <a:r>
              <a:rPr lang="en-GB" sz="3600" dirty="0" smtClean="0"/>
              <a:t>Person B’s now stay with your work.</a:t>
            </a:r>
          </a:p>
          <a:p>
            <a:pPr algn="ctr"/>
            <a:r>
              <a:rPr lang="en-GB" sz="3600" dirty="0" smtClean="0"/>
              <a:t>Person A’s to visit and check others work.</a:t>
            </a:r>
          </a:p>
          <a:p>
            <a:pPr algn="ctr"/>
            <a:endParaRPr lang="en-GB" sz="3600" dirty="0"/>
          </a:p>
          <a:p>
            <a:pPr algn="ctr"/>
            <a:r>
              <a:rPr lang="en-GB" sz="3600" dirty="0" smtClean="0"/>
              <a:t>Also use </a:t>
            </a:r>
            <a:r>
              <a:rPr lang="en-GB" sz="3600" dirty="0" err="1" smtClean="0"/>
              <a:t>Geogebra</a:t>
            </a:r>
            <a:r>
              <a:rPr lang="en-GB" sz="3600" dirty="0"/>
              <a:t>.</a:t>
            </a:r>
            <a:endParaRPr lang="en-GB" sz="2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49805" y="178706"/>
            <a:ext cx="8736541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Extension Work</a:t>
            </a:r>
          </a:p>
          <a:p>
            <a:pPr algn="ctr"/>
            <a:r>
              <a:rPr lang="en-GB" sz="2800" dirty="0" smtClean="0"/>
              <a:t>Make up your own sets of additional cards </a:t>
            </a:r>
            <a:r>
              <a:rPr lang="en-GB" sz="2000" dirty="0" smtClean="0"/>
              <a:t>(Blue paper blanks)</a:t>
            </a:r>
            <a:r>
              <a:rPr lang="en-GB" sz="2800" dirty="0" smtClean="0"/>
              <a:t> </a:t>
            </a:r>
          </a:p>
          <a:p>
            <a:pPr algn="ctr"/>
            <a:r>
              <a:rPr lang="en-GB" sz="2800" dirty="0" smtClean="0"/>
              <a:t>Include some where the coefficient  a≠1 or -1</a:t>
            </a:r>
          </a:p>
        </p:txBody>
      </p:sp>
    </p:spTree>
    <p:extLst>
      <p:ext uri="{BB962C8B-B14F-4D97-AF65-F5344CB8AC3E}">
        <p14:creationId xmlns:p14="http://schemas.microsoft.com/office/powerpoint/2010/main" val="365424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5015" y="35000"/>
            <a:ext cx="8190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Quadratic Functions – Card Sorting Activity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654408" y="622598"/>
            <a:ext cx="56430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Work in pairs: Person A and Person B.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1037840"/>
            <a:ext cx="7326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Sort the 49 cards into a table.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668434"/>
              </p:ext>
            </p:extLst>
          </p:nvPr>
        </p:nvGraphicFramePr>
        <p:xfrm>
          <a:off x="168167" y="1594101"/>
          <a:ext cx="8833942" cy="5075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325"/>
                <a:gridCol w="1048005"/>
                <a:gridCol w="1079763"/>
                <a:gridCol w="1048005"/>
                <a:gridCol w="1170825"/>
                <a:gridCol w="1261241"/>
                <a:gridCol w="1362985"/>
                <a:gridCol w="1206793"/>
              </a:tblGrid>
              <a:tr h="639357"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Standard 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Factor 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Vertex 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Vertex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 intercept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y</a:t>
                      </a:r>
                      <a:r>
                        <a:rPr lang="en-GB" baseline="0" dirty="0" smtClean="0"/>
                        <a:t> intercept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Graph</a:t>
                      </a:r>
                      <a:endParaRPr lang="en-GB" dirty="0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3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4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5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6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3362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7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69336" y="299176"/>
            <a:ext cx="5662189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PAUSE</a:t>
            </a:r>
          </a:p>
          <a:p>
            <a:pPr algn="ctr"/>
            <a:endParaRPr lang="en-GB" sz="6000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202507" y="2348611"/>
            <a:ext cx="8595847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Any questions?</a:t>
            </a:r>
          </a:p>
          <a:p>
            <a:pPr algn="ctr"/>
            <a:r>
              <a:rPr lang="en-GB" sz="4000" b="1" dirty="0" smtClean="0"/>
              <a:t>What did you find easy? </a:t>
            </a:r>
          </a:p>
          <a:p>
            <a:pPr algn="ctr"/>
            <a:r>
              <a:rPr lang="en-GB" sz="4000" b="1" dirty="0" smtClean="0"/>
              <a:t>What was difficult?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9558" y="4645121"/>
            <a:ext cx="8595847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Make any notes you want to.</a:t>
            </a:r>
          </a:p>
          <a:p>
            <a:pPr algn="ctr"/>
            <a:r>
              <a:rPr lang="en-GB" sz="4000" b="1" dirty="0" smtClean="0"/>
              <a:t>Then clear up.</a:t>
            </a:r>
          </a:p>
        </p:txBody>
      </p:sp>
    </p:spTree>
    <p:extLst>
      <p:ext uri="{BB962C8B-B14F-4D97-AF65-F5344CB8AC3E}">
        <p14:creationId xmlns:p14="http://schemas.microsoft.com/office/powerpoint/2010/main" val="230910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3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0816" y="35000"/>
            <a:ext cx="4278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Mini-whiteboard Quiz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843874" y="764492"/>
            <a:ext cx="7547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Try Q’s yourself first. Then share with your partner.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5288" y="1443320"/>
            <a:ext cx="10342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Q1. </a:t>
            </a:r>
            <a:endParaRPr lang="en-GB" sz="4000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60" y="2245802"/>
            <a:ext cx="8735556" cy="1758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31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0816" y="35000"/>
            <a:ext cx="4278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Mini-whiteboard Quiz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65288" y="1443320"/>
            <a:ext cx="10342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Q2. </a:t>
            </a:r>
            <a:endParaRPr lang="en-GB" sz="40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429" y="2028472"/>
            <a:ext cx="9249883" cy="2120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0816" y="35000"/>
            <a:ext cx="4278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Mini-whiteboard Quiz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65288" y="1443320"/>
            <a:ext cx="10342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Q3. </a:t>
            </a:r>
            <a:endParaRPr lang="en-GB" sz="40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20" y="2151206"/>
            <a:ext cx="8169688" cy="20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37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0816" y="35000"/>
            <a:ext cx="4278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Mini-whiteboard Quiz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65288" y="1443320"/>
            <a:ext cx="10342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Q4. </a:t>
            </a:r>
            <a:endParaRPr lang="en-GB" sz="40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532" y="2118087"/>
            <a:ext cx="9167395" cy="112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37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0816" y="35000"/>
            <a:ext cx="4278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Mini-whiteboard Quiz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65288" y="1443320"/>
            <a:ext cx="10342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Q5. </a:t>
            </a:r>
            <a:endParaRPr lang="en-GB" sz="40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28" y="2198504"/>
            <a:ext cx="8939048" cy="1005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37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372645"/>
            <a:ext cx="3205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Consumable Resources Needed: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5007961"/>
            <a:ext cx="2960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Re-usable Resources Needed: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53808" y="5441825"/>
            <a:ext cx="24990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Mini-whiteboards</a:t>
            </a:r>
          </a:p>
          <a:p>
            <a:r>
              <a:rPr lang="en-GB" dirty="0" smtClean="0"/>
              <a:t>Card sets</a:t>
            </a:r>
          </a:p>
          <a:p>
            <a:r>
              <a:rPr lang="en-GB" dirty="0" smtClean="0"/>
              <a:t>Camera. Definitely.</a:t>
            </a:r>
          </a:p>
          <a:p>
            <a:r>
              <a:rPr lang="en-GB" dirty="0" smtClean="0"/>
              <a:t>Laptop(s) with </a:t>
            </a:r>
            <a:r>
              <a:rPr lang="en-GB" dirty="0" err="1" smtClean="0"/>
              <a:t>Geogebra</a:t>
            </a:r>
            <a:endParaRPr lang="en-GB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43859" y="2642748"/>
            <a:ext cx="678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Students choose to use either cream CARDS (in pack), or can collect pale cream ‘blank’ PAPER cards (harder)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772" y="153078"/>
            <a:ext cx="920027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7030A0"/>
                </a:solidFill>
              </a:rPr>
              <a:t>Card printing instructions.</a:t>
            </a:r>
          </a:p>
          <a:p>
            <a:r>
              <a:rPr lang="en-GB" sz="2400" dirty="0">
                <a:solidFill>
                  <a:srgbClr val="7030A0"/>
                </a:solidFill>
              </a:rPr>
              <a:t>	</a:t>
            </a:r>
            <a:r>
              <a:rPr lang="en-GB" sz="2400" dirty="0" smtClean="0">
                <a:solidFill>
                  <a:srgbClr val="7030A0"/>
                </a:solidFill>
              </a:rPr>
              <a:t>Page 1 cards print on pale cream CARD</a:t>
            </a:r>
          </a:p>
          <a:p>
            <a:r>
              <a:rPr lang="en-GB" sz="2400" dirty="0">
                <a:solidFill>
                  <a:srgbClr val="7030A0"/>
                </a:solidFill>
              </a:rPr>
              <a:t>	</a:t>
            </a:r>
            <a:r>
              <a:rPr lang="en-GB" sz="2400" dirty="0" smtClean="0">
                <a:solidFill>
                  <a:srgbClr val="7030A0"/>
                </a:solidFill>
              </a:rPr>
              <a:t>Page 2 cards print on pale </a:t>
            </a:r>
            <a:r>
              <a:rPr lang="en-GB" sz="2400" dirty="0">
                <a:solidFill>
                  <a:srgbClr val="7030A0"/>
                </a:solidFill>
              </a:rPr>
              <a:t>cream </a:t>
            </a:r>
            <a:r>
              <a:rPr lang="en-GB" sz="2400" dirty="0" smtClean="0">
                <a:solidFill>
                  <a:srgbClr val="7030A0"/>
                </a:solidFill>
              </a:rPr>
              <a:t>PAPER</a:t>
            </a:r>
          </a:p>
          <a:p>
            <a:r>
              <a:rPr lang="en-GB" sz="2400" dirty="0">
                <a:solidFill>
                  <a:srgbClr val="7030A0"/>
                </a:solidFill>
              </a:rPr>
              <a:t>	</a:t>
            </a:r>
            <a:r>
              <a:rPr lang="en-GB" sz="2400" dirty="0" smtClean="0">
                <a:solidFill>
                  <a:srgbClr val="7030A0"/>
                </a:solidFill>
              </a:rPr>
              <a:t>Page 3 cards print on pale green  CARD</a:t>
            </a:r>
          </a:p>
          <a:p>
            <a:r>
              <a:rPr lang="en-GB" sz="2400" dirty="0">
                <a:solidFill>
                  <a:srgbClr val="7030A0"/>
                </a:solidFill>
              </a:rPr>
              <a:t>	</a:t>
            </a:r>
            <a:r>
              <a:rPr lang="en-GB" sz="2400" dirty="0" smtClean="0">
                <a:solidFill>
                  <a:srgbClr val="7030A0"/>
                </a:solidFill>
              </a:rPr>
              <a:t>Page 4 cards print on pale green CARD</a:t>
            </a:r>
          </a:p>
          <a:p>
            <a:r>
              <a:rPr lang="en-GB" sz="2400" dirty="0">
                <a:solidFill>
                  <a:srgbClr val="7030A0"/>
                </a:solidFill>
              </a:rPr>
              <a:t>	</a:t>
            </a:r>
            <a:r>
              <a:rPr lang="en-GB" sz="2400" dirty="0" smtClean="0">
                <a:solidFill>
                  <a:srgbClr val="7030A0"/>
                </a:solidFill>
              </a:rPr>
              <a:t>Page 5 cards print on pale BLUE PAPER [Extension – blank cards]</a:t>
            </a:r>
          </a:p>
          <a:p>
            <a:r>
              <a:rPr lang="en-GB" sz="2400" dirty="0" smtClean="0">
                <a:solidFill>
                  <a:srgbClr val="7030A0"/>
                </a:solidFill>
              </a:rPr>
              <a:t> </a:t>
            </a:r>
          </a:p>
          <a:p>
            <a:endParaRPr lang="en-GB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56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0816" y="35000"/>
            <a:ext cx="4278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Mini-whiteboard Quiz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65288" y="1443320"/>
            <a:ext cx="10342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Q6. </a:t>
            </a:r>
            <a:endParaRPr lang="en-GB" sz="40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51206"/>
            <a:ext cx="9219194" cy="153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37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0816" y="35000"/>
            <a:ext cx="4278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Mini-whiteboard Quiz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65288" y="1443320"/>
            <a:ext cx="10342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Q7. </a:t>
            </a:r>
            <a:endParaRPr lang="en-GB" sz="40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127" y="2378751"/>
            <a:ext cx="9737806" cy="109525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6124" y="4099034"/>
            <a:ext cx="23955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Or, HARDER</a:t>
            </a:r>
            <a:endParaRPr lang="en-GB" sz="3600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52" y="4666535"/>
            <a:ext cx="5759919" cy="211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37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0816" y="35000"/>
            <a:ext cx="4278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Mini-whiteboard Quiz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65288" y="1443320"/>
            <a:ext cx="10342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Q8. </a:t>
            </a:r>
            <a:endParaRPr lang="en-GB" sz="40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249956"/>
            <a:ext cx="8828691" cy="14422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6124" y="4099034"/>
            <a:ext cx="23955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Or, HARDER</a:t>
            </a:r>
            <a:endParaRPr lang="en-GB" sz="36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81" y="4799341"/>
            <a:ext cx="8688343" cy="1554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37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28913" y="145362"/>
            <a:ext cx="4715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Looking ahead to Core 2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83314" y="1514208"/>
            <a:ext cx="8461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Linear		Quadratics		</a:t>
            </a:r>
            <a:r>
              <a:rPr lang="en-GB" sz="2400" dirty="0" err="1" smtClean="0"/>
              <a:t>Cubics</a:t>
            </a:r>
            <a:r>
              <a:rPr lang="en-GB" sz="2400" dirty="0" smtClean="0"/>
              <a:t>		  </a:t>
            </a:r>
            <a:r>
              <a:rPr lang="en-GB" sz="2400" dirty="0" err="1" smtClean="0"/>
              <a:t>Quartics</a:t>
            </a:r>
            <a:endParaRPr lang="en-GB" sz="24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2243241" y="2051395"/>
            <a:ext cx="1956818" cy="807301"/>
            <a:chOff x="415761" y="1975873"/>
            <a:chExt cx="3028735" cy="807301"/>
          </a:xfrm>
        </p:grpSpPr>
        <p:sp>
          <p:nvSpPr>
            <p:cNvPr id="4" name="TextBox 3"/>
            <p:cNvSpPr txBox="1"/>
            <p:nvPr/>
          </p:nvSpPr>
          <p:spPr>
            <a:xfrm>
              <a:off x="415761" y="2413842"/>
              <a:ext cx="30287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rgbClr val="7030A0"/>
                  </a:solidFill>
                </a:rPr>
                <a:t>Today’s techniques</a:t>
              </a:r>
              <a:endParaRPr lang="en-GB" dirty="0">
                <a:solidFill>
                  <a:srgbClr val="7030A0"/>
                </a:solidFill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289552" y="1102082"/>
              <a:ext cx="437969" cy="2185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0" name="Group 9"/>
          <p:cNvGrpSpPr/>
          <p:nvPr/>
        </p:nvGrpSpPr>
        <p:grpSpPr>
          <a:xfrm>
            <a:off x="4427570" y="2334019"/>
            <a:ext cx="4624086" cy="856104"/>
            <a:chOff x="2066345" y="1975872"/>
            <a:chExt cx="4624086" cy="856104"/>
          </a:xfrm>
        </p:grpSpPr>
        <p:sp>
          <p:nvSpPr>
            <p:cNvPr id="5" name="TextBox 4"/>
            <p:cNvSpPr txBox="1"/>
            <p:nvPr/>
          </p:nvSpPr>
          <p:spPr>
            <a:xfrm>
              <a:off x="2066345" y="2462644"/>
              <a:ext cx="4624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rgbClr val="FF0000"/>
                  </a:solidFill>
                </a:rPr>
                <a:t>Will often use Calculus to study these functions</a:t>
              </a:r>
              <a:endParaRPr lang="en-GB" dirty="0">
                <a:solidFill>
                  <a:srgbClr val="FF0000"/>
                </a:solidFill>
              </a:endParaRPr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929003" y="320418"/>
              <a:ext cx="437969" cy="37488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TextBox 11"/>
          <p:cNvSpPr txBox="1"/>
          <p:nvPr/>
        </p:nvSpPr>
        <p:spPr>
          <a:xfrm>
            <a:off x="3537339" y="913283"/>
            <a:ext cx="1857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Polynomials</a:t>
            </a:r>
          </a:p>
        </p:txBody>
      </p:sp>
      <p:grpSp>
        <p:nvGrpSpPr>
          <p:cNvPr id="1035" name="Group 1034"/>
          <p:cNvGrpSpPr/>
          <p:nvPr/>
        </p:nvGrpSpPr>
        <p:grpSpPr>
          <a:xfrm>
            <a:off x="383314" y="3436883"/>
            <a:ext cx="8067003" cy="1245476"/>
            <a:chOff x="383314" y="3436883"/>
            <a:chExt cx="8067003" cy="1245476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383314" y="3704901"/>
              <a:ext cx="1035583" cy="662152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1" name="Freeform 1030"/>
            <p:cNvSpPr/>
            <p:nvPr/>
          </p:nvSpPr>
          <p:spPr>
            <a:xfrm>
              <a:off x="2473860" y="3547241"/>
              <a:ext cx="856215" cy="1111988"/>
            </a:xfrm>
            <a:custGeom>
              <a:avLst/>
              <a:gdLst>
                <a:gd name="connsiteX0" fmla="*/ 0 w 856215"/>
                <a:gd name="connsiteY0" fmla="*/ 977472 h 1111988"/>
                <a:gd name="connsiteX1" fmla="*/ 441435 w 856215"/>
                <a:gd name="connsiteY1" fmla="*/ 10 h 1111988"/>
                <a:gd name="connsiteX2" fmla="*/ 819807 w 856215"/>
                <a:gd name="connsiteY2" fmla="*/ 993237 h 1111988"/>
                <a:gd name="connsiteX3" fmla="*/ 819807 w 856215"/>
                <a:gd name="connsiteY3" fmla="*/ 1056299 h 1111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6215" h="1111988">
                  <a:moveTo>
                    <a:pt x="0" y="977472"/>
                  </a:moveTo>
                  <a:cubicBezTo>
                    <a:pt x="152400" y="487427"/>
                    <a:pt x="304801" y="-2617"/>
                    <a:pt x="441435" y="10"/>
                  </a:cubicBezTo>
                  <a:cubicBezTo>
                    <a:pt x="578069" y="2637"/>
                    <a:pt x="756745" y="817189"/>
                    <a:pt x="819807" y="993237"/>
                  </a:cubicBezTo>
                  <a:cubicBezTo>
                    <a:pt x="882869" y="1169285"/>
                    <a:pt x="851338" y="1112792"/>
                    <a:pt x="819807" y="105629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2" name="Freeform 1031"/>
            <p:cNvSpPr/>
            <p:nvPr/>
          </p:nvSpPr>
          <p:spPr>
            <a:xfrm>
              <a:off x="4887317" y="3436883"/>
              <a:ext cx="1056289" cy="1245476"/>
            </a:xfrm>
            <a:custGeom>
              <a:avLst/>
              <a:gdLst>
                <a:gd name="connsiteX0" fmla="*/ 0 w 1056289"/>
                <a:gd name="connsiteY0" fmla="*/ 1245476 h 1245476"/>
                <a:gd name="connsiteX1" fmla="*/ 315310 w 1056289"/>
                <a:gd name="connsiteY1" fmla="*/ 315310 h 1245476"/>
                <a:gd name="connsiteX2" fmla="*/ 662151 w 1056289"/>
                <a:gd name="connsiteY2" fmla="*/ 914400 h 1245476"/>
                <a:gd name="connsiteX3" fmla="*/ 1056289 w 1056289"/>
                <a:gd name="connsiteY3" fmla="*/ 0 h 1245476"/>
                <a:gd name="connsiteX4" fmla="*/ 1056289 w 1056289"/>
                <a:gd name="connsiteY4" fmla="*/ 0 h 1245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6289" h="1245476">
                  <a:moveTo>
                    <a:pt x="0" y="1245476"/>
                  </a:moveTo>
                  <a:cubicBezTo>
                    <a:pt x="102476" y="807982"/>
                    <a:pt x="204952" y="370489"/>
                    <a:pt x="315310" y="315310"/>
                  </a:cubicBezTo>
                  <a:cubicBezTo>
                    <a:pt x="425668" y="260131"/>
                    <a:pt x="538655" y="966952"/>
                    <a:pt x="662151" y="914400"/>
                  </a:cubicBezTo>
                  <a:cubicBezTo>
                    <a:pt x="785647" y="861848"/>
                    <a:pt x="1056289" y="0"/>
                    <a:pt x="1056289" y="0"/>
                  </a:cubicBezTo>
                  <a:lnTo>
                    <a:pt x="1056289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3" name="Freeform 1032"/>
            <p:cNvSpPr/>
            <p:nvPr/>
          </p:nvSpPr>
          <p:spPr>
            <a:xfrm>
              <a:off x="7157545" y="3767636"/>
              <a:ext cx="1292772" cy="883192"/>
            </a:xfrm>
            <a:custGeom>
              <a:avLst/>
              <a:gdLst>
                <a:gd name="connsiteX0" fmla="*/ 0 w 1292772"/>
                <a:gd name="connsiteY0" fmla="*/ 883192 h 883192"/>
                <a:gd name="connsiteX1" fmla="*/ 252248 w 1292772"/>
                <a:gd name="connsiteY1" fmla="*/ 110681 h 883192"/>
                <a:gd name="connsiteX2" fmla="*/ 630621 w 1292772"/>
                <a:gd name="connsiteY2" fmla="*/ 772833 h 883192"/>
                <a:gd name="connsiteX3" fmla="*/ 898634 w 1292772"/>
                <a:gd name="connsiteY3" fmla="*/ 323 h 883192"/>
                <a:gd name="connsiteX4" fmla="*/ 1292772 w 1292772"/>
                <a:gd name="connsiteY4" fmla="*/ 883192 h 883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2772" h="883192">
                  <a:moveTo>
                    <a:pt x="0" y="883192"/>
                  </a:moveTo>
                  <a:cubicBezTo>
                    <a:pt x="73572" y="506133"/>
                    <a:pt x="147144" y="129074"/>
                    <a:pt x="252248" y="110681"/>
                  </a:cubicBezTo>
                  <a:cubicBezTo>
                    <a:pt x="357352" y="92288"/>
                    <a:pt x="522890" y="791226"/>
                    <a:pt x="630621" y="772833"/>
                  </a:cubicBezTo>
                  <a:cubicBezTo>
                    <a:pt x="738352" y="754440"/>
                    <a:pt x="788276" y="-18070"/>
                    <a:pt x="898634" y="323"/>
                  </a:cubicBezTo>
                  <a:cubicBezTo>
                    <a:pt x="1008993" y="18716"/>
                    <a:pt x="1150882" y="450954"/>
                    <a:pt x="1292772" y="88319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34" name="TextBox 1033"/>
          <p:cNvSpPr txBox="1"/>
          <p:nvPr/>
        </p:nvSpPr>
        <p:spPr>
          <a:xfrm>
            <a:off x="1400823" y="4966134"/>
            <a:ext cx="651556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Can you guess what a turning point is?</a:t>
            </a:r>
          </a:p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Which of these graphs have turning points?</a:t>
            </a:r>
            <a:endParaRPr lang="en-GB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418897" y="6070907"/>
            <a:ext cx="72801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How many turning points does each graph have?</a:t>
            </a:r>
            <a:endParaRPr lang="en-GB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73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45370" y="6417388"/>
            <a:ext cx="1153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A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 rot="5400000">
            <a:off x="1135452" y="-1150548"/>
            <a:ext cx="6873096" cy="9144000"/>
            <a:chOff x="404064" y="703305"/>
            <a:chExt cx="4246580" cy="5651020"/>
          </a:xfrm>
        </p:grpSpPr>
        <p:pic>
          <p:nvPicPr>
            <p:cNvPr id="2" name="Picture 1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530"/>
            <a:stretch/>
          </p:blipFill>
          <p:spPr>
            <a:xfrm>
              <a:off x="404064" y="703305"/>
              <a:ext cx="4246580" cy="5651020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2783448" y="5857847"/>
              <a:ext cx="1575522" cy="4115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73354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45370" y="6417388"/>
            <a:ext cx="1153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A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 rot="5400000">
            <a:off x="1135452" y="-1150548"/>
            <a:ext cx="6873096" cy="9144000"/>
            <a:chOff x="404064" y="703305"/>
            <a:chExt cx="4246580" cy="5651020"/>
          </a:xfrm>
        </p:grpSpPr>
        <p:pic>
          <p:nvPicPr>
            <p:cNvPr id="2" name="Picture 1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530"/>
            <a:stretch/>
          </p:blipFill>
          <p:spPr>
            <a:xfrm>
              <a:off x="404064" y="703305"/>
              <a:ext cx="4246580" cy="5651020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2783448" y="5857847"/>
              <a:ext cx="1575522" cy="4115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8319968" y="219135"/>
            <a:ext cx="692653" cy="3137338"/>
            <a:chOff x="5030231" y="173421"/>
            <a:chExt cx="692653" cy="3137338"/>
          </a:xfrm>
        </p:grpSpPr>
        <p:sp>
          <p:nvSpPr>
            <p:cNvPr id="14" name="Rectangle 13"/>
            <p:cNvSpPr/>
            <p:nvPr/>
          </p:nvSpPr>
          <p:spPr>
            <a:xfrm>
              <a:off x="5030231" y="173421"/>
              <a:ext cx="692653" cy="31373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 rot="5400000">
                  <a:off x="4060136" y="1534116"/>
                  <a:ext cx="263284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sSup>
                          <m:sSupPr>
                            <m:ctrlP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𝑏𝑥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𝑐</m:t>
                        </m:r>
                      </m:oMath>
                    </m:oMathPara>
                  </a14:m>
                  <a:endParaRPr lang="en-GB" sz="2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4060136" y="1534116"/>
                  <a:ext cx="2632842" cy="46166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921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Rectangle 3"/>
          <p:cNvSpPr/>
          <p:nvPr/>
        </p:nvSpPr>
        <p:spPr>
          <a:xfrm>
            <a:off x="4225673" y="284114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" name="Group 21"/>
          <p:cNvGrpSpPr/>
          <p:nvPr/>
        </p:nvGrpSpPr>
        <p:grpSpPr>
          <a:xfrm>
            <a:off x="2596547" y="152728"/>
            <a:ext cx="692653" cy="3137338"/>
            <a:chOff x="3400613" y="152728"/>
            <a:chExt cx="692653" cy="3137338"/>
          </a:xfrm>
        </p:grpSpPr>
        <p:sp>
          <p:nvSpPr>
            <p:cNvPr id="20" name="Rectangle 19"/>
            <p:cNvSpPr/>
            <p:nvPr/>
          </p:nvSpPr>
          <p:spPr>
            <a:xfrm>
              <a:off x="3400613" y="152728"/>
              <a:ext cx="692653" cy="31373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 rot="5400000">
                  <a:off x="2448391" y="1556972"/>
                  <a:ext cx="263284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sSup>
                          <m:sSupPr>
                            <m:ctrlP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𝑏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𝑐</m:t>
                        </m:r>
                      </m:oMath>
                    </m:oMathPara>
                  </a14:m>
                  <a:endParaRPr lang="en-GB" sz="2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2448391" y="1556972"/>
                  <a:ext cx="2632842" cy="46166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1710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Group 22"/>
          <p:cNvGrpSpPr/>
          <p:nvPr/>
        </p:nvGrpSpPr>
        <p:grpSpPr>
          <a:xfrm>
            <a:off x="8304598" y="3542264"/>
            <a:ext cx="692653" cy="3137338"/>
            <a:chOff x="5030231" y="173421"/>
            <a:chExt cx="692653" cy="3137338"/>
          </a:xfrm>
        </p:grpSpPr>
        <p:sp>
          <p:nvSpPr>
            <p:cNvPr id="24" name="Rectangle 23"/>
            <p:cNvSpPr/>
            <p:nvPr/>
          </p:nvSpPr>
          <p:spPr>
            <a:xfrm>
              <a:off x="5030231" y="173421"/>
              <a:ext cx="692653" cy="31373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 rot="5400000">
                  <a:off x="4060136" y="1534116"/>
                  <a:ext cx="263284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sSup>
                          <m:sSupPr>
                            <m:ctrlP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𝑏𝑥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𝑐</m:t>
                        </m:r>
                      </m:oMath>
                    </m:oMathPara>
                  </a14:m>
                  <a:endParaRPr lang="en-GB" sz="2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4060136" y="1534116"/>
                  <a:ext cx="2632842" cy="46166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921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8" name="Group 37"/>
          <p:cNvGrpSpPr/>
          <p:nvPr/>
        </p:nvGrpSpPr>
        <p:grpSpPr>
          <a:xfrm>
            <a:off x="5860458" y="203355"/>
            <a:ext cx="692653" cy="3137338"/>
            <a:chOff x="5030231" y="173421"/>
            <a:chExt cx="692653" cy="3137338"/>
          </a:xfrm>
        </p:grpSpPr>
        <p:sp>
          <p:nvSpPr>
            <p:cNvPr id="39" name="Rectangle 38"/>
            <p:cNvSpPr/>
            <p:nvPr/>
          </p:nvSpPr>
          <p:spPr>
            <a:xfrm>
              <a:off x="5030231" y="173421"/>
              <a:ext cx="692653" cy="31373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 rot="5400000">
                  <a:off x="4060136" y="1534116"/>
                  <a:ext cx="263284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sSup>
                          <m:sSupPr>
                            <m:ctrlP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𝑏𝑥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𝑐</m:t>
                        </m:r>
                      </m:oMath>
                    </m:oMathPara>
                  </a14:m>
                  <a:endParaRPr lang="en-GB" sz="2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4060136" y="1534116"/>
                  <a:ext cx="2632842" cy="46166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921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1" name="Group 40"/>
          <p:cNvGrpSpPr/>
          <p:nvPr/>
        </p:nvGrpSpPr>
        <p:grpSpPr>
          <a:xfrm>
            <a:off x="5860457" y="3558030"/>
            <a:ext cx="692653" cy="3201524"/>
            <a:chOff x="4225673" y="219928"/>
            <a:chExt cx="692653" cy="3201524"/>
          </a:xfrm>
        </p:grpSpPr>
        <p:sp>
          <p:nvSpPr>
            <p:cNvPr id="42" name="Rectangle 41"/>
            <p:cNvSpPr/>
            <p:nvPr/>
          </p:nvSpPr>
          <p:spPr>
            <a:xfrm>
              <a:off x="4225673" y="284114"/>
              <a:ext cx="692653" cy="31373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 rot="5400000">
                  <a:off x="3047997" y="1513097"/>
                  <a:ext cx="304800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=(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)(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𝑏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GB" sz="2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3047997" y="1513097"/>
                  <a:ext cx="3048003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1710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4" name="Group 43"/>
          <p:cNvGrpSpPr/>
          <p:nvPr/>
        </p:nvGrpSpPr>
        <p:grpSpPr>
          <a:xfrm>
            <a:off x="5030231" y="204723"/>
            <a:ext cx="692653" cy="3201524"/>
            <a:chOff x="4225673" y="219928"/>
            <a:chExt cx="692653" cy="3201524"/>
          </a:xfrm>
        </p:grpSpPr>
        <p:sp>
          <p:nvSpPr>
            <p:cNvPr id="45" name="Rectangle 44"/>
            <p:cNvSpPr/>
            <p:nvPr/>
          </p:nvSpPr>
          <p:spPr>
            <a:xfrm>
              <a:off x="4225673" y="284114"/>
              <a:ext cx="692653" cy="31373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 rot="5400000">
                  <a:off x="3047997" y="1513097"/>
                  <a:ext cx="304800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=(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)(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𝑏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GB" sz="2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3047997" y="1513097"/>
                  <a:ext cx="3048003" cy="46166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1710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7" name="Group 46"/>
          <p:cNvGrpSpPr/>
          <p:nvPr/>
        </p:nvGrpSpPr>
        <p:grpSpPr>
          <a:xfrm>
            <a:off x="5030231" y="3577647"/>
            <a:ext cx="692653" cy="3201524"/>
            <a:chOff x="4225673" y="219928"/>
            <a:chExt cx="692653" cy="3201524"/>
          </a:xfrm>
        </p:grpSpPr>
        <p:sp>
          <p:nvSpPr>
            <p:cNvPr id="48" name="Rectangle 47"/>
            <p:cNvSpPr/>
            <p:nvPr/>
          </p:nvSpPr>
          <p:spPr>
            <a:xfrm>
              <a:off x="4225673" y="284114"/>
              <a:ext cx="692653" cy="31373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 rot="5400000">
                  <a:off x="3047997" y="1513097"/>
                  <a:ext cx="304800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=(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)(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𝑏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GB" sz="2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3047997" y="1513097"/>
                  <a:ext cx="3048003" cy="461665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l="-1710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0" name="Group 49"/>
          <p:cNvGrpSpPr/>
          <p:nvPr/>
        </p:nvGrpSpPr>
        <p:grpSpPr>
          <a:xfrm>
            <a:off x="7510642" y="229641"/>
            <a:ext cx="692653" cy="3137338"/>
            <a:chOff x="5030231" y="173421"/>
            <a:chExt cx="692653" cy="3137338"/>
          </a:xfrm>
        </p:grpSpPr>
        <p:sp>
          <p:nvSpPr>
            <p:cNvPr id="51" name="Rectangle 50"/>
            <p:cNvSpPr/>
            <p:nvPr/>
          </p:nvSpPr>
          <p:spPr>
            <a:xfrm>
              <a:off x="5030231" y="173421"/>
              <a:ext cx="692653" cy="31373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 rot="5400000">
                  <a:off x="4060136" y="1534116"/>
                  <a:ext cx="263284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sSup>
                          <m:sSupPr>
                            <m:ctrlP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𝑏𝑥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𝑐</m:t>
                        </m:r>
                      </m:oMath>
                    </m:oMathPara>
                  </a14:m>
                  <a:endParaRPr lang="en-GB" sz="2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4060136" y="1534116"/>
                  <a:ext cx="2632842" cy="461665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l="-921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3" name="Group 52"/>
          <p:cNvGrpSpPr/>
          <p:nvPr/>
        </p:nvGrpSpPr>
        <p:grpSpPr>
          <a:xfrm>
            <a:off x="7495272" y="3552770"/>
            <a:ext cx="692653" cy="3137338"/>
            <a:chOff x="5030231" y="173421"/>
            <a:chExt cx="692653" cy="3137338"/>
          </a:xfrm>
        </p:grpSpPr>
        <p:sp>
          <p:nvSpPr>
            <p:cNvPr id="54" name="Rectangle 53"/>
            <p:cNvSpPr/>
            <p:nvPr/>
          </p:nvSpPr>
          <p:spPr>
            <a:xfrm>
              <a:off x="5030231" y="173421"/>
              <a:ext cx="692653" cy="31373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 rot="5400000">
                  <a:off x="4060136" y="1534116"/>
                  <a:ext cx="263284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sSup>
                          <m:sSupPr>
                            <m:ctrlP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𝑏𝑥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𝑐</m:t>
                        </m:r>
                      </m:oMath>
                    </m:oMathPara>
                  </a14:m>
                  <a:endParaRPr lang="en-GB" sz="2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4060136" y="1534116"/>
                  <a:ext cx="2632842" cy="461665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l="-921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6" name="Group 55"/>
          <p:cNvGrpSpPr/>
          <p:nvPr/>
        </p:nvGrpSpPr>
        <p:grpSpPr>
          <a:xfrm>
            <a:off x="6701316" y="177083"/>
            <a:ext cx="692653" cy="3137338"/>
            <a:chOff x="5030231" y="173421"/>
            <a:chExt cx="692653" cy="3137338"/>
          </a:xfrm>
        </p:grpSpPr>
        <p:sp>
          <p:nvSpPr>
            <p:cNvPr id="57" name="Rectangle 56"/>
            <p:cNvSpPr/>
            <p:nvPr/>
          </p:nvSpPr>
          <p:spPr>
            <a:xfrm>
              <a:off x="5030231" y="173421"/>
              <a:ext cx="692653" cy="31373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 rot="5400000">
                  <a:off x="4060136" y="1534116"/>
                  <a:ext cx="263284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sSup>
                          <m:sSupPr>
                            <m:ctrlP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𝑏𝑥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𝑐</m:t>
                        </m:r>
                      </m:oMath>
                    </m:oMathPara>
                  </a14:m>
                  <a:endParaRPr lang="en-GB" sz="2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4060136" y="1534116"/>
                  <a:ext cx="2632842" cy="46166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921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9" name="Group 58"/>
          <p:cNvGrpSpPr/>
          <p:nvPr/>
        </p:nvGrpSpPr>
        <p:grpSpPr>
          <a:xfrm>
            <a:off x="6685946" y="3500212"/>
            <a:ext cx="692653" cy="3137338"/>
            <a:chOff x="5030231" y="173421"/>
            <a:chExt cx="692653" cy="3137338"/>
          </a:xfrm>
        </p:grpSpPr>
        <p:sp>
          <p:nvSpPr>
            <p:cNvPr id="60" name="Rectangle 59"/>
            <p:cNvSpPr/>
            <p:nvPr/>
          </p:nvSpPr>
          <p:spPr>
            <a:xfrm>
              <a:off x="5030231" y="173421"/>
              <a:ext cx="692653" cy="31373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 rot="5400000">
                  <a:off x="4060136" y="1534116"/>
                  <a:ext cx="263284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sSup>
                          <m:sSupPr>
                            <m:ctrlP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𝑏𝑥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𝑐</m:t>
                        </m:r>
                      </m:oMath>
                    </m:oMathPara>
                  </a14:m>
                  <a:endParaRPr lang="en-GB" sz="2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4060136" y="1534116"/>
                  <a:ext cx="2632842" cy="461665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l="-10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2" name="Group 61"/>
          <p:cNvGrpSpPr/>
          <p:nvPr/>
        </p:nvGrpSpPr>
        <p:grpSpPr>
          <a:xfrm>
            <a:off x="4205139" y="199463"/>
            <a:ext cx="692653" cy="3201524"/>
            <a:chOff x="4225673" y="219928"/>
            <a:chExt cx="692653" cy="3201524"/>
          </a:xfrm>
        </p:grpSpPr>
        <p:sp>
          <p:nvSpPr>
            <p:cNvPr id="63" name="Rectangle 62"/>
            <p:cNvSpPr/>
            <p:nvPr/>
          </p:nvSpPr>
          <p:spPr>
            <a:xfrm>
              <a:off x="4225673" y="284114"/>
              <a:ext cx="692653" cy="31373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 rot="5400000">
                  <a:off x="3047997" y="1513097"/>
                  <a:ext cx="304800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=(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)(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𝑏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GB" sz="2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3047997" y="1513097"/>
                  <a:ext cx="3048003" cy="461665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l="-18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5" name="Group 64"/>
          <p:cNvGrpSpPr/>
          <p:nvPr/>
        </p:nvGrpSpPr>
        <p:grpSpPr>
          <a:xfrm>
            <a:off x="4205139" y="3572387"/>
            <a:ext cx="692653" cy="3201524"/>
            <a:chOff x="4225673" y="219928"/>
            <a:chExt cx="692653" cy="3201524"/>
          </a:xfrm>
        </p:grpSpPr>
        <p:sp>
          <p:nvSpPr>
            <p:cNvPr id="66" name="Rectangle 65"/>
            <p:cNvSpPr/>
            <p:nvPr/>
          </p:nvSpPr>
          <p:spPr>
            <a:xfrm>
              <a:off x="4225673" y="284114"/>
              <a:ext cx="692653" cy="31373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 rot="5400000">
                  <a:off x="3047997" y="1513097"/>
                  <a:ext cx="304800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=(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)(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𝑏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GB" sz="2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3047997" y="1513097"/>
                  <a:ext cx="3048003" cy="461665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l="-18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8" name="Group 67"/>
          <p:cNvGrpSpPr/>
          <p:nvPr/>
        </p:nvGrpSpPr>
        <p:grpSpPr>
          <a:xfrm>
            <a:off x="3443111" y="194203"/>
            <a:ext cx="692653" cy="3201524"/>
            <a:chOff x="4225673" y="219928"/>
            <a:chExt cx="692653" cy="3201524"/>
          </a:xfrm>
        </p:grpSpPr>
        <p:sp>
          <p:nvSpPr>
            <p:cNvPr id="69" name="Rectangle 68"/>
            <p:cNvSpPr/>
            <p:nvPr/>
          </p:nvSpPr>
          <p:spPr>
            <a:xfrm>
              <a:off x="4225673" y="284114"/>
              <a:ext cx="692653" cy="31373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 rot="5400000">
                  <a:off x="3047997" y="1513097"/>
                  <a:ext cx="304800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=(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)(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𝑏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GB" sz="2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3047997" y="1513097"/>
                  <a:ext cx="3048003" cy="461665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l="-18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1" name="Group 70"/>
          <p:cNvGrpSpPr/>
          <p:nvPr/>
        </p:nvGrpSpPr>
        <p:grpSpPr>
          <a:xfrm>
            <a:off x="3443111" y="3567127"/>
            <a:ext cx="692653" cy="3201524"/>
            <a:chOff x="4225673" y="219928"/>
            <a:chExt cx="692653" cy="3201524"/>
          </a:xfrm>
        </p:grpSpPr>
        <p:sp>
          <p:nvSpPr>
            <p:cNvPr id="72" name="Rectangle 71"/>
            <p:cNvSpPr/>
            <p:nvPr/>
          </p:nvSpPr>
          <p:spPr>
            <a:xfrm>
              <a:off x="4225673" y="284114"/>
              <a:ext cx="692653" cy="31373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TextBox 72"/>
                <p:cNvSpPr txBox="1"/>
                <p:nvPr/>
              </p:nvSpPr>
              <p:spPr>
                <a:xfrm rot="5400000">
                  <a:off x="3047997" y="1513097"/>
                  <a:ext cx="304800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=(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)(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𝑏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GB" sz="2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73" name="TextBox 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3047997" y="1513097"/>
                  <a:ext cx="3048003" cy="461665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l="-18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4" name="Group 73"/>
          <p:cNvGrpSpPr/>
          <p:nvPr/>
        </p:nvGrpSpPr>
        <p:grpSpPr>
          <a:xfrm>
            <a:off x="2580780" y="3468750"/>
            <a:ext cx="692653" cy="3137338"/>
            <a:chOff x="3400613" y="152728"/>
            <a:chExt cx="692653" cy="3137338"/>
          </a:xfrm>
        </p:grpSpPr>
        <p:sp>
          <p:nvSpPr>
            <p:cNvPr id="75" name="Rectangle 74"/>
            <p:cNvSpPr/>
            <p:nvPr/>
          </p:nvSpPr>
          <p:spPr>
            <a:xfrm>
              <a:off x="3400613" y="152728"/>
              <a:ext cx="692653" cy="31373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/>
                <p:cNvSpPr txBox="1"/>
                <p:nvPr/>
              </p:nvSpPr>
              <p:spPr>
                <a:xfrm rot="5400000">
                  <a:off x="2448391" y="1556972"/>
                  <a:ext cx="263284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sSup>
                          <m:sSupPr>
                            <m:ctrlP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𝑏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𝑐</m:t>
                        </m:r>
                      </m:oMath>
                    </m:oMathPara>
                  </a14:m>
                  <a:endParaRPr lang="en-GB" sz="2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7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2448391" y="1556972"/>
                  <a:ext cx="2632842" cy="461665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 l="-1710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7" name="Group 76"/>
          <p:cNvGrpSpPr/>
          <p:nvPr/>
        </p:nvGrpSpPr>
        <p:grpSpPr>
          <a:xfrm>
            <a:off x="1724188" y="162924"/>
            <a:ext cx="692653" cy="3137338"/>
            <a:chOff x="3400613" y="152728"/>
            <a:chExt cx="692653" cy="3137338"/>
          </a:xfrm>
        </p:grpSpPr>
        <p:sp>
          <p:nvSpPr>
            <p:cNvPr id="78" name="Rectangle 77"/>
            <p:cNvSpPr/>
            <p:nvPr/>
          </p:nvSpPr>
          <p:spPr>
            <a:xfrm>
              <a:off x="3400613" y="152728"/>
              <a:ext cx="692653" cy="31373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Box 78"/>
                <p:cNvSpPr txBox="1"/>
                <p:nvPr/>
              </p:nvSpPr>
              <p:spPr>
                <a:xfrm rot="5400000">
                  <a:off x="2448391" y="1556972"/>
                  <a:ext cx="263284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sSup>
                          <m:sSupPr>
                            <m:ctrlP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𝑏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𝑐</m:t>
                        </m:r>
                      </m:oMath>
                    </m:oMathPara>
                  </a14:m>
                  <a:endParaRPr lang="en-GB" sz="2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79" name="TextBox 7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2448391" y="1556972"/>
                  <a:ext cx="2632842" cy="461665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 l="-18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0" name="Group 79"/>
          <p:cNvGrpSpPr/>
          <p:nvPr/>
        </p:nvGrpSpPr>
        <p:grpSpPr>
          <a:xfrm>
            <a:off x="1708421" y="3478946"/>
            <a:ext cx="692653" cy="3137338"/>
            <a:chOff x="3400613" y="152728"/>
            <a:chExt cx="692653" cy="3137338"/>
          </a:xfrm>
        </p:grpSpPr>
        <p:sp>
          <p:nvSpPr>
            <p:cNvPr id="81" name="Rectangle 80"/>
            <p:cNvSpPr/>
            <p:nvPr/>
          </p:nvSpPr>
          <p:spPr>
            <a:xfrm>
              <a:off x="3400613" y="152728"/>
              <a:ext cx="692653" cy="31373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TextBox 81"/>
                <p:cNvSpPr txBox="1"/>
                <p:nvPr/>
              </p:nvSpPr>
              <p:spPr>
                <a:xfrm rot="5400000">
                  <a:off x="2448391" y="1556972"/>
                  <a:ext cx="263284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sSup>
                          <m:sSupPr>
                            <m:ctrlP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𝑏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𝑐</m:t>
                        </m:r>
                      </m:oMath>
                    </m:oMathPara>
                  </a14:m>
                  <a:endParaRPr lang="en-GB" sz="2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82" name="TextBox 8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2448391" y="1556972"/>
                  <a:ext cx="2632842" cy="461665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 l="-1710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3" name="Group 82"/>
          <p:cNvGrpSpPr/>
          <p:nvPr/>
        </p:nvGrpSpPr>
        <p:grpSpPr>
          <a:xfrm>
            <a:off x="942686" y="191587"/>
            <a:ext cx="692653" cy="3137338"/>
            <a:chOff x="3400613" y="152728"/>
            <a:chExt cx="692653" cy="3137338"/>
          </a:xfrm>
        </p:grpSpPr>
        <p:sp>
          <p:nvSpPr>
            <p:cNvPr id="84" name="Rectangle 83"/>
            <p:cNvSpPr/>
            <p:nvPr/>
          </p:nvSpPr>
          <p:spPr>
            <a:xfrm>
              <a:off x="3400613" y="152728"/>
              <a:ext cx="692653" cy="31373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Box 84"/>
                <p:cNvSpPr txBox="1"/>
                <p:nvPr/>
              </p:nvSpPr>
              <p:spPr>
                <a:xfrm rot="5400000">
                  <a:off x="2448391" y="1556972"/>
                  <a:ext cx="263284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sSup>
                          <m:sSupPr>
                            <m:ctrlP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𝑏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𝑐</m:t>
                        </m:r>
                      </m:oMath>
                    </m:oMathPara>
                  </a14:m>
                  <a:endParaRPr lang="en-GB" sz="2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85" name="TextBox 8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2448391" y="1556972"/>
                  <a:ext cx="2632842" cy="461665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 l="-18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6" name="Group 85"/>
          <p:cNvGrpSpPr/>
          <p:nvPr/>
        </p:nvGrpSpPr>
        <p:grpSpPr>
          <a:xfrm>
            <a:off x="926919" y="3507609"/>
            <a:ext cx="692653" cy="3137338"/>
            <a:chOff x="3400613" y="152728"/>
            <a:chExt cx="692653" cy="3137338"/>
          </a:xfrm>
        </p:grpSpPr>
        <p:sp>
          <p:nvSpPr>
            <p:cNvPr id="87" name="Rectangle 86"/>
            <p:cNvSpPr/>
            <p:nvPr/>
          </p:nvSpPr>
          <p:spPr>
            <a:xfrm>
              <a:off x="3400613" y="152728"/>
              <a:ext cx="692653" cy="31373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TextBox 87"/>
                <p:cNvSpPr txBox="1"/>
                <p:nvPr/>
              </p:nvSpPr>
              <p:spPr>
                <a:xfrm rot="5400000">
                  <a:off x="2448391" y="1556972"/>
                  <a:ext cx="263284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sSup>
                          <m:sSupPr>
                            <m:ctrlP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𝑏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𝑐</m:t>
                        </m:r>
                      </m:oMath>
                    </m:oMathPara>
                  </a14:m>
                  <a:endParaRPr lang="en-GB" sz="2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88" name="TextBox 8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2448391" y="1556972"/>
                  <a:ext cx="2632842" cy="461665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 l="-1710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9" name="Group 88"/>
          <p:cNvGrpSpPr/>
          <p:nvPr/>
        </p:nvGrpSpPr>
        <p:grpSpPr>
          <a:xfrm>
            <a:off x="123225" y="172290"/>
            <a:ext cx="692653" cy="3137338"/>
            <a:chOff x="3400613" y="152728"/>
            <a:chExt cx="692653" cy="3137338"/>
          </a:xfrm>
        </p:grpSpPr>
        <p:sp>
          <p:nvSpPr>
            <p:cNvPr id="90" name="Rectangle 89"/>
            <p:cNvSpPr/>
            <p:nvPr/>
          </p:nvSpPr>
          <p:spPr>
            <a:xfrm>
              <a:off x="3400613" y="152728"/>
              <a:ext cx="692653" cy="31373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TextBox 90"/>
                <p:cNvSpPr txBox="1"/>
                <p:nvPr/>
              </p:nvSpPr>
              <p:spPr>
                <a:xfrm rot="5400000">
                  <a:off x="2448391" y="1556972"/>
                  <a:ext cx="263284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sSup>
                          <m:sSupPr>
                            <m:ctrlP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𝑏</m:t>
                            </m:r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GB" sz="2400" b="0" i="1" smtClean="0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𝑐</m:t>
                        </m:r>
                      </m:oMath>
                    </m:oMathPara>
                  </a14:m>
                  <a:endParaRPr lang="en-GB" sz="2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91" name="TextBox 9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2448391" y="1556972"/>
                  <a:ext cx="2632842" cy="461665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 l="-1710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18344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45370" y="6417388"/>
            <a:ext cx="1153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A</a:t>
            </a:r>
            <a:endParaRPr lang="en-GB" dirty="0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1124807" y="-1161190"/>
            <a:ext cx="6894385" cy="9144000"/>
            <a:chOff x="4593634" y="739306"/>
            <a:chExt cx="4281665" cy="5598478"/>
          </a:xfrm>
        </p:grpSpPr>
        <p:pic>
          <p:nvPicPr>
            <p:cNvPr id="3" name="Picture 2" descr="Screen Clippi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6229" y="1743860"/>
              <a:ext cx="4259070" cy="4593924"/>
            </a:xfrm>
            <a:prstGeom prst="rect">
              <a:avLst/>
            </a:prstGeom>
          </p:spPr>
        </p:pic>
        <p:pic>
          <p:nvPicPr>
            <p:cNvPr id="6" name="Picture 5" descr="Screen Clippi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522"/>
            <a:stretch/>
          </p:blipFill>
          <p:spPr>
            <a:xfrm>
              <a:off x="4593634" y="739306"/>
              <a:ext cx="4275420" cy="1067619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4951401" y="802369"/>
              <a:ext cx="1575522" cy="4115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72786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19" y="327578"/>
            <a:ext cx="4410932" cy="6010157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49" y="327577"/>
            <a:ext cx="4410932" cy="601015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45370" y="6417388"/>
            <a:ext cx="1145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</a:t>
            </a:r>
            <a:r>
              <a:rPr lang="en-GB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13827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45370" y="6417388"/>
            <a:ext cx="1153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A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 rot="5400000">
            <a:off x="1135452" y="-1150548"/>
            <a:ext cx="6873096" cy="9144000"/>
            <a:chOff x="404064" y="703305"/>
            <a:chExt cx="4246580" cy="5651020"/>
          </a:xfrm>
        </p:grpSpPr>
        <p:pic>
          <p:nvPicPr>
            <p:cNvPr id="2" name="Picture 1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530"/>
            <a:stretch/>
          </p:blipFill>
          <p:spPr>
            <a:xfrm>
              <a:off x="404064" y="703305"/>
              <a:ext cx="4246580" cy="5651020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2783448" y="5857847"/>
              <a:ext cx="1575522" cy="4115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8319968" y="219135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225673" y="284114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596547" y="152728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8304598" y="3542264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860458" y="203355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860457" y="3622216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030231" y="268909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030231" y="3641833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7510642" y="229641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7495272" y="3552770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6701316" y="177083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6685946" y="3500212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4205139" y="263649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4205139" y="3636573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3443111" y="258389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3443111" y="3631313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2580780" y="3468750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1724188" y="162924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80"/>
          <p:cNvSpPr/>
          <p:nvPr/>
        </p:nvSpPr>
        <p:spPr>
          <a:xfrm>
            <a:off x="1708421" y="3478946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942686" y="191587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926919" y="3507609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9"/>
          <p:cNvSpPr/>
          <p:nvPr/>
        </p:nvSpPr>
        <p:spPr>
          <a:xfrm>
            <a:off x="123225" y="172290"/>
            <a:ext cx="692653" cy="313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30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5467" y="1742442"/>
            <a:ext cx="73260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Slides 1 and 2 are meant to provide a very quick overview / orientation – not to ‘teach’ the material.</a:t>
            </a:r>
          </a:p>
          <a:p>
            <a:endParaRPr lang="en-GB" dirty="0"/>
          </a:p>
          <a:p>
            <a:r>
              <a:rPr lang="en-GB" dirty="0" smtClean="0"/>
              <a:t>The card sorting is intended to make students struggle and identify patterns and </a:t>
            </a:r>
            <a:r>
              <a:rPr lang="en-GB" dirty="0" err="1" smtClean="0"/>
              <a:t>mis</a:t>
            </a:r>
            <a:r>
              <a:rPr lang="en-GB" dirty="0" smtClean="0"/>
              <a:t>-conceptions. Expect a wide variation in their degree of success.</a:t>
            </a:r>
          </a:p>
        </p:txBody>
      </p:sp>
    </p:spTree>
    <p:extLst>
      <p:ext uri="{BB962C8B-B14F-4D97-AF65-F5344CB8AC3E}">
        <p14:creationId xmlns:p14="http://schemas.microsoft.com/office/powerpoint/2010/main" val="208800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8189" y="303022"/>
            <a:ext cx="53904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Quadratic Functions Review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027170" y="937918"/>
            <a:ext cx="70552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Mini-whiteboards</a:t>
            </a:r>
          </a:p>
          <a:p>
            <a:pPr algn="ctr"/>
            <a:r>
              <a:rPr lang="en-GB" sz="2800" dirty="0">
                <a:solidFill>
                  <a:schemeClr val="accent2">
                    <a:lumMod val="75000"/>
                  </a:schemeClr>
                </a:solidFill>
              </a:rPr>
              <a:t>D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iscuss in pairs, but each make your own notes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2861" y="2192125"/>
            <a:ext cx="7326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What is a quadratic function?</a:t>
            </a:r>
          </a:p>
          <a:p>
            <a:r>
              <a:rPr lang="en-GB" sz="2400" dirty="0" smtClean="0"/>
              <a:t>Write down everything you know about quadratics.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78754" y="3227421"/>
            <a:ext cx="60069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 smtClean="0"/>
              <a:t>What are their different forms?</a:t>
            </a:r>
            <a:endParaRPr lang="en-GB" sz="2400" i="1" dirty="0"/>
          </a:p>
          <a:p>
            <a:r>
              <a:rPr lang="en-GB" sz="2400" i="1" dirty="0" smtClean="0"/>
              <a:t>What techniques can you use to solve them?</a:t>
            </a:r>
          </a:p>
          <a:p>
            <a:r>
              <a:rPr lang="en-GB" sz="2400" i="1" dirty="0" smtClean="0"/>
              <a:t>What do their graphs look like?</a:t>
            </a:r>
          </a:p>
          <a:p>
            <a:r>
              <a:rPr lang="en-GB" sz="2400" i="1" dirty="0" smtClean="0"/>
              <a:t>What are ‘roots’ of a quadratic?</a:t>
            </a:r>
          </a:p>
          <a:p>
            <a:r>
              <a:rPr lang="en-GB" sz="2400" i="1" dirty="0" smtClean="0"/>
              <a:t>How do you find the intercepts with axes?</a:t>
            </a:r>
          </a:p>
        </p:txBody>
      </p:sp>
    </p:spTree>
    <p:extLst>
      <p:ext uri="{BB962C8B-B14F-4D97-AF65-F5344CB8AC3E}">
        <p14:creationId xmlns:p14="http://schemas.microsoft.com/office/powerpoint/2010/main" val="318570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988</Words>
  <Application>Microsoft Office PowerPoint</Application>
  <PresentationFormat>On-screen Show (4:3)</PresentationFormat>
  <Paragraphs>203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Standards Unit C1: Linking the properties and forms of Quadratic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Unit N6: Developing Proportional Reasoning</dc:title>
  <dc:creator/>
  <cp:lastModifiedBy>User</cp:lastModifiedBy>
  <cp:revision>130</cp:revision>
  <cp:lastPrinted>2012-04-29T22:22:12Z</cp:lastPrinted>
  <dcterms:created xsi:type="dcterms:W3CDTF">2006-08-16T00:00:00Z</dcterms:created>
  <dcterms:modified xsi:type="dcterms:W3CDTF">2013-07-23T22:16:30Z</dcterms:modified>
</cp:coreProperties>
</file>