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5" r:id="rId3"/>
    <p:sldId id="322" r:id="rId4"/>
    <p:sldId id="324" r:id="rId5"/>
    <p:sldId id="329" r:id="rId6"/>
    <p:sldId id="257" r:id="rId7"/>
    <p:sldId id="294" r:id="rId8"/>
    <p:sldId id="309" r:id="rId9"/>
    <p:sldId id="307" r:id="rId10"/>
    <p:sldId id="310" r:id="rId11"/>
    <p:sldId id="312" r:id="rId12"/>
    <p:sldId id="321" r:id="rId13"/>
    <p:sldId id="320" r:id="rId14"/>
    <p:sldId id="325" r:id="rId15"/>
    <p:sldId id="323" r:id="rId16"/>
    <p:sldId id="326" r:id="rId17"/>
    <p:sldId id="327" r:id="rId18"/>
    <p:sldId id="32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FB3"/>
    <a:srgbClr val="FEBEC4"/>
    <a:srgbClr val="FFBE7D"/>
    <a:srgbClr val="9CFE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7" autoAdjust="0"/>
    <p:restoredTop sz="94598" autoAdjust="0"/>
  </p:normalViewPr>
  <p:slideViewPr>
    <p:cSldViewPr snapToGrid="0">
      <p:cViewPr>
        <p:scale>
          <a:sx n="80" d="100"/>
          <a:sy n="80" d="100"/>
        </p:scale>
        <p:origin x="-498" y="-6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8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20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tm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Standards Unit </a:t>
            </a:r>
            <a:r>
              <a:rPr lang="en-GB" dirty="0" smtClean="0"/>
              <a:t>SS6: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Interpreting Distance Time Graphs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2955" y="3886199"/>
            <a:ext cx="8666329" cy="2814851"/>
          </a:xfrm>
        </p:spPr>
        <p:txBody>
          <a:bodyPr>
            <a:normAutofit/>
          </a:bodyPr>
          <a:lstStyle/>
          <a:p>
            <a:r>
              <a:rPr lang="en-GB" sz="2800" dirty="0" smtClean="0"/>
              <a:t>1½ hours.</a:t>
            </a:r>
            <a:endParaRPr lang="en-GB" sz="2800" dirty="0" smtClean="0"/>
          </a:p>
          <a:p>
            <a:r>
              <a:rPr lang="en-GB" sz="2800" dirty="0" smtClean="0"/>
              <a:t>Pair work for card sorting and use </a:t>
            </a:r>
            <a:r>
              <a:rPr lang="en-US" sz="2800" dirty="0" smtClean="0"/>
              <a:t>camera </a:t>
            </a:r>
            <a:r>
              <a:rPr lang="en-US" sz="2800" dirty="0" smtClean="0"/>
              <a:t>to record work.</a:t>
            </a:r>
          </a:p>
          <a:p>
            <a:endParaRPr lang="en-GB" sz="2800" dirty="0" smtClean="0"/>
          </a:p>
          <a:p>
            <a:endParaRPr lang="en-GB" sz="2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356246" y="1017932"/>
            <a:ext cx="43749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Suitable for students </a:t>
            </a:r>
            <a:r>
              <a:rPr lang="en-GB" dirty="0" smtClean="0"/>
              <a:t>at Levels 6-7.</a:t>
            </a:r>
          </a:p>
          <a:p>
            <a:pPr algn="ctr"/>
            <a:r>
              <a:rPr lang="en-GB" dirty="0" smtClean="0"/>
              <a:t>Encompasses the calculation of acceleration.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33722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85546" y="211352"/>
            <a:ext cx="36140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Speed and Acceleration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5499" y="5219309"/>
            <a:ext cx="87340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The graph shows a vintage car and motorbike travelling along a road.</a:t>
            </a:r>
          </a:p>
        </p:txBody>
      </p:sp>
      <p:sp>
        <p:nvSpPr>
          <p:cNvPr id="7" name="Rectangle 6"/>
          <p:cNvSpPr/>
          <p:nvPr/>
        </p:nvSpPr>
        <p:spPr>
          <a:xfrm>
            <a:off x="442214" y="5761313"/>
            <a:ext cx="79006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 smtClean="0">
                <a:solidFill>
                  <a:schemeClr val="accent6">
                    <a:lumMod val="50000"/>
                  </a:schemeClr>
                </a:solidFill>
              </a:rPr>
              <a:t>Again, describe what is happening. At what time were they both travelling at the same speed? </a:t>
            </a:r>
            <a:endParaRPr lang="en-GB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79981" y="935418"/>
            <a:ext cx="8734171" cy="4268125"/>
            <a:chOff x="2238375" y="1905000"/>
            <a:chExt cx="4667250" cy="2280744"/>
          </a:xfrm>
        </p:grpSpPr>
        <p:pic>
          <p:nvPicPr>
            <p:cNvPr id="13" name="Picture 12" descr="Screen Clipping"/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172"/>
            <a:stretch/>
          </p:blipFill>
          <p:spPr>
            <a:xfrm>
              <a:off x="2238375" y="1905000"/>
              <a:ext cx="4667250" cy="2280744"/>
            </a:xfrm>
            <a:prstGeom prst="rect">
              <a:avLst/>
            </a:prstGeom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9907" y="2773912"/>
              <a:ext cx="1363456" cy="10255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7307" y="2726614"/>
              <a:ext cx="1388318" cy="10398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1972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39" y="2077434"/>
            <a:ext cx="2551536" cy="191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02204" y="211352"/>
            <a:ext cx="51320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Speed and Acceleration of the Car</a:t>
            </a:r>
            <a:endParaRPr lang="en-GB" sz="2800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530" y="901357"/>
            <a:ext cx="4426809" cy="3986386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451" y="4695881"/>
            <a:ext cx="4591050" cy="1600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29079" y="6341429"/>
            <a:ext cx="5303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7030A0"/>
                </a:solidFill>
              </a:rPr>
              <a:t>Car travels at a constant speed of 10 ms</a:t>
            </a:r>
            <a:r>
              <a:rPr lang="en-GB" sz="2400" baseline="30000" dirty="0" smtClean="0">
                <a:solidFill>
                  <a:srgbClr val="7030A0"/>
                </a:solidFill>
              </a:rPr>
              <a:t>-1</a:t>
            </a:r>
            <a:endParaRPr lang="en-GB" sz="2400" baseline="30000" dirty="0">
              <a:solidFill>
                <a:srgbClr val="7030A0"/>
              </a:solidFill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59" y="1049360"/>
            <a:ext cx="1398496" cy="699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37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85546" y="211352"/>
            <a:ext cx="36140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Speed and Acceleration</a:t>
            </a:r>
            <a:endParaRPr lang="en-GB" sz="2800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088" y="1701090"/>
            <a:ext cx="2598062" cy="1946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281" y="734572"/>
            <a:ext cx="4105586" cy="3876893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833" y="4575840"/>
            <a:ext cx="4638675" cy="16478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79087" y="6237530"/>
            <a:ext cx="7909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7030A0"/>
                </a:solidFill>
              </a:rPr>
              <a:t>Each second, the average speed of the bike increases by 5ms</a:t>
            </a:r>
            <a:r>
              <a:rPr lang="en-GB" sz="2400" baseline="30000" dirty="0" smtClean="0">
                <a:solidFill>
                  <a:srgbClr val="7030A0"/>
                </a:solidFill>
              </a:rPr>
              <a:t>-1</a:t>
            </a:r>
            <a:endParaRPr lang="en-GB" sz="2400" baseline="30000" dirty="0">
              <a:solidFill>
                <a:srgbClr val="7030A0"/>
              </a:solidFill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871" y="1053691"/>
            <a:ext cx="1398496" cy="699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117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29296" y="211352"/>
            <a:ext cx="47447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Pair Work: Card Sorting Activity</a:t>
            </a: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39139" y="1077091"/>
            <a:ext cx="51102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Try to match up the two different types of card.</a:t>
            </a:r>
          </a:p>
        </p:txBody>
      </p:sp>
      <p:sp>
        <p:nvSpPr>
          <p:cNvPr id="2" name="Rectangle 1"/>
          <p:cNvSpPr/>
          <p:nvPr/>
        </p:nvSpPr>
        <p:spPr>
          <a:xfrm>
            <a:off x="350249" y="1441576"/>
            <a:ext cx="86868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NOT ALL THE CARDS HAVE A </a:t>
            </a:r>
            <a:r>
              <a:rPr lang="en-GB" dirty="0" smtClean="0"/>
              <a:t>MATCH – create your own additional cards to create matches for them all.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156726" y="6204259"/>
            <a:ext cx="6889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Keep the cards neatly ordered because you will be adding to these later.</a:t>
            </a:r>
            <a:endParaRPr lang="en-GB" dirty="0"/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411" y="2087907"/>
            <a:ext cx="2636322" cy="3796089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674" y="2590951"/>
            <a:ext cx="2614845" cy="236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34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19139" y="211352"/>
            <a:ext cx="1531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Solutions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46443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92421" y="211352"/>
            <a:ext cx="37293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Now Match More Cards</a:t>
            </a: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39139" y="1077091"/>
            <a:ext cx="8091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Now match the next two sets of cards to the pairs you have already created.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8130" y="5329636"/>
            <a:ext cx="8728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You may need to calculate the differences in speed in successive terms in the table in order to correctly match the graphs.</a:t>
            </a:r>
            <a:endParaRPr lang="en-GB" dirty="0"/>
          </a:p>
        </p:txBody>
      </p:sp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955" y="1567548"/>
            <a:ext cx="2458654" cy="3669475"/>
          </a:xfrm>
          <a:prstGeom prst="rect">
            <a:avLst/>
          </a:prstGeom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675" y="1508840"/>
            <a:ext cx="2373428" cy="3823856"/>
          </a:xfrm>
          <a:prstGeom prst="rect">
            <a:avLst/>
          </a:prstGeom>
        </p:spPr>
      </p:pic>
      <p:pic>
        <p:nvPicPr>
          <p:cNvPr id="16" name="Picture 15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31" b="70628"/>
          <a:stretch/>
        </p:blipFill>
        <p:spPr>
          <a:xfrm>
            <a:off x="3192486" y="5664676"/>
            <a:ext cx="3369586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1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19139" y="211352"/>
            <a:ext cx="1531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Solutions</a:t>
            </a:r>
            <a:endParaRPr lang="en-GB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2474915" y="5491740"/>
            <a:ext cx="3819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Collect up cards and replace in wallets.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330440" y="5857890"/>
            <a:ext cx="4173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Mini-whiteboards needed for next activity.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908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19139" y="211352"/>
            <a:ext cx="19061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Assessment</a:t>
            </a:r>
            <a:endParaRPr lang="en-GB" sz="2800" dirty="0"/>
          </a:p>
        </p:txBody>
      </p:sp>
      <p:grpSp>
        <p:nvGrpSpPr>
          <p:cNvPr id="10" name="Group 9"/>
          <p:cNvGrpSpPr/>
          <p:nvPr/>
        </p:nvGrpSpPr>
        <p:grpSpPr>
          <a:xfrm>
            <a:off x="2658093" y="1035132"/>
            <a:ext cx="3517075" cy="1553689"/>
            <a:chOff x="2658093" y="1035132"/>
            <a:chExt cx="3517075" cy="1553689"/>
          </a:xfrm>
        </p:grpSpPr>
        <p:cxnSp>
          <p:nvCxnSpPr>
            <p:cNvPr id="3" name="Straight Arrow Connector 2"/>
            <p:cNvCxnSpPr/>
            <p:nvPr/>
          </p:nvCxnSpPr>
          <p:spPr>
            <a:xfrm>
              <a:off x="2671948" y="2588821"/>
              <a:ext cx="3503220" cy="0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2658093" y="1035132"/>
              <a:ext cx="0" cy="1553689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5283660" y="2588821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Time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669334" y="1022475"/>
            <a:ext cx="987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Distance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2878663" y="734572"/>
            <a:ext cx="3327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Sketch some distance-time axes…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9880" y="2995578"/>
            <a:ext cx="28461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Show me a graph for:</a:t>
            </a:r>
            <a:endParaRPr lang="en-GB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509805" y="3457243"/>
            <a:ext cx="45291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1.	A car travelling at a steady speed</a:t>
            </a:r>
            <a:endParaRPr lang="en-GB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1507830" y="3805861"/>
            <a:ext cx="2960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2</a:t>
            </a:r>
            <a:r>
              <a:rPr lang="en-GB" sz="2000" dirty="0" smtClean="0"/>
              <a:t>.	A car speeding up</a:t>
            </a:r>
            <a:endParaRPr lang="en-GB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1507830" y="4154479"/>
            <a:ext cx="3126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3</a:t>
            </a:r>
            <a:r>
              <a:rPr lang="en-GB" sz="2000" dirty="0" smtClean="0"/>
              <a:t>.	A car slowing down</a:t>
            </a:r>
            <a:endParaRPr lang="en-GB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1505855" y="4503097"/>
            <a:ext cx="27402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4</a:t>
            </a:r>
            <a:r>
              <a:rPr lang="en-GB" sz="2000" dirty="0" smtClean="0"/>
              <a:t>.	A stationary car</a:t>
            </a:r>
            <a:endParaRPr lang="en-GB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1507830" y="4851715"/>
            <a:ext cx="72516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5</a:t>
            </a:r>
            <a:r>
              <a:rPr lang="en-GB" sz="2000" dirty="0" smtClean="0"/>
              <a:t>.	Two cars travelling at the same speed towards one another</a:t>
            </a:r>
            <a:endParaRPr lang="en-GB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1505855" y="5200333"/>
            <a:ext cx="67313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6</a:t>
            </a:r>
            <a:r>
              <a:rPr lang="en-GB" sz="2000" dirty="0" smtClean="0"/>
              <a:t>.	One car travelling slowly and another car overtaking it.</a:t>
            </a:r>
            <a:endParaRPr lang="en-GB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1505855" y="5548951"/>
            <a:ext cx="73367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7</a:t>
            </a:r>
            <a:r>
              <a:rPr lang="en-GB" sz="2000" dirty="0" smtClean="0"/>
              <a:t>.	A child runs into the road so that a car needs to stop quickly</a:t>
            </a:r>
            <a:endParaRPr lang="en-GB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1503880" y="5897568"/>
            <a:ext cx="75233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8</a:t>
            </a:r>
            <a:r>
              <a:rPr lang="en-GB" sz="2000" dirty="0" smtClean="0"/>
              <a:t>.	A car slows down to go over a speed bump and the speeds up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70975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33486" y="209654"/>
            <a:ext cx="452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Now try the final worksheet…</a:t>
            </a:r>
            <a:endParaRPr lang="en-GB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3199297" y="732874"/>
            <a:ext cx="289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Write answers in your books.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5389" y="2085604"/>
            <a:ext cx="4049486" cy="3037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905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 rot="5400000">
            <a:off x="4376171" y="1372238"/>
            <a:ext cx="4648200" cy="3829050"/>
            <a:chOff x="2247900" y="1514475"/>
            <a:chExt cx="4648200" cy="3829050"/>
          </a:xfrm>
        </p:grpSpPr>
        <p:pic>
          <p:nvPicPr>
            <p:cNvPr id="2" name="Picture 1" descr="Screen Clipping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7900" y="1514475"/>
              <a:ext cx="4648200" cy="3829050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1352" y="2209388"/>
              <a:ext cx="930310" cy="13980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 rot="5400000">
            <a:off x="-270748" y="1879797"/>
            <a:ext cx="5075530" cy="3241261"/>
            <a:chOff x="2238375" y="1905000"/>
            <a:chExt cx="4667250" cy="3048000"/>
          </a:xfrm>
        </p:grpSpPr>
        <p:pic>
          <p:nvPicPr>
            <p:cNvPr id="7" name="Picture 6" descr="Screen Clipping"/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8375" y="1905000"/>
              <a:ext cx="4667250" cy="3048000"/>
            </a:xfrm>
            <a:prstGeom prst="rect">
              <a:avLst/>
            </a:prstGeom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9907" y="2773912"/>
              <a:ext cx="1363456" cy="10255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7307" y="2726614"/>
              <a:ext cx="1388318" cy="10398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3436883" y="256769"/>
            <a:ext cx="1736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No need to print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338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29125" cy="6610350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534" y="35625"/>
            <a:ext cx="411480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70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281" y="878774"/>
            <a:ext cx="3369586" cy="4851929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11789"/>
            <a:ext cx="3342135" cy="301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50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rot="5400000">
            <a:off x="1589296" y="-741606"/>
            <a:ext cx="6284029" cy="8285797"/>
            <a:chOff x="2209800" y="409327"/>
            <a:chExt cx="4724400" cy="6229350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9800" y="409327"/>
              <a:ext cx="4724400" cy="6229350"/>
            </a:xfrm>
            <a:prstGeom prst="rect">
              <a:avLst/>
            </a:prstGeom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4502" y="1750406"/>
              <a:ext cx="1357560" cy="1357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5940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92360"/>
            <a:ext cx="3205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Consumable Resources Needed: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3984608"/>
            <a:ext cx="2960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Re-usable Resources Needed</a:t>
            </a:r>
            <a:r>
              <a:rPr lang="en-GB" dirty="0" smtClean="0"/>
              <a:t>:</a:t>
            </a:r>
            <a:endParaRPr lang="en-GB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449428" y="4474193"/>
            <a:ext cx="7625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Each </a:t>
            </a:r>
            <a:r>
              <a:rPr lang="en-GB" dirty="0" smtClean="0"/>
              <a:t>pair needs a pack of Cards A and B, and a separate pack of Cards C and D.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449428" y="921492"/>
            <a:ext cx="7290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Need to add some extra blank cards to the card packs for the first round of card sorting because not all cards currently have a match.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447453" y="5220343"/>
            <a:ext cx="5007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Still</a:t>
            </a:r>
            <a:r>
              <a:rPr lang="en-GB" dirty="0" smtClean="0"/>
              <a:t> camera required to capture results of card sort.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1447453" y="5630408"/>
            <a:ext cx="4202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Mini-whiteboards needed for final plenary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1447452" y="4860498"/>
            <a:ext cx="7290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Each pair needs a re-usable copy of Sheet 2, Th</a:t>
            </a:r>
            <a:r>
              <a:rPr lang="en-GB" dirty="0" smtClean="0"/>
              <a:t>e Race.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556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438" y="1929041"/>
            <a:ext cx="89439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Notes to start.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Students must be pre-assigned into </a:t>
            </a:r>
            <a:r>
              <a:rPr lang="en-GB" dirty="0" smtClean="0"/>
              <a:t>pairs.</a:t>
            </a:r>
            <a:endParaRPr lang="en-GB" dirty="0" smtClean="0"/>
          </a:p>
          <a:p>
            <a:r>
              <a:rPr lang="en-GB" dirty="0" smtClean="0"/>
              <a:t>Card Set A.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305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777" y="1635669"/>
            <a:ext cx="3661542" cy="2441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480" y="218086"/>
            <a:ext cx="3142594" cy="1571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006" y="1789383"/>
            <a:ext cx="2266950" cy="213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12296" y="4934605"/>
            <a:ext cx="53312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7030A0"/>
                </a:solidFill>
              </a:rPr>
              <a:t>What does ‘accelerate’ mean?</a:t>
            </a:r>
            <a:endParaRPr lang="en-GB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50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85546" y="211352"/>
            <a:ext cx="36140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Speed and Acceleration</a:t>
            </a:r>
            <a:endParaRPr lang="en-GB" sz="2800" dirty="0"/>
          </a:p>
        </p:txBody>
      </p:sp>
      <p:grpSp>
        <p:nvGrpSpPr>
          <p:cNvPr id="3" name="Group 2"/>
          <p:cNvGrpSpPr/>
          <p:nvPr/>
        </p:nvGrpSpPr>
        <p:grpSpPr>
          <a:xfrm>
            <a:off x="1232476" y="847263"/>
            <a:ext cx="6320142" cy="3779520"/>
            <a:chOff x="2508610" y="1765521"/>
            <a:chExt cx="4113052" cy="2459654"/>
          </a:xfrm>
        </p:grpSpPr>
        <p:pic>
          <p:nvPicPr>
            <p:cNvPr id="4" name="Picture 3" descr="Screen Clipping"/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09" t="6556" r="28162" b="29207"/>
            <a:stretch/>
          </p:blipFill>
          <p:spPr>
            <a:xfrm>
              <a:off x="2508610" y="1765521"/>
              <a:ext cx="3078459" cy="2459654"/>
            </a:xfrm>
            <a:prstGeom prst="rect">
              <a:avLst/>
            </a:prstGeom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1352" y="2209388"/>
              <a:ext cx="930310" cy="13980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236483" y="4626783"/>
            <a:ext cx="87340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Every morning Jane walks along a straight road to a bus stop 160m from her home, where she catches a bus to college. The graph shows her journey one particular day.</a:t>
            </a:r>
          </a:p>
        </p:txBody>
      </p:sp>
      <p:sp>
        <p:nvSpPr>
          <p:cNvPr id="7" name="Rectangle 6"/>
          <p:cNvSpPr/>
          <p:nvPr/>
        </p:nvSpPr>
        <p:spPr>
          <a:xfrm>
            <a:off x="442214" y="5650951"/>
            <a:ext cx="79006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chemeClr val="accent6">
                    <a:lumMod val="50000"/>
                  </a:schemeClr>
                </a:solidFill>
              </a:rPr>
              <a:t>Write a description of what may have happened, and </a:t>
            </a:r>
            <a:r>
              <a:rPr lang="en-GB" sz="2400" dirty="0" smtClean="0">
                <a:solidFill>
                  <a:schemeClr val="accent6">
                    <a:lumMod val="50000"/>
                  </a:schemeClr>
                </a:solidFill>
              </a:rPr>
              <a:t>include 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</a:rPr>
              <a:t>details of how fast she walked.</a:t>
            </a:r>
            <a:endParaRPr lang="en-GB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17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1834</TotalTime>
  <Words>416</Words>
  <Application>Microsoft Office PowerPoint</Application>
  <PresentationFormat>On-screen Show (4:3)</PresentationFormat>
  <Paragraphs>55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Standards Unit SS6: Interpreting Distance Time Graphs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Standards Unit N6: Developing Proportional Reasoning</dc:title>
  <dc:creator/>
  <cp:lastModifiedBy> </cp:lastModifiedBy>
  <cp:revision>188</cp:revision>
  <cp:lastPrinted>2012-05-09T10:05:25Z</cp:lastPrinted>
  <dcterms:created xsi:type="dcterms:W3CDTF">2006-08-16T00:00:00Z</dcterms:created>
  <dcterms:modified xsi:type="dcterms:W3CDTF">2012-05-11T20:11:04Z</dcterms:modified>
</cp:coreProperties>
</file>