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97" r:id="rId4"/>
    <p:sldId id="302" r:id="rId5"/>
    <p:sldId id="298" r:id="rId6"/>
    <p:sldId id="308" r:id="rId7"/>
    <p:sldId id="299" r:id="rId8"/>
    <p:sldId id="257" r:id="rId9"/>
    <p:sldId id="294" r:id="rId10"/>
    <p:sldId id="295" r:id="rId11"/>
    <p:sldId id="303" r:id="rId12"/>
    <p:sldId id="304" r:id="rId13"/>
    <p:sldId id="305" r:id="rId14"/>
    <p:sldId id="307" r:id="rId15"/>
    <p:sldId id="306" r:id="rId16"/>
    <p:sldId id="30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598" autoAdjust="0"/>
  </p:normalViewPr>
  <p:slideViewPr>
    <p:cSldViewPr snapToGrid="0">
      <p:cViewPr>
        <p:scale>
          <a:sx n="60" d="100"/>
          <a:sy n="60" d="100"/>
        </p:scale>
        <p:origin x="-1068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3582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Standards Unit </a:t>
            </a:r>
            <a:r>
              <a:rPr lang="en-GB" dirty="0"/>
              <a:t>A</a:t>
            </a:r>
            <a:r>
              <a:rPr lang="en-GB" dirty="0" smtClean="0"/>
              <a:t>5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Interpreting Distance-Time graphs with a Computer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199291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1 </a:t>
            </a:r>
            <a:r>
              <a:rPr lang="en-GB" sz="2800" dirty="0" smtClean="0"/>
              <a:t>hour.</a:t>
            </a:r>
          </a:p>
          <a:p>
            <a:r>
              <a:rPr lang="en-GB" sz="2800" dirty="0" smtClean="0"/>
              <a:t>Each pair of students preferably needs access to a laptop running the program. In a less exploratory manner, I could demo all scenarios, and students merely view. Far less rich  or involving experience though.</a:t>
            </a:r>
            <a:endParaRPr lang="en-GB" sz="2800" dirty="0" smtClean="0"/>
          </a:p>
          <a:p>
            <a:r>
              <a:rPr lang="en-US" sz="2800" dirty="0"/>
              <a:t>C</a:t>
            </a:r>
            <a:r>
              <a:rPr lang="en-US" sz="2800" dirty="0" smtClean="0"/>
              <a:t>amera </a:t>
            </a:r>
            <a:r>
              <a:rPr lang="en-US" sz="2800" dirty="0" smtClean="0"/>
              <a:t>needed to record </a:t>
            </a:r>
            <a:r>
              <a:rPr lang="en-US" sz="2800" dirty="0" smtClean="0"/>
              <a:t>work</a:t>
            </a:r>
            <a:r>
              <a:rPr lang="en-US" sz="2800" dirty="0"/>
              <a:t>?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1532" y="434608"/>
            <a:ext cx="900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Suitable for students </a:t>
            </a:r>
            <a:r>
              <a:rPr lang="en-GB" dirty="0" smtClean="0"/>
              <a:t>Level 4 to 6</a:t>
            </a:r>
          </a:p>
          <a:p>
            <a:pPr algn="ctr"/>
            <a:r>
              <a:rPr lang="en-GB" dirty="0" smtClean="0"/>
              <a:t>No previous background of Distance-Time graphs necessary. Helpful though if speed understood, and </a:t>
            </a:r>
            <a:r>
              <a:rPr lang="en-GB" dirty="0" err="1" smtClean="0"/>
              <a:t>mabe</a:t>
            </a:r>
            <a:r>
              <a:rPr lang="en-GB" dirty="0" smtClean="0"/>
              <a:t> distance = speed / time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10513" y="68766"/>
            <a:ext cx="2810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Speeding Cars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636" y="884053"/>
            <a:ext cx="8541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Work with your partner to complete the worksheet as best you can.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026" y="3135310"/>
            <a:ext cx="1288423" cy="144247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385034" y="0"/>
            <a:ext cx="2758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We will see exactly what happens in a computer simulation next.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0"/>
            <a:ext cx="2758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3-5 </a:t>
            </a:r>
            <a:r>
              <a:rPr lang="en-GB" sz="1400" dirty="0" err="1" smtClean="0">
                <a:solidFill>
                  <a:schemeClr val="bg1">
                    <a:lumMod val="65000"/>
                  </a:schemeClr>
                </a:solidFill>
              </a:rPr>
              <a:t>mins</a:t>
            </a:r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</a:rPr>
              <a:t> only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1500" y="1917218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61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7867"/>
            <a:ext cx="160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Traffic program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7298" y="605813"/>
            <a:ext cx="900211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Situation 1 is ‘Velocity 7’</a:t>
            </a:r>
          </a:p>
          <a:p>
            <a:endParaRPr lang="en-GB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Show ‘Road’ only initially.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Explain the aerial view of the road.</a:t>
            </a: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	Ask several students to red out their predictions from prior worksheet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Then show animation.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	Repeat animation, this time with ‘Photo’ option ticked. Play, but pause after a few 	seconds. Ask students to predict the following few frames on ‘Practice worksheet’.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Press play to check predictions.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	Ask how you can tell from the photos that a vehicle is stationary. How do you know it 	is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g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oing fast?</a:t>
            </a: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	What would sequence of photos look like is we took more photos per second?</a:t>
            </a: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	Explain sequence of photos is a bit like distance-time graph, but: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err="1" smtClean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) without axes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ii) mark as a point, not a picture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iii)</a:t>
            </a:r>
            <a:r>
              <a:rPr lang="en-GB" dirty="0" err="1" smtClean="0">
                <a:solidFill>
                  <a:schemeClr val="bg1">
                    <a:lumMod val="65000"/>
                  </a:schemeClr>
                </a:solidFill>
              </a:rPr>
              <a:t>continous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, like a movie, rather than discrete photos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	Then show with just the ‘Markers’ option selected.</a:t>
            </a: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	Finally show with just the ‘Graph’ option selected.</a:t>
            </a:r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	How can you see the overtaking on the graph?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48353" y="0"/>
            <a:ext cx="4209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The options Photos, Markers and Graphs provide increasingly formal representations. Although they can all be selected simultaneously, only the ‘lowest’ form will be displayed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7391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7867"/>
            <a:ext cx="160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Traffic program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7298" y="605813"/>
            <a:ext cx="9002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Situation 2 is ‘Velocity 5’</a:t>
            </a:r>
          </a:p>
          <a:p>
            <a:endParaRPr lang="en-GB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Repeat similar to before, but try to get students to predict using Practice distance-	time graphs rather than Practice Photos. Revert to Practice Photos if they struggle.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7867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Paired Work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7298" y="605813"/>
            <a:ext cx="9002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Pairs of students to explore and predict the graphs for the different scenarios.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0814" y="2980259"/>
            <a:ext cx="55809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Velocity 1</a:t>
            </a:r>
          </a:p>
          <a:p>
            <a:r>
              <a:rPr lang="en-GB" sz="2000" dirty="0"/>
              <a:t>Velocity </a:t>
            </a:r>
            <a:r>
              <a:rPr lang="en-GB" sz="2000" dirty="0" smtClean="0"/>
              <a:t>2</a:t>
            </a:r>
            <a:endParaRPr lang="en-GB" sz="2000" dirty="0"/>
          </a:p>
          <a:p>
            <a:r>
              <a:rPr lang="en-GB" sz="2000" dirty="0"/>
              <a:t>Velocity </a:t>
            </a:r>
            <a:r>
              <a:rPr lang="en-GB" sz="2000" dirty="0" smtClean="0"/>
              <a:t>3</a:t>
            </a:r>
            <a:endParaRPr lang="en-GB" sz="2000" dirty="0"/>
          </a:p>
          <a:p>
            <a:r>
              <a:rPr lang="en-GB" sz="2000" dirty="0"/>
              <a:t>Velocity </a:t>
            </a:r>
            <a:r>
              <a:rPr lang="en-GB" sz="2000" dirty="0" smtClean="0"/>
              <a:t>4</a:t>
            </a:r>
            <a:endParaRPr lang="en-GB" sz="2000" dirty="0"/>
          </a:p>
          <a:p>
            <a:r>
              <a:rPr lang="en-GB" sz="2000" dirty="0">
                <a:solidFill>
                  <a:schemeClr val="bg1">
                    <a:lumMod val="65000"/>
                  </a:schemeClr>
                </a:solidFill>
              </a:rPr>
              <a:t>Velocity 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5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2000" dirty="0"/>
              <a:t>Velocity </a:t>
            </a:r>
            <a:r>
              <a:rPr lang="en-GB" sz="2000" dirty="0" smtClean="0"/>
              <a:t>6</a:t>
            </a:r>
            <a:endParaRPr lang="en-GB" sz="2000" dirty="0"/>
          </a:p>
          <a:p>
            <a:r>
              <a:rPr lang="en-GB" sz="2000" dirty="0">
                <a:solidFill>
                  <a:schemeClr val="bg1">
                    <a:lumMod val="65000"/>
                  </a:schemeClr>
                </a:solidFill>
              </a:rPr>
              <a:t>Velocity 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7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2000" dirty="0"/>
              <a:t>Velocity </a:t>
            </a:r>
            <a:r>
              <a:rPr lang="en-GB" sz="2000" dirty="0" smtClean="0"/>
              <a:t>8</a:t>
            </a:r>
            <a:endParaRPr lang="en-GB" sz="2000" dirty="0"/>
          </a:p>
          <a:p>
            <a:r>
              <a:rPr lang="en-GB" sz="2000" dirty="0"/>
              <a:t>Velocity </a:t>
            </a:r>
            <a:r>
              <a:rPr lang="en-GB" sz="2000" dirty="0" smtClean="0"/>
              <a:t>9	Do not study this one initially</a:t>
            </a:r>
            <a:endParaRPr lang="en-GB" sz="2000" dirty="0"/>
          </a:p>
          <a:p>
            <a:r>
              <a:rPr lang="en-GB" sz="2000" dirty="0"/>
              <a:t>Velocity </a:t>
            </a:r>
            <a:r>
              <a:rPr lang="en-GB" sz="2000" dirty="0" smtClean="0"/>
              <a:t>10	Do not study this one initially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7804" y="884341"/>
            <a:ext cx="9002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Alternatively, I just display selected scenarios.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10" y="1225933"/>
            <a:ext cx="90021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In all cases: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select a scenario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view it just with ‘Road’ option selected.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discuss verbally what’s happening.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Draw, on Practice sheets (Photos or Graphs) what is happening.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Replay scenario with appropriate options selected, in order to check results.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890" y="6150358"/>
            <a:ext cx="9002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When confident,  each accurately complete a ‘Photographs and Graphs’ sheet to show  me your best work for Velocity 9 and Velocity 10 scenarios.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9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5710" y="1576551"/>
            <a:ext cx="200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Finish with laptops.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44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63661" y="68766"/>
            <a:ext cx="4408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Create a New Scenario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636" y="884053"/>
            <a:ext cx="8423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Now use this worksheet to write your own traffic scenario. Include either 2 or 3 vehicles, and describe their precise speeds, and when they start and stop.</a:t>
            </a:r>
          </a:p>
          <a:p>
            <a:r>
              <a:rPr lang="en-GB" sz="2400" dirty="0" smtClean="0"/>
              <a:t>Complete the graph of your scenario too.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10440" y="2597230"/>
            <a:ext cx="8423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Try a second one too if you’ve time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8908" y="3905865"/>
            <a:ext cx="8838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</a:t>
            </a:r>
            <a:r>
              <a:rPr lang="en-GB" sz="2400" dirty="0" smtClean="0"/>
              <a:t>old your scenario in half (hiding the graph) and swap your scenarios with those from another pair</a:t>
            </a:r>
            <a:r>
              <a:rPr lang="en-GB" sz="2400" dirty="0" smtClean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62300" y="1920559"/>
            <a:ext cx="2420007" cy="181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78907" y="4650853"/>
            <a:ext cx="8192581" cy="1789329"/>
            <a:chOff x="178907" y="4650853"/>
            <a:chExt cx="8192581" cy="1789329"/>
          </a:xfrm>
        </p:grpSpPr>
        <p:sp>
          <p:nvSpPr>
            <p:cNvPr id="7" name="Rectangle 6"/>
            <p:cNvSpPr/>
            <p:nvPr/>
          </p:nvSpPr>
          <p:spPr>
            <a:xfrm>
              <a:off x="178907" y="4650853"/>
              <a:ext cx="819258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/>
                <a:t>Now, using their description, try to accurately re-create their graph on this worksheet. </a:t>
              </a:r>
              <a:endParaRPr lang="en-GB" sz="2400" dirty="0"/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69"/>
            <a:stretch/>
          </p:blipFill>
          <p:spPr bwMode="auto">
            <a:xfrm rot="16200000">
              <a:off x="6298564" y="4917555"/>
              <a:ext cx="1188864" cy="18563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9466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68619" y="68766"/>
            <a:ext cx="3931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The Swimming Race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636" y="789457"/>
            <a:ext cx="8534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First look at the scales on the graph.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572000" y="3938751"/>
            <a:ext cx="3268686" cy="1079281"/>
            <a:chOff x="4572000" y="3938751"/>
            <a:chExt cx="3268686" cy="107928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3970282"/>
              <a:ext cx="1524000" cy="104775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6686" y="3938751"/>
              <a:ext cx="1524000" cy="1047750"/>
            </a:xfrm>
            <a:prstGeom prst="rect">
              <a:avLst/>
            </a:prstGeom>
          </p:spPr>
        </p:pic>
      </p:grpSp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15"/>
          <a:stretch/>
        </p:blipFill>
        <p:spPr bwMode="auto">
          <a:xfrm>
            <a:off x="1671156" y="3255577"/>
            <a:ext cx="233100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173417" y="1287257"/>
            <a:ext cx="73467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What can we immediately see from the graph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59846" y="1642033"/>
            <a:ext cx="4591959" cy="1496991"/>
            <a:chOff x="2259846" y="1642033"/>
            <a:chExt cx="4591959" cy="1496991"/>
          </a:xfrm>
        </p:grpSpPr>
        <p:sp>
          <p:nvSpPr>
            <p:cNvPr id="10" name="Rectangle 9"/>
            <p:cNvSpPr/>
            <p:nvPr/>
          </p:nvSpPr>
          <p:spPr>
            <a:xfrm>
              <a:off x="2279805" y="1642033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dirty="0"/>
                <a:t>Who wins the race</a:t>
              </a:r>
              <a:r>
                <a:rPr lang="en-GB" dirty="0" smtClean="0"/>
                <a:t>?</a:t>
              </a:r>
              <a:endParaRPr lang="en-GB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59846" y="1940171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dirty="0"/>
                <a:t>Who wins the race</a:t>
              </a:r>
              <a:r>
                <a:rPr lang="en-GB" dirty="0" smtClean="0"/>
                <a:t>?</a:t>
              </a:r>
              <a:endParaRPr lang="en-GB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59846" y="2222530"/>
              <a:ext cx="4364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Why does the graph have a point at the top?</a:t>
              </a:r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259846" y="2512021"/>
              <a:ext cx="33393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How many lengths do they swim?</a:t>
              </a:r>
              <a:endParaRPr lang="en-GB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275612" y="2769692"/>
              <a:ext cx="37943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Is it a 25m length pool, or a 50m pool?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63143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3856" y="86190"/>
            <a:ext cx="8956136" cy="6858000"/>
            <a:chOff x="-3856" y="86190"/>
            <a:chExt cx="8956136" cy="6858000"/>
          </a:xfrm>
        </p:grpSpPr>
        <p:sp>
          <p:nvSpPr>
            <p:cNvPr id="27" name="TextBox 26"/>
            <p:cNvSpPr txBox="1"/>
            <p:nvPr/>
          </p:nvSpPr>
          <p:spPr>
            <a:xfrm rot="5400000">
              <a:off x="7425493" y="1559877"/>
              <a:ext cx="27061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Name: . . . . . . . . . . . . . . . . . . . . . . . .</a:t>
              </a:r>
              <a:endParaRPr lang="en-GB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 rot="5400000">
              <a:off x="7706586" y="5046905"/>
              <a:ext cx="21836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. . . . . . . . . . . . . . . . . . . . . . . .</a:t>
              </a:r>
              <a:endParaRPr lang="en-GB" sz="1400" dirty="0"/>
            </a:p>
          </p:txBody>
        </p:sp>
        <p:pic>
          <p:nvPicPr>
            <p:cNvPr id="2" name="Picture 1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0325"/>
            <a:stretch/>
          </p:blipFill>
          <p:spPr>
            <a:xfrm rot="5400000">
              <a:off x="4151365" y="2043430"/>
              <a:ext cx="5172155" cy="2943521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 rot="5400000">
              <a:off x="7170683" y="3025977"/>
              <a:ext cx="26002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Traffic Situations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 flipH="1">
              <a:off x="0" y="3515190"/>
              <a:ext cx="82092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5152700" y="86190"/>
              <a:ext cx="1" cy="685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" name="Picture 34" descr="Screen Clippi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32898" y="962012"/>
              <a:ext cx="1755749" cy="1689952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 rot="5400000">
              <a:off x="2904957" y="1200526"/>
              <a:ext cx="3429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Situation 1</a:t>
              </a:r>
            </a:p>
            <a:p>
              <a:r>
                <a:rPr lang="en-GB" sz="1200" dirty="0" smtClean="0"/>
                <a:t>The picture shows an aerial view of cars on a road. </a:t>
              </a:r>
            </a:p>
            <a:p>
              <a:r>
                <a:rPr lang="en-GB" sz="1200" dirty="0" smtClean="0"/>
                <a:t>If the vehicles continue to travel at steady speeds, what will happen in the next few seconds? Write your answer in words, and try to show what happens on the graph.</a:t>
              </a:r>
              <a:endParaRPr lang="en-GB" sz="1200" dirty="0"/>
            </a:p>
          </p:txBody>
        </p:sp>
        <p:pic>
          <p:nvPicPr>
            <p:cNvPr id="36" name="Picture 35" descr="Screen Clipping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36755" y="4391013"/>
              <a:ext cx="1755749" cy="1689952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 rot="5400000">
              <a:off x="2979930" y="4708357"/>
              <a:ext cx="3429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Situation 2</a:t>
              </a:r>
            </a:p>
            <a:p>
              <a:r>
                <a:rPr lang="en-GB" sz="1200" dirty="0" smtClean="0"/>
                <a:t>How  many seconds will it be before these two cars meet? </a:t>
              </a:r>
            </a:p>
            <a:p>
              <a:r>
                <a:rPr lang="en-GB" sz="1200" dirty="0" smtClean="0"/>
                <a:t>Where will the be along the road at this time?</a:t>
              </a:r>
            </a:p>
            <a:p>
              <a:r>
                <a:rPr lang="en-GB" sz="1200" i="1" dirty="0" smtClean="0"/>
                <a:t>Explain</a:t>
              </a:r>
              <a:r>
                <a:rPr lang="en-GB" sz="1200" dirty="0" smtClean="0"/>
                <a:t> how you know this, and try to use the graph.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4186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 rot="5400000">
            <a:off x="7425493" y="1559877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Name: . . . . . . . . . . . . . . . . . . . . . . . .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 rot="5400000">
            <a:off x="7408236" y="5046905"/>
            <a:ext cx="2780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Situation example:. </a:t>
            </a:r>
            <a:r>
              <a:rPr lang="en-GB" sz="1400" dirty="0" smtClean="0"/>
              <a:t>. . . . . . . . . . . . . .</a:t>
            </a:r>
            <a:endParaRPr lang="en-GB" sz="14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01419" y="1451453"/>
            <a:ext cx="4400718" cy="357006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5667" y="1237396"/>
            <a:ext cx="4314070" cy="41523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5400000">
            <a:off x="6570003" y="3025977"/>
            <a:ext cx="3779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Photographs and Graph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1457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" y="362609"/>
            <a:ext cx="3882746" cy="3149858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56" y="3664867"/>
            <a:ext cx="3882746" cy="31498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1898" y="-38256"/>
            <a:ext cx="2128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Practice Photo Sheet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156468" y="-38256"/>
            <a:ext cx="353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Practice Distance-Time Graph Sheet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477407" y="0"/>
            <a:ext cx="63062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468" y="394140"/>
            <a:ext cx="3165147" cy="3046532"/>
          </a:xfrm>
          <a:prstGeom prst="rect">
            <a:avLst/>
          </a:prstGeom>
        </p:spPr>
      </p:pic>
      <p:pic>
        <p:nvPicPr>
          <p:cNvPr id="16" name="Picture 15" descr="Screen Clippi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387" y="3593072"/>
            <a:ext cx="3165147" cy="304653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62890" y="3512467"/>
            <a:ext cx="1653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Example number: . . . . .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62890" y="256772"/>
            <a:ext cx="1653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Example number: . . . . .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529324" y="3507207"/>
            <a:ext cx="1653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Example number: . . . . .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623920" y="251512"/>
            <a:ext cx="1653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Example number: . . . . 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00968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 rot="5400000">
            <a:off x="7425493" y="1559877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Name: . . . . . . . . . . . . . . . . . . . . . . . .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 rot="5400000">
            <a:off x="7706586" y="5046905"/>
            <a:ext cx="2183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. . . . . . . . . . . . . . . . . . . . . . . .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539349" y="3025977"/>
            <a:ext cx="37462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Inventing new situations</a:t>
            </a:r>
            <a:endParaRPr lang="en-GB" sz="28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42214" y="-707397"/>
            <a:ext cx="5383790" cy="801281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4603531" y="0"/>
            <a:ext cx="15766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57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35"/>
          <a:stretch/>
        </p:blipFill>
        <p:spPr>
          <a:xfrm rot="5400000">
            <a:off x="-533935" y="1152986"/>
            <a:ext cx="5383790" cy="429205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4587765" y="0"/>
            <a:ext cx="15766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2981221" y="1342842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Name: . . . . . . . . . . . . . . . . . . . . . . . .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 rot="5400000">
            <a:off x="2777066" y="4591942"/>
            <a:ext cx="3114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Scenario </a:t>
            </a:r>
            <a:r>
              <a:rPr lang="en-GB" sz="1400" dirty="0" smtClean="0"/>
              <a:t>author:. </a:t>
            </a:r>
            <a:r>
              <a:rPr lang="en-GB" sz="1400" dirty="0" smtClean="0"/>
              <a:t>. . . . . . . . . . . . . . . . . </a:t>
            </a:r>
            <a:r>
              <a:rPr lang="en-GB" sz="1400" dirty="0" smtClean="0"/>
              <a:t> . :</a:t>
            </a:r>
            <a:endParaRPr lang="en-GB" sz="14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35"/>
          <a:stretch/>
        </p:blipFill>
        <p:spPr>
          <a:xfrm rot="5400000">
            <a:off x="4006536" y="1151586"/>
            <a:ext cx="5383790" cy="42920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5400000">
            <a:off x="7521692" y="1341442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Name: . . . . . . . . . . . . . . . . . . . . . . . .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7317537" y="4590542"/>
            <a:ext cx="3114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Scenario </a:t>
            </a:r>
            <a:r>
              <a:rPr lang="en-GB" sz="1400" dirty="0" smtClean="0"/>
              <a:t>author:. </a:t>
            </a:r>
            <a:r>
              <a:rPr lang="en-GB" sz="1400" dirty="0" smtClean="0"/>
              <a:t>. . . . . . . . . . . . . . . . . </a:t>
            </a:r>
            <a:r>
              <a:rPr lang="en-GB" sz="1400" dirty="0" smtClean="0"/>
              <a:t> . :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096387" y="143635"/>
            <a:ext cx="2123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Scenario Re-creation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636858" y="143635"/>
            <a:ext cx="2123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Scenario Re-creation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54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88210" y="140979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Name: . . . . . . . . . . . . . . . . . . . . . . . .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57123" y="432989"/>
            <a:ext cx="389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Accurately describing a Swimming Race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4814" y="739257"/>
            <a:ext cx="423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An exam question asked a student to describe exactly what happened in the swimming race shown in the graph.</a:t>
            </a:r>
            <a:endParaRPr lang="en-GB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74" y="1137858"/>
            <a:ext cx="2118820" cy="17915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1974" y="2863852"/>
            <a:ext cx="4230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The student answered:</a:t>
            </a:r>
            <a:endParaRPr lang="en-GB" sz="1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4" y="3140851"/>
            <a:ext cx="4277358" cy="111583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0442" y="4225152"/>
            <a:ext cx="423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Check the student’s answer and see how many mistakes they have made. Write out the corrections below.</a:t>
            </a:r>
            <a:endParaRPr lang="en-GB" sz="12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65082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01346" y="140979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Name: . . . . . . . . . . . . . . . . . . . . . . . .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170259" y="432989"/>
            <a:ext cx="389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Accurately describing a Swimming Race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817950" y="739257"/>
            <a:ext cx="423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An exam question asked a student to describe exactly what happened in the swimming race shown in the graph.</a:t>
            </a:r>
            <a:endParaRPr lang="en-GB" sz="1200" dirty="0"/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10" y="1137858"/>
            <a:ext cx="2118820" cy="179156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35110" y="2863852"/>
            <a:ext cx="4230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The student answered:</a:t>
            </a:r>
            <a:endParaRPr lang="en-GB" sz="1200" dirty="0"/>
          </a:p>
        </p:txBody>
      </p:sp>
      <p:pic>
        <p:nvPicPr>
          <p:cNvPr id="19" name="Picture 1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110" y="3140851"/>
            <a:ext cx="4277358" cy="111583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803578" y="4225152"/>
            <a:ext cx="423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Check the student’s answer and see how many mistakes they have made. Write out the corrections below.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803576" y="6534834"/>
            <a:ext cx="4230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Now try to write your own </a:t>
            </a:r>
            <a:r>
              <a:rPr lang="en-GB" sz="1200" i="1" dirty="0" smtClean="0"/>
              <a:t>accurate</a:t>
            </a:r>
            <a:r>
              <a:rPr lang="en-GB" sz="1200" dirty="0" smtClean="0"/>
              <a:t> commentary on the reverse .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68629" y="6548734"/>
            <a:ext cx="4230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Now try to write your own </a:t>
            </a:r>
            <a:r>
              <a:rPr lang="en-GB" sz="1200" i="1" dirty="0" smtClean="0"/>
              <a:t>accurate</a:t>
            </a:r>
            <a:r>
              <a:rPr lang="en-GB" sz="1200" dirty="0" smtClean="0"/>
              <a:t> commentary on the reverse 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94252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5852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</a:p>
          <a:p>
            <a:r>
              <a:rPr lang="en-GB" dirty="0"/>
              <a:t>	</a:t>
            </a:r>
            <a:r>
              <a:rPr lang="en-GB" dirty="0" smtClean="0"/>
              <a:t>Laptop and access to program – one between two.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471938" y="791444"/>
            <a:ext cx="564680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Worksheet 1	1 per student</a:t>
            </a:r>
          </a:p>
          <a:p>
            <a:r>
              <a:rPr lang="en-GB" dirty="0"/>
              <a:t>	</a:t>
            </a:r>
            <a:r>
              <a:rPr lang="en-GB" dirty="0" smtClean="0"/>
              <a:t>2	2 per student (but make double-sided)</a:t>
            </a:r>
          </a:p>
          <a:p>
            <a:r>
              <a:rPr lang="en-GB" dirty="0"/>
              <a:t>	</a:t>
            </a:r>
            <a:r>
              <a:rPr lang="en-GB" dirty="0" smtClean="0"/>
              <a:t>3	2  “	“	“	“</a:t>
            </a:r>
          </a:p>
          <a:p>
            <a:r>
              <a:rPr lang="en-GB" dirty="0"/>
              <a:t>	</a:t>
            </a:r>
            <a:r>
              <a:rPr lang="en-GB" dirty="0" smtClean="0"/>
              <a:t>4	1  “	“</a:t>
            </a:r>
          </a:p>
          <a:p>
            <a:r>
              <a:rPr lang="en-GB" dirty="0"/>
              <a:t>	</a:t>
            </a:r>
            <a:r>
              <a:rPr lang="en-GB" dirty="0" smtClean="0"/>
              <a:t>5	½  “	“</a:t>
            </a:r>
          </a:p>
          <a:p>
            <a:r>
              <a:rPr lang="en-GB" dirty="0"/>
              <a:t>	</a:t>
            </a:r>
            <a:r>
              <a:rPr lang="en-GB" dirty="0" smtClean="0"/>
              <a:t>6	½  “	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1929041"/>
            <a:ext cx="89439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Students must be pre-assigned into </a:t>
            </a:r>
            <a:r>
              <a:rPr lang="en-GB" dirty="0" smtClean="0"/>
              <a:t>pairs, with worksheets and spares in plastic wallets ready to use from outset.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966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Standards Unit A5: Interpreting Distance-Time graphs with a Computer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191</cp:revision>
  <cp:lastPrinted>2012-05-11T14:24:46Z</cp:lastPrinted>
  <dcterms:created xsi:type="dcterms:W3CDTF">2006-08-16T00:00:00Z</dcterms:created>
  <dcterms:modified xsi:type="dcterms:W3CDTF">2012-05-11T14:28:17Z</dcterms:modified>
</cp:coreProperties>
</file>