
<file path=[Content_Types].xml><?xml version="1.0" encoding="utf-8"?>
<Types xmlns="http://schemas.openxmlformats.org/package/2006/content-types">
  <Default Extension="tmp" ContentType="image/png"/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302" r:id="rId4"/>
    <p:sldId id="309" r:id="rId5"/>
    <p:sldId id="303" r:id="rId6"/>
    <p:sldId id="299" r:id="rId7"/>
    <p:sldId id="304" r:id="rId8"/>
    <p:sldId id="305" r:id="rId9"/>
    <p:sldId id="306" r:id="rId10"/>
    <p:sldId id="308" r:id="rId11"/>
    <p:sldId id="310" r:id="rId12"/>
    <p:sldId id="311" r:id="rId13"/>
    <p:sldId id="312" r:id="rId14"/>
    <p:sldId id="313" r:id="rId15"/>
    <p:sldId id="307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7"/>
    <a:srgbClr val="FEBEC4"/>
    <a:srgbClr val="FFBE7D"/>
    <a:srgbClr val="9CFE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80" d="100"/>
          <a:sy n="80" d="100"/>
        </p:scale>
        <p:origin x="-864" y="-60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Standards Unit A4:</a:t>
            </a:r>
            <a:br>
              <a:rPr lang="en-GB" dirty="0" smtClean="0"/>
            </a:br>
            <a:r>
              <a:rPr lang="en-GB" dirty="0" smtClean="0"/>
              <a:t>Evaluating Algebraic Expressions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2955" y="3886199"/>
            <a:ext cx="8666329" cy="2814851"/>
          </a:xfrm>
        </p:spPr>
        <p:txBody>
          <a:bodyPr>
            <a:normAutofit/>
          </a:bodyPr>
          <a:lstStyle/>
          <a:p>
            <a:r>
              <a:rPr lang="en-GB" dirty="0" smtClean="0"/>
              <a:t>Students work in threes or pairs.</a:t>
            </a:r>
          </a:p>
          <a:p>
            <a:r>
              <a:rPr lang="en-GB" dirty="0" smtClean="0"/>
              <a:t>1 hour.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4135424" y="586007"/>
            <a:ext cx="11318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 smtClean="0"/>
              <a:t>Level 6-7?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1283917" y="1311428"/>
            <a:ext cx="701694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rgbClr val="FF0000"/>
                </a:solidFill>
              </a:rPr>
              <a:t>An ALWAYS, SOMETIMES, NEVER activity.</a:t>
            </a:r>
          </a:p>
          <a:p>
            <a:pPr algn="ctr"/>
            <a:r>
              <a:rPr lang="en-GB" sz="1400" dirty="0" smtClean="0">
                <a:solidFill>
                  <a:srgbClr val="FF0000"/>
                </a:solidFill>
              </a:rPr>
              <a:t>‘Cards’ are classified, and a poster made – but it’s a ‘working document’ and will not be neat! Photos are a much better way to capture display material from the session.</a:t>
            </a:r>
            <a:endParaRPr lang="en-GB" sz="1400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161309" y="965846"/>
            <a:ext cx="58358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Distinguishes between equations, </a:t>
            </a:r>
            <a:r>
              <a:rPr lang="en-GB" dirty="0" err="1" smtClean="0"/>
              <a:t>inequations</a:t>
            </a:r>
            <a:r>
              <a:rPr lang="en-GB" dirty="0" smtClean="0"/>
              <a:t> and identities</a:t>
            </a:r>
            <a:endParaRPr lang="en-GB" dirty="0"/>
          </a:p>
        </p:txBody>
      </p:sp>
      <p:cxnSp>
        <p:nvCxnSpPr>
          <p:cNvPr id="8" name="Straight Arrow Connector 7"/>
          <p:cNvCxnSpPr/>
          <p:nvPr/>
        </p:nvCxnSpPr>
        <p:spPr>
          <a:xfrm flipH="1">
            <a:off x="7243948" y="586007"/>
            <a:ext cx="195942" cy="3693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6048483" y="278229"/>
            <a:ext cx="278281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/>
              <a:t>t</a:t>
            </a:r>
            <a:r>
              <a:rPr lang="en-GB" sz="1400" dirty="0" smtClean="0"/>
              <a:t>hough don’t need this terminology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3337221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1947556" y="175737"/>
            <a:ext cx="52845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/>
              <a:t>Answers…</a:t>
            </a:r>
            <a:endParaRPr lang="en-GB" sz="2800" dirty="0"/>
          </a:p>
        </p:txBody>
      </p:sp>
      <p:pic>
        <p:nvPicPr>
          <p:cNvPr id="30" name="Picture 29" descr="Screen Clipping"/>
          <p:cNvPicPr>
            <a:picLocks noChangeAspect="1"/>
          </p:cNvPicPr>
          <p:nvPr/>
        </p:nvPicPr>
        <p:blipFill rotWithShape="1">
          <a:blip r:embed="rId2">
            <a:duotone>
              <a:prstClr val="black"/>
              <a:srgbClr val="D9C3A5">
                <a:tint val="50000"/>
                <a:satMod val="18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2" t="4905" r="49538" b="80816"/>
          <a:stretch/>
        </p:blipFill>
        <p:spPr>
          <a:xfrm>
            <a:off x="288392" y="1442963"/>
            <a:ext cx="2697349" cy="948118"/>
          </a:xfrm>
          <a:prstGeom prst="rect">
            <a:avLst/>
          </a:prstGeom>
        </p:spPr>
      </p:pic>
      <p:pic>
        <p:nvPicPr>
          <p:cNvPr id="34" name="Picture 33" descr="Screen Clipping"/>
          <p:cNvPicPr>
            <a:picLocks noChangeAspect="1"/>
          </p:cNvPicPr>
          <p:nvPr/>
        </p:nvPicPr>
        <p:blipFill rotWithShape="1">
          <a:blip r:embed="rId2">
            <a:duotone>
              <a:prstClr val="black"/>
              <a:srgbClr val="D9C3A5">
                <a:tint val="50000"/>
                <a:satMod val="18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2" t="18627" r="49538" b="67651"/>
          <a:stretch/>
        </p:blipFill>
        <p:spPr>
          <a:xfrm>
            <a:off x="329958" y="4539615"/>
            <a:ext cx="2697347" cy="911159"/>
          </a:xfrm>
          <a:prstGeom prst="rect">
            <a:avLst/>
          </a:prstGeom>
        </p:spPr>
      </p:pic>
      <p:pic>
        <p:nvPicPr>
          <p:cNvPr id="39" name="Picture 38" descr="Screen Clipping"/>
          <p:cNvPicPr>
            <a:picLocks noChangeAspect="1"/>
          </p:cNvPicPr>
          <p:nvPr/>
        </p:nvPicPr>
        <p:blipFill rotWithShape="1">
          <a:blip r:embed="rId2">
            <a:duotone>
              <a:prstClr val="black"/>
              <a:srgbClr val="D9C3A5">
                <a:tint val="50000"/>
                <a:satMod val="18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406" t="5100" r="1011" b="81044"/>
          <a:stretch/>
        </p:blipFill>
        <p:spPr>
          <a:xfrm>
            <a:off x="267796" y="2966535"/>
            <a:ext cx="2739496" cy="919971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176465" y="1546816"/>
            <a:ext cx="44435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dirty="0" smtClean="0"/>
              <a:t>S</a:t>
            </a:r>
            <a:endParaRPr lang="en-GB" sz="4400" dirty="0"/>
          </a:p>
        </p:txBody>
      </p:sp>
      <p:sp>
        <p:nvSpPr>
          <p:cNvPr id="40" name="TextBox 39"/>
          <p:cNvSpPr txBox="1"/>
          <p:nvPr/>
        </p:nvSpPr>
        <p:spPr>
          <a:xfrm>
            <a:off x="3124367" y="3041799"/>
            <a:ext cx="54854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dirty="0"/>
              <a:t>N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3142802" y="4610473"/>
            <a:ext cx="51167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dirty="0" smtClean="0"/>
              <a:t>A</a:t>
            </a:r>
            <a:endParaRPr lang="en-GB" sz="4400" dirty="0"/>
          </a:p>
        </p:txBody>
      </p:sp>
    </p:spTree>
    <p:extLst>
      <p:ext uri="{BB962C8B-B14F-4D97-AF65-F5344CB8AC3E}">
        <p14:creationId xmlns:p14="http://schemas.microsoft.com/office/powerpoint/2010/main" val="2731866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0" grpId="0"/>
      <p:bldP spid="4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1947556" y="175737"/>
            <a:ext cx="52845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/>
              <a:t>Answers…</a:t>
            </a:r>
            <a:endParaRPr lang="en-GB" sz="2800" dirty="0"/>
          </a:p>
        </p:txBody>
      </p:sp>
      <p:pic>
        <p:nvPicPr>
          <p:cNvPr id="33" name="Picture 32" descr="Screen Clipping"/>
          <p:cNvPicPr>
            <a:picLocks noChangeAspect="1"/>
          </p:cNvPicPr>
          <p:nvPr/>
        </p:nvPicPr>
        <p:blipFill rotWithShape="1">
          <a:blip r:embed="rId2">
            <a:duotone>
              <a:prstClr val="black"/>
              <a:srgbClr val="D9C3A5">
                <a:tint val="50000"/>
                <a:satMod val="18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2" t="31648" r="49538" b="53978"/>
          <a:stretch/>
        </p:blipFill>
        <p:spPr>
          <a:xfrm>
            <a:off x="264648" y="3029506"/>
            <a:ext cx="2653632" cy="938965"/>
          </a:xfrm>
          <a:prstGeom prst="rect">
            <a:avLst/>
          </a:prstGeom>
        </p:spPr>
      </p:pic>
      <p:pic>
        <p:nvPicPr>
          <p:cNvPr id="37" name="Picture 36" descr="Screen Clipping"/>
          <p:cNvPicPr>
            <a:picLocks noChangeAspect="1"/>
          </p:cNvPicPr>
          <p:nvPr/>
        </p:nvPicPr>
        <p:blipFill rotWithShape="1">
          <a:blip r:embed="rId2">
            <a:duotone>
              <a:prstClr val="black"/>
              <a:srgbClr val="D9C3A5">
                <a:tint val="50000"/>
                <a:satMod val="18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406" t="18254" r="1011" b="67568"/>
          <a:stretch/>
        </p:blipFill>
        <p:spPr>
          <a:xfrm>
            <a:off x="238109" y="1465947"/>
            <a:ext cx="2695095" cy="926189"/>
          </a:xfrm>
          <a:prstGeom prst="rect">
            <a:avLst/>
          </a:prstGeom>
        </p:spPr>
      </p:pic>
      <p:pic>
        <p:nvPicPr>
          <p:cNvPr id="38" name="Picture 37" descr="Screen Clipping"/>
          <p:cNvPicPr>
            <a:picLocks noChangeAspect="1"/>
          </p:cNvPicPr>
          <p:nvPr/>
        </p:nvPicPr>
        <p:blipFill rotWithShape="1">
          <a:blip r:embed="rId2">
            <a:duotone>
              <a:prstClr val="black"/>
              <a:srgbClr val="D9C3A5">
                <a:tint val="50000"/>
                <a:satMod val="18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406" t="31730" r="1011" b="53896"/>
          <a:stretch/>
        </p:blipFill>
        <p:spPr>
          <a:xfrm>
            <a:off x="238109" y="4507317"/>
            <a:ext cx="2695096" cy="938965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3176465" y="1546816"/>
            <a:ext cx="44435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dirty="0" smtClean="0"/>
              <a:t>S</a:t>
            </a:r>
            <a:endParaRPr lang="en-GB" sz="4400" dirty="0"/>
          </a:p>
        </p:txBody>
      </p:sp>
      <p:sp>
        <p:nvSpPr>
          <p:cNvPr id="18" name="TextBox 17"/>
          <p:cNvSpPr txBox="1"/>
          <p:nvPr/>
        </p:nvSpPr>
        <p:spPr>
          <a:xfrm>
            <a:off x="3124367" y="3113049"/>
            <a:ext cx="44435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dirty="0" smtClean="0"/>
              <a:t>S</a:t>
            </a:r>
            <a:endParaRPr lang="en-GB" sz="4400" dirty="0"/>
          </a:p>
        </p:txBody>
      </p:sp>
      <p:sp>
        <p:nvSpPr>
          <p:cNvPr id="19" name="TextBox 18"/>
          <p:cNvSpPr txBox="1"/>
          <p:nvPr/>
        </p:nvSpPr>
        <p:spPr>
          <a:xfrm>
            <a:off x="3142802" y="4610473"/>
            <a:ext cx="44435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dirty="0"/>
              <a:t>S</a:t>
            </a:r>
          </a:p>
        </p:txBody>
      </p:sp>
    </p:spTree>
    <p:extLst>
      <p:ext uri="{BB962C8B-B14F-4D97-AF65-F5344CB8AC3E}">
        <p14:creationId xmlns:p14="http://schemas.microsoft.com/office/powerpoint/2010/main" val="1531403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1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1947556" y="175737"/>
            <a:ext cx="52845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/>
              <a:t>Answers…</a:t>
            </a:r>
            <a:endParaRPr lang="en-GB" sz="2800" dirty="0"/>
          </a:p>
        </p:txBody>
      </p:sp>
      <p:pic>
        <p:nvPicPr>
          <p:cNvPr id="26" name="Picture 25" descr="Screen Clipping"/>
          <p:cNvPicPr>
            <a:picLocks noChangeAspect="1"/>
          </p:cNvPicPr>
          <p:nvPr/>
        </p:nvPicPr>
        <p:blipFill rotWithShape="1">
          <a:blip r:embed="rId2">
            <a:duotone>
              <a:prstClr val="black"/>
              <a:srgbClr val="D9C3A5">
                <a:tint val="50000"/>
                <a:satMod val="18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2" t="45320" r="49538" b="40913"/>
          <a:stretch/>
        </p:blipFill>
        <p:spPr>
          <a:xfrm>
            <a:off x="294333" y="1477447"/>
            <a:ext cx="2442247" cy="827683"/>
          </a:xfrm>
          <a:prstGeom prst="rect">
            <a:avLst/>
          </a:prstGeom>
        </p:spPr>
      </p:pic>
      <p:pic>
        <p:nvPicPr>
          <p:cNvPr id="27" name="Picture 26" descr="Screen Clipping"/>
          <p:cNvPicPr>
            <a:picLocks noChangeAspect="1"/>
          </p:cNvPicPr>
          <p:nvPr/>
        </p:nvPicPr>
        <p:blipFill rotWithShape="1">
          <a:blip r:embed="rId2">
            <a:duotone>
              <a:prstClr val="black"/>
              <a:srgbClr val="D9C3A5">
                <a:tint val="50000"/>
                <a:satMod val="18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406" t="45402" r="1011" b="40831"/>
          <a:stretch/>
        </p:blipFill>
        <p:spPr>
          <a:xfrm>
            <a:off x="281063" y="2924007"/>
            <a:ext cx="2480409" cy="827683"/>
          </a:xfrm>
          <a:prstGeom prst="rect">
            <a:avLst/>
          </a:prstGeom>
        </p:spPr>
      </p:pic>
      <p:pic>
        <p:nvPicPr>
          <p:cNvPr id="32" name="Picture 31" descr="Screen Clipping"/>
          <p:cNvPicPr>
            <a:picLocks noChangeAspect="1"/>
          </p:cNvPicPr>
          <p:nvPr/>
        </p:nvPicPr>
        <p:blipFill rotWithShape="1">
          <a:blip r:embed="rId2">
            <a:duotone>
              <a:prstClr val="black"/>
              <a:srgbClr val="D9C3A5">
                <a:tint val="50000"/>
                <a:satMod val="18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2" t="58776" r="49538" b="27356"/>
          <a:stretch/>
        </p:blipFill>
        <p:spPr>
          <a:xfrm>
            <a:off x="294333" y="4450793"/>
            <a:ext cx="2442248" cy="833726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3093340" y="1523066"/>
            <a:ext cx="44435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dirty="0" smtClean="0"/>
              <a:t>S</a:t>
            </a:r>
            <a:endParaRPr lang="en-GB" sz="4400" dirty="0"/>
          </a:p>
        </p:txBody>
      </p:sp>
      <p:sp>
        <p:nvSpPr>
          <p:cNvPr id="18" name="TextBox 17"/>
          <p:cNvSpPr txBox="1"/>
          <p:nvPr/>
        </p:nvSpPr>
        <p:spPr>
          <a:xfrm>
            <a:off x="3029367" y="2934924"/>
            <a:ext cx="44435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dirty="0" smtClean="0"/>
              <a:t>S</a:t>
            </a:r>
            <a:endParaRPr lang="en-GB" sz="4400" dirty="0"/>
          </a:p>
        </p:txBody>
      </p:sp>
      <p:sp>
        <p:nvSpPr>
          <p:cNvPr id="19" name="TextBox 18"/>
          <p:cNvSpPr txBox="1"/>
          <p:nvPr/>
        </p:nvSpPr>
        <p:spPr>
          <a:xfrm>
            <a:off x="3012177" y="4503598"/>
            <a:ext cx="54854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dirty="0"/>
              <a:t>N</a:t>
            </a:r>
          </a:p>
        </p:txBody>
      </p:sp>
    </p:spTree>
    <p:extLst>
      <p:ext uri="{BB962C8B-B14F-4D97-AF65-F5344CB8AC3E}">
        <p14:creationId xmlns:p14="http://schemas.microsoft.com/office/powerpoint/2010/main" val="1531403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1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1947556" y="175737"/>
            <a:ext cx="52845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/>
              <a:t>Answers…</a:t>
            </a:r>
            <a:endParaRPr lang="en-GB" sz="2800" dirty="0"/>
          </a:p>
        </p:txBody>
      </p:sp>
      <p:pic>
        <p:nvPicPr>
          <p:cNvPr id="29" name="Picture 28" descr="Screen Clipping"/>
          <p:cNvPicPr>
            <a:picLocks noChangeAspect="1"/>
          </p:cNvPicPr>
          <p:nvPr/>
        </p:nvPicPr>
        <p:blipFill rotWithShape="1">
          <a:blip r:embed="rId2">
            <a:duotone>
              <a:prstClr val="black"/>
              <a:srgbClr val="D9C3A5">
                <a:tint val="50000"/>
                <a:satMod val="18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2" t="71942" r="49538" b="13879"/>
          <a:stretch/>
        </p:blipFill>
        <p:spPr>
          <a:xfrm>
            <a:off x="324067" y="2966534"/>
            <a:ext cx="2346222" cy="818893"/>
          </a:xfrm>
          <a:prstGeom prst="rect">
            <a:avLst/>
          </a:prstGeom>
        </p:spPr>
      </p:pic>
      <p:pic>
        <p:nvPicPr>
          <p:cNvPr id="35" name="Picture 34" descr="Screen Clipping"/>
          <p:cNvPicPr>
            <a:picLocks noChangeAspect="1"/>
          </p:cNvPicPr>
          <p:nvPr/>
        </p:nvPicPr>
        <p:blipFill rotWithShape="1">
          <a:blip r:embed="rId2">
            <a:duotone>
              <a:prstClr val="black"/>
              <a:srgbClr val="D9C3A5">
                <a:tint val="50000"/>
                <a:satMod val="18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406" t="72189" r="1011" b="13885"/>
          <a:stretch/>
        </p:blipFill>
        <p:spPr>
          <a:xfrm>
            <a:off x="318133" y="4539614"/>
            <a:ext cx="2382882" cy="804281"/>
          </a:xfrm>
          <a:prstGeom prst="rect">
            <a:avLst/>
          </a:prstGeom>
        </p:spPr>
      </p:pic>
      <p:pic>
        <p:nvPicPr>
          <p:cNvPr id="36" name="Picture 35" descr="Screen Clipping"/>
          <p:cNvPicPr>
            <a:picLocks noChangeAspect="1"/>
          </p:cNvPicPr>
          <p:nvPr/>
        </p:nvPicPr>
        <p:blipFill rotWithShape="1">
          <a:blip r:embed="rId2">
            <a:duotone>
              <a:prstClr val="black"/>
              <a:srgbClr val="D9C3A5">
                <a:tint val="50000"/>
                <a:satMod val="18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406" t="58612" r="1011" b="27315"/>
          <a:stretch/>
        </p:blipFill>
        <p:spPr>
          <a:xfrm>
            <a:off x="318132" y="1451567"/>
            <a:ext cx="2382882" cy="812809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2879590" y="1511191"/>
            <a:ext cx="51167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dirty="0"/>
              <a:t>A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874992" y="3006174"/>
            <a:ext cx="44435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dirty="0" smtClean="0"/>
              <a:t>S</a:t>
            </a:r>
            <a:endParaRPr lang="en-GB" sz="4400" dirty="0"/>
          </a:p>
        </p:txBody>
      </p:sp>
      <p:sp>
        <p:nvSpPr>
          <p:cNvPr id="19" name="TextBox 18"/>
          <p:cNvSpPr txBox="1"/>
          <p:nvPr/>
        </p:nvSpPr>
        <p:spPr>
          <a:xfrm>
            <a:off x="2893427" y="4574848"/>
            <a:ext cx="44435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dirty="0"/>
              <a:t>S</a:t>
            </a:r>
          </a:p>
        </p:txBody>
      </p:sp>
    </p:spTree>
    <p:extLst>
      <p:ext uri="{BB962C8B-B14F-4D97-AF65-F5344CB8AC3E}">
        <p14:creationId xmlns:p14="http://schemas.microsoft.com/office/powerpoint/2010/main" val="1531403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1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1947556" y="175737"/>
            <a:ext cx="52845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/>
              <a:t>Answers…</a:t>
            </a:r>
            <a:endParaRPr lang="en-GB" sz="2800" dirty="0"/>
          </a:p>
        </p:txBody>
      </p:sp>
      <p:pic>
        <p:nvPicPr>
          <p:cNvPr id="28" name="Picture 27" descr="Screen Clipping"/>
          <p:cNvPicPr>
            <a:picLocks noChangeAspect="1"/>
          </p:cNvPicPr>
          <p:nvPr/>
        </p:nvPicPr>
        <p:blipFill rotWithShape="1">
          <a:blip r:embed="rId2">
            <a:duotone>
              <a:prstClr val="black"/>
              <a:srgbClr val="D9C3A5">
                <a:tint val="50000"/>
                <a:satMod val="18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406" t="85469" r="1011"/>
          <a:stretch/>
        </p:blipFill>
        <p:spPr>
          <a:xfrm>
            <a:off x="288443" y="2919034"/>
            <a:ext cx="2501666" cy="881069"/>
          </a:xfrm>
          <a:prstGeom prst="rect">
            <a:avLst/>
          </a:prstGeom>
        </p:spPr>
      </p:pic>
      <p:pic>
        <p:nvPicPr>
          <p:cNvPr id="31" name="Picture 30" descr="Screen Clipping"/>
          <p:cNvPicPr>
            <a:picLocks noChangeAspect="1"/>
          </p:cNvPicPr>
          <p:nvPr/>
        </p:nvPicPr>
        <p:blipFill rotWithShape="1">
          <a:blip r:embed="rId2">
            <a:duotone>
              <a:prstClr val="black"/>
              <a:srgbClr val="D9C3A5">
                <a:tint val="50000"/>
                <a:satMod val="18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2" t="85547" r="49538" b="909"/>
          <a:stretch/>
        </p:blipFill>
        <p:spPr>
          <a:xfrm>
            <a:off x="288443" y="1478722"/>
            <a:ext cx="2463179" cy="821223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3022090" y="1523066"/>
            <a:ext cx="44435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dirty="0" smtClean="0"/>
              <a:t>S</a:t>
            </a:r>
            <a:endParaRPr lang="en-GB" sz="4400" dirty="0"/>
          </a:p>
        </p:txBody>
      </p:sp>
      <p:sp>
        <p:nvSpPr>
          <p:cNvPr id="18" name="TextBox 17"/>
          <p:cNvSpPr txBox="1"/>
          <p:nvPr/>
        </p:nvSpPr>
        <p:spPr>
          <a:xfrm>
            <a:off x="2993742" y="2982424"/>
            <a:ext cx="51167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dirty="0" smtClean="0"/>
              <a:t>A</a:t>
            </a:r>
            <a:endParaRPr lang="en-GB" sz="4400" dirty="0"/>
          </a:p>
        </p:txBody>
      </p:sp>
    </p:spTree>
    <p:extLst>
      <p:ext uri="{BB962C8B-B14F-4D97-AF65-F5344CB8AC3E}">
        <p14:creationId xmlns:p14="http://schemas.microsoft.com/office/powerpoint/2010/main" val="1531403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945082" y="301376"/>
            <a:ext cx="30282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Assessment Quiz</a:t>
            </a:r>
            <a:endParaRPr lang="en-GB" sz="3200" dirty="0"/>
          </a:p>
        </p:txBody>
      </p:sp>
      <p:sp>
        <p:nvSpPr>
          <p:cNvPr id="3" name="TextBox 2"/>
          <p:cNvSpPr txBox="1"/>
          <p:nvPr/>
        </p:nvSpPr>
        <p:spPr>
          <a:xfrm>
            <a:off x="696069" y="1151907"/>
            <a:ext cx="59195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/>
              <a:t>Decide whether the following Statements are:</a:t>
            </a:r>
          </a:p>
        </p:txBody>
      </p:sp>
      <p:sp>
        <p:nvSpPr>
          <p:cNvPr id="4" name="Rectangle 3"/>
          <p:cNvSpPr/>
          <p:nvPr/>
        </p:nvSpPr>
        <p:spPr>
          <a:xfrm>
            <a:off x="5778097" y="1712423"/>
            <a:ext cx="148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dirty="0"/>
              <a:t>Never true(N)</a:t>
            </a:r>
          </a:p>
        </p:txBody>
      </p:sp>
      <p:sp>
        <p:nvSpPr>
          <p:cNvPr id="5" name="Rectangle 4"/>
          <p:cNvSpPr/>
          <p:nvPr/>
        </p:nvSpPr>
        <p:spPr>
          <a:xfrm>
            <a:off x="3374599" y="1712423"/>
            <a:ext cx="20313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dirty="0"/>
              <a:t>Sometimes true (S) 	</a:t>
            </a:r>
          </a:p>
        </p:txBody>
      </p:sp>
      <p:sp>
        <p:nvSpPr>
          <p:cNvPr id="6" name="Rectangle 5"/>
          <p:cNvSpPr/>
          <p:nvPr/>
        </p:nvSpPr>
        <p:spPr>
          <a:xfrm>
            <a:off x="1343960" y="1712423"/>
            <a:ext cx="16584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dirty="0"/>
              <a:t>Always true (A)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977739" y="-3516"/>
            <a:ext cx="216277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50" dirty="0" smtClean="0"/>
              <a:t>Ask students to justify their answers</a:t>
            </a:r>
            <a:endParaRPr lang="en-GB" sz="105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3314200" y="2232565"/>
                <a:ext cx="1986057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0" i="1" smtClean="0">
                          <a:latin typeface="Cambria Math"/>
                        </a:rPr>
                        <m:t>𝑥</m:t>
                      </m:r>
                      <m:r>
                        <a:rPr lang="en-GB" sz="3200" b="0" i="1" smtClean="0">
                          <a:latin typeface="Cambria Math"/>
                        </a:rPr>
                        <m:t>+2=3</m:t>
                      </m:r>
                    </m:oMath>
                  </m:oMathPara>
                </a14:m>
                <a:endParaRPr lang="en-GB" sz="32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14200" y="2232565"/>
                <a:ext cx="1986057" cy="584775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2714901" y="2817340"/>
                <a:ext cx="318465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0" i="1" smtClean="0">
                          <a:latin typeface="Cambria Math"/>
                        </a:rPr>
                        <m:t>𝑛</m:t>
                      </m:r>
                      <m:r>
                        <a:rPr lang="en-GB" sz="3200" b="0" i="1" smtClean="0">
                          <a:latin typeface="Cambria Math"/>
                        </a:rPr>
                        <m:t>+12=</m:t>
                      </m:r>
                      <m:r>
                        <a:rPr lang="en-GB" sz="3200" b="0" i="1" smtClean="0">
                          <a:latin typeface="Cambria Math"/>
                        </a:rPr>
                        <m:t>𝑛</m:t>
                      </m:r>
                      <m:r>
                        <a:rPr lang="en-GB" sz="3200" b="0" i="1" smtClean="0">
                          <a:latin typeface="Cambria Math"/>
                        </a:rPr>
                        <m:t>+30</m:t>
                      </m:r>
                    </m:oMath>
                  </m:oMathPara>
                </a14:m>
                <a:endParaRPr lang="en-GB" sz="32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14901" y="2817340"/>
                <a:ext cx="3184654" cy="584775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2951825" y="3444414"/>
                <a:ext cx="2710807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0" i="1" smtClean="0">
                          <a:latin typeface="Cambria Math"/>
                        </a:rPr>
                        <m:t>𝑥</m:t>
                      </m:r>
                      <m:r>
                        <a:rPr lang="en-GB" sz="3200" b="0" i="1" smtClean="0">
                          <a:latin typeface="Cambria Math"/>
                        </a:rPr>
                        <m:t>+6=</m:t>
                      </m:r>
                      <m:r>
                        <a:rPr lang="en-GB" sz="3200" b="0" i="1" smtClean="0">
                          <a:latin typeface="Cambria Math"/>
                        </a:rPr>
                        <m:t>𝑦</m:t>
                      </m:r>
                      <m:r>
                        <a:rPr lang="en-GB" sz="3200" b="0" i="1" smtClean="0">
                          <a:latin typeface="Cambria Math"/>
                        </a:rPr>
                        <m:t>+6</m:t>
                      </m:r>
                    </m:oMath>
                  </m:oMathPara>
                </a14:m>
                <a:endParaRPr lang="en-GB" sz="32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51825" y="3444414"/>
                <a:ext cx="2710807" cy="584775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2251826" y="4030659"/>
                <a:ext cx="4110805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0" i="1" smtClean="0">
                          <a:latin typeface="Cambria Math"/>
                        </a:rPr>
                        <m:t>𝑥</m:t>
                      </m:r>
                      <m:r>
                        <a:rPr lang="en-GB" sz="3200" b="0" i="1" smtClean="0">
                          <a:latin typeface="Cambria Math"/>
                        </a:rPr>
                        <m:t>+</m:t>
                      </m:r>
                      <m:r>
                        <a:rPr lang="en-GB" sz="3200" b="0" i="1" smtClean="0">
                          <a:latin typeface="Cambria Math"/>
                        </a:rPr>
                        <m:t>𝑦</m:t>
                      </m:r>
                      <m:r>
                        <a:rPr lang="en-GB" sz="3200" b="0" i="1" smtClean="0">
                          <a:latin typeface="Cambria Math"/>
                        </a:rPr>
                        <m:t>+</m:t>
                      </m:r>
                      <m:r>
                        <a:rPr lang="en-GB" sz="3200" b="0" i="1" smtClean="0">
                          <a:latin typeface="Cambria Math"/>
                        </a:rPr>
                        <m:t>𝑧</m:t>
                      </m:r>
                      <m:r>
                        <a:rPr lang="en-GB" sz="3200" b="0" i="1" smtClean="0">
                          <a:latin typeface="Cambria Math"/>
                        </a:rPr>
                        <m:t>=</m:t>
                      </m:r>
                      <m:r>
                        <a:rPr lang="en-GB" sz="3200" b="0" i="1" smtClean="0">
                          <a:latin typeface="Cambria Math"/>
                        </a:rPr>
                        <m:t>𝑦</m:t>
                      </m:r>
                      <m:r>
                        <a:rPr lang="en-GB" sz="3200" b="0" i="1" smtClean="0">
                          <a:latin typeface="Cambria Math"/>
                        </a:rPr>
                        <m:t>+</m:t>
                      </m:r>
                      <m:r>
                        <a:rPr lang="en-GB" sz="3200" b="0" i="1" smtClean="0">
                          <a:latin typeface="Cambria Math"/>
                        </a:rPr>
                        <m:t>𝑧</m:t>
                      </m:r>
                      <m:r>
                        <a:rPr lang="en-GB" sz="3200" b="0" i="1" smtClean="0">
                          <a:latin typeface="Cambria Math"/>
                        </a:rPr>
                        <m:t>+</m:t>
                      </m:r>
                      <m:r>
                        <a:rPr lang="en-GB" sz="32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32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51826" y="4030659"/>
                <a:ext cx="4110805" cy="584775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3185992" y="4621259"/>
                <a:ext cx="2242473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0" i="1" smtClean="0">
                          <a:latin typeface="Cambria Math"/>
                        </a:rPr>
                        <m:t>3</m:t>
                      </m:r>
                      <m:r>
                        <a:rPr lang="en-GB" sz="3200" b="0" i="1" smtClean="0">
                          <a:latin typeface="Cambria Math"/>
                        </a:rPr>
                        <m:t>𝑛</m:t>
                      </m:r>
                      <m:r>
                        <a:rPr lang="en-GB" sz="3200" b="0" i="1" smtClean="0">
                          <a:latin typeface="Cambria Math"/>
                        </a:rPr>
                        <m:t>&gt;</m:t>
                      </m:r>
                      <m:r>
                        <a:rPr lang="en-GB" sz="3200" b="0" i="1" smtClean="0">
                          <a:latin typeface="Cambria Math"/>
                        </a:rPr>
                        <m:t>𝑛</m:t>
                      </m:r>
                      <m:r>
                        <a:rPr lang="en-GB" sz="3200" b="0" i="1" smtClean="0">
                          <a:latin typeface="Cambria Math"/>
                        </a:rPr>
                        <m:t>+3</m:t>
                      </m:r>
                    </m:oMath>
                  </m:oMathPara>
                </a14:m>
                <a:endParaRPr lang="en-GB" sz="32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85992" y="4621259"/>
                <a:ext cx="2242473" cy="584775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3456162" y="5206034"/>
                <a:ext cx="1702133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32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3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3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3200" b="0" i="1" smtClean="0">
                          <a:latin typeface="Cambria Math"/>
                        </a:rPr>
                        <m:t>&gt;2</m:t>
                      </m:r>
                      <m:r>
                        <a:rPr lang="en-GB" sz="32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32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56162" y="5206034"/>
                <a:ext cx="1702133" cy="584775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620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1143000"/>
            <a:ext cx="32053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Consumable Resources Needed:</a:t>
            </a: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533400" y="3772961"/>
            <a:ext cx="29608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Re-usable Resources Needed: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1138099" y="2185618"/>
            <a:ext cx="74847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A3 pastel coloured Poster paper.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1143000" y="4206825"/>
            <a:ext cx="9621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Camera.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1140371" y="1496996"/>
            <a:ext cx="78611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Each pair needs just 1 A4 copy of the ‘Cards’. Be useful to print it on light blue card, to make them easier to handle and (later) stick on poster</a:t>
            </a:r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1129150" y="4501725"/>
            <a:ext cx="41261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Mini-whiteboards for plenary assessment.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65568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619623" y="-1042180"/>
            <a:ext cx="5899806" cy="88876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4682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 rot="16200000">
            <a:off x="2132025" y="1793943"/>
            <a:ext cx="4295134" cy="3707298"/>
            <a:chOff x="12974" y="309197"/>
            <a:chExt cx="9131025" cy="6287538"/>
          </a:xfrm>
        </p:grpSpPr>
        <p:pic>
          <p:nvPicPr>
            <p:cNvPr id="2" name="Picture 1" descr="Screen Clipping"/>
            <p:cNvPicPr>
              <a:picLocks noChangeAspect="1"/>
            </p:cNvPicPr>
            <p:nvPr/>
          </p:nvPicPr>
          <p:blipFill rotWithShape="1">
            <a:blip r:embed="rId2">
              <a:duotone>
                <a:prstClr val="black"/>
                <a:srgbClr val="D9C3A5">
                  <a:tint val="50000"/>
                  <a:satMod val="180000"/>
                </a:srgb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42" t="45320" r="49538" b="40913"/>
            <a:stretch/>
          </p:blipFill>
          <p:spPr>
            <a:xfrm rot="5400000">
              <a:off x="3139715" y="1137563"/>
              <a:ext cx="2880320" cy="1223588"/>
            </a:xfrm>
            <a:prstGeom prst="rect">
              <a:avLst/>
            </a:prstGeom>
          </p:spPr>
        </p:pic>
        <p:pic>
          <p:nvPicPr>
            <p:cNvPr id="3" name="Picture 2" descr="Screen Clipping"/>
            <p:cNvPicPr>
              <a:picLocks noChangeAspect="1"/>
            </p:cNvPicPr>
            <p:nvPr/>
          </p:nvPicPr>
          <p:blipFill rotWithShape="1">
            <a:blip r:embed="rId2">
              <a:duotone>
                <a:prstClr val="black"/>
                <a:srgbClr val="D9C3A5">
                  <a:tint val="50000"/>
                  <a:satMod val="180000"/>
                </a:srgb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9406" t="45402" r="1011" b="40831"/>
            <a:stretch/>
          </p:blipFill>
          <p:spPr>
            <a:xfrm rot="5400000">
              <a:off x="3102391" y="4522277"/>
              <a:ext cx="2925327" cy="1223588"/>
            </a:xfrm>
            <a:prstGeom prst="rect">
              <a:avLst/>
            </a:prstGeom>
          </p:spPr>
        </p:pic>
        <p:pic>
          <p:nvPicPr>
            <p:cNvPr id="4" name="Picture 3" descr="Screen Clipping"/>
            <p:cNvPicPr>
              <a:picLocks noChangeAspect="1"/>
            </p:cNvPicPr>
            <p:nvPr/>
          </p:nvPicPr>
          <p:blipFill rotWithShape="1">
            <a:blip r:embed="rId2">
              <a:duotone>
                <a:prstClr val="black"/>
                <a:srgbClr val="D9C3A5">
                  <a:tint val="50000"/>
                  <a:satMod val="180000"/>
                </a:srgb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9406" t="85469" r="1011"/>
            <a:stretch/>
          </p:blipFill>
          <p:spPr>
            <a:xfrm rot="5400000">
              <a:off x="-803969" y="4488350"/>
              <a:ext cx="2925327" cy="1291442"/>
            </a:xfrm>
            <a:prstGeom prst="rect">
              <a:avLst/>
            </a:prstGeom>
          </p:spPr>
        </p:pic>
        <p:pic>
          <p:nvPicPr>
            <p:cNvPr id="5" name="Picture 4" descr="Screen Clipping"/>
            <p:cNvPicPr>
              <a:picLocks noChangeAspect="1"/>
            </p:cNvPicPr>
            <p:nvPr/>
          </p:nvPicPr>
          <p:blipFill rotWithShape="1">
            <a:blip r:embed="rId2">
              <a:duotone>
                <a:prstClr val="black"/>
                <a:srgbClr val="D9C3A5">
                  <a:tint val="50000"/>
                  <a:satMod val="180000"/>
                </a:srgb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42" t="71942" r="49538" b="13879"/>
            <a:stretch/>
          </p:blipFill>
          <p:spPr>
            <a:xfrm rot="5400000">
              <a:off x="541242" y="1119287"/>
              <a:ext cx="2880320" cy="1260140"/>
            </a:xfrm>
            <a:prstGeom prst="rect">
              <a:avLst/>
            </a:prstGeom>
          </p:spPr>
        </p:pic>
        <p:pic>
          <p:nvPicPr>
            <p:cNvPr id="6" name="Picture 5" descr="Screen Clipping"/>
            <p:cNvPicPr>
              <a:picLocks noChangeAspect="1"/>
            </p:cNvPicPr>
            <p:nvPr/>
          </p:nvPicPr>
          <p:blipFill rotWithShape="1">
            <a:blip r:embed="rId2">
              <a:duotone>
                <a:prstClr val="black"/>
                <a:srgbClr val="D9C3A5">
                  <a:tint val="50000"/>
                  <a:satMod val="180000"/>
                </a:srgb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42" t="4905" r="49538" b="80816"/>
            <a:stretch/>
          </p:blipFill>
          <p:spPr>
            <a:xfrm rot="5400000">
              <a:off x="7069304" y="1114822"/>
              <a:ext cx="2880320" cy="1269071"/>
            </a:xfrm>
            <a:prstGeom prst="rect">
              <a:avLst/>
            </a:prstGeom>
          </p:spPr>
        </p:pic>
        <p:pic>
          <p:nvPicPr>
            <p:cNvPr id="7" name="Picture 6" descr="Screen Clipping"/>
            <p:cNvPicPr>
              <a:picLocks noChangeAspect="1"/>
            </p:cNvPicPr>
            <p:nvPr/>
          </p:nvPicPr>
          <p:blipFill rotWithShape="1">
            <a:blip r:embed="rId2">
              <a:duotone>
                <a:prstClr val="black"/>
                <a:srgbClr val="D9C3A5">
                  <a:tint val="50000"/>
                  <a:satMod val="180000"/>
                </a:srgb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42" t="85547" r="49538" b="909"/>
            <a:stretch/>
          </p:blipFill>
          <p:spPr>
            <a:xfrm rot="5400000">
              <a:off x="-752732" y="1147497"/>
              <a:ext cx="2880320" cy="1203721"/>
            </a:xfrm>
            <a:prstGeom prst="rect">
              <a:avLst/>
            </a:prstGeom>
          </p:spPr>
        </p:pic>
        <p:pic>
          <p:nvPicPr>
            <p:cNvPr id="8" name="Picture 7" descr="Screen Clipping"/>
            <p:cNvPicPr>
              <a:picLocks noChangeAspect="1"/>
            </p:cNvPicPr>
            <p:nvPr/>
          </p:nvPicPr>
          <p:blipFill rotWithShape="1">
            <a:blip r:embed="rId2">
              <a:duotone>
                <a:prstClr val="black"/>
                <a:srgbClr val="D9C3A5">
                  <a:tint val="50000"/>
                  <a:satMod val="180000"/>
                </a:srgb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42" t="58776" r="49538" b="27356"/>
            <a:stretch/>
          </p:blipFill>
          <p:spPr>
            <a:xfrm rot="5400000">
              <a:off x="1849617" y="1133097"/>
              <a:ext cx="2880320" cy="1232521"/>
            </a:xfrm>
            <a:prstGeom prst="rect">
              <a:avLst/>
            </a:prstGeom>
          </p:spPr>
        </p:pic>
        <p:pic>
          <p:nvPicPr>
            <p:cNvPr id="9" name="Picture 8" descr="Screen Clipping"/>
            <p:cNvPicPr>
              <a:picLocks noChangeAspect="1"/>
            </p:cNvPicPr>
            <p:nvPr/>
          </p:nvPicPr>
          <p:blipFill rotWithShape="1">
            <a:blip r:embed="rId2">
              <a:duotone>
                <a:prstClr val="black"/>
                <a:srgbClr val="D9C3A5">
                  <a:tint val="50000"/>
                  <a:satMod val="180000"/>
                </a:srgb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42" t="31648" r="49538" b="53978"/>
            <a:stretch/>
          </p:blipFill>
          <p:spPr>
            <a:xfrm rot="5400000">
              <a:off x="4452316" y="1110595"/>
              <a:ext cx="2880320" cy="1277525"/>
            </a:xfrm>
            <a:prstGeom prst="rect">
              <a:avLst/>
            </a:prstGeom>
          </p:spPr>
        </p:pic>
        <p:pic>
          <p:nvPicPr>
            <p:cNvPr id="10" name="Picture 9" descr="Screen Clipping"/>
            <p:cNvPicPr>
              <a:picLocks noChangeAspect="1"/>
            </p:cNvPicPr>
            <p:nvPr/>
          </p:nvPicPr>
          <p:blipFill rotWithShape="1">
            <a:blip r:embed="rId2">
              <a:duotone>
                <a:prstClr val="black"/>
                <a:srgbClr val="D9C3A5">
                  <a:tint val="50000"/>
                  <a:satMod val="180000"/>
                </a:srgb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42" t="18627" r="49538" b="67651"/>
            <a:stretch/>
          </p:blipFill>
          <p:spPr>
            <a:xfrm rot="5400000">
              <a:off x="5762923" y="1139557"/>
              <a:ext cx="2880320" cy="1219601"/>
            </a:xfrm>
            <a:prstGeom prst="rect">
              <a:avLst/>
            </a:prstGeom>
          </p:spPr>
        </p:pic>
        <p:pic>
          <p:nvPicPr>
            <p:cNvPr id="11" name="Picture 10" descr="Screen Clipping"/>
            <p:cNvPicPr>
              <a:picLocks noChangeAspect="1"/>
            </p:cNvPicPr>
            <p:nvPr/>
          </p:nvPicPr>
          <p:blipFill rotWithShape="1">
            <a:blip r:embed="rId2">
              <a:duotone>
                <a:prstClr val="black"/>
                <a:srgbClr val="D9C3A5">
                  <a:tint val="50000"/>
                  <a:satMod val="180000"/>
                </a:srgb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9406" t="72189" r="1011" b="13885"/>
            <a:stretch/>
          </p:blipFill>
          <p:spPr>
            <a:xfrm rot="5400000">
              <a:off x="514051" y="4515244"/>
              <a:ext cx="2925327" cy="1237655"/>
            </a:xfrm>
            <a:prstGeom prst="rect">
              <a:avLst/>
            </a:prstGeom>
          </p:spPr>
        </p:pic>
        <p:pic>
          <p:nvPicPr>
            <p:cNvPr id="12" name="Picture 11" descr="Screen Clipping"/>
            <p:cNvPicPr>
              <a:picLocks noChangeAspect="1"/>
            </p:cNvPicPr>
            <p:nvPr/>
          </p:nvPicPr>
          <p:blipFill rotWithShape="1">
            <a:blip r:embed="rId2">
              <a:duotone>
                <a:prstClr val="black"/>
                <a:srgbClr val="D9C3A5">
                  <a:tint val="50000"/>
                  <a:satMod val="180000"/>
                </a:srgb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9406" t="58612" r="1011" b="27315"/>
            <a:stretch/>
          </p:blipFill>
          <p:spPr>
            <a:xfrm rot="5400000">
              <a:off x="1811738" y="4508683"/>
              <a:ext cx="2925327" cy="1250777"/>
            </a:xfrm>
            <a:prstGeom prst="rect">
              <a:avLst/>
            </a:prstGeom>
          </p:spPr>
        </p:pic>
        <p:pic>
          <p:nvPicPr>
            <p:cNvPr id="13" name="Picture 12" descr="Screen Clipping"/>
            <p:cNvPicPr>
              <a:picLocks noChangeAspect="1"/>
            </p:cNvPicPr>
            <p:nvPr/>
          </p:nvPicPr>
          <p:blipFill rotWithShape="1">
            <a:blip r:embed="rId2">
              <a:duotone>
                <a:prstClr val="black"/>
                <a:srgbClr val="D9C3A5">
                  <a:tint val="50000"/>
                  <a:satMod val="180000"/>
                </a:srgb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9406" t="18254" r="1011" b="67568"/>
            <a:stretch/>
          </p:blipFill>
          <p:spPr>
            <a:xfrm rot="5400000">
              <a:off x="5728723" y="4504001"/>
              <a:ext cx="2925327" cy="1260141"/>
            </a:xfrm>
            <a:prstGeom prst="rect">
              <a:avLst/>
            </a:prstGeom>
          </p:spPr>
        </p:pic>
        <p:pic>
          <p:nvPicPr>
            <p:cNvPr id="14" name="Picture 13" descr="Screen Clipping"/>
            <p:cNvPicPr>
              <a:picLocks noChangeAspect="1"/>
            </p:cNvPicPr>
            <p:nvPr/>
          </p:nvPicPr>
          <p:blipFill rotWithShape="1">
            <a:blip r:embed="rId2">
              <a:duotone>
                <a:prstClr val="black"/>
                <a:srgbClr val="D9C3A5">
                  <a:tint val="50000"/>
                  <a:satMod val="180000"/>
                </a:srgb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9406" t="31730" r="1011" b="53896"/>
            <a:stretch/>
          </p:blipFill>
          <p:spPr>
            <a:xfrm rot="5400000">
              <a:off x="4406419" y="4495309"/>
              <a:ext cx="2925327" cy="1277525"/>
            </a:xfrm>
            <a:prstGeom prst="rect">
              <a:avLst/>
            </a:prstGeom>
          </p:spPr>
        </p:pic>
        <p:pic>
          <p:nvPicPr>
            <p:cNvPr id="15" name="Picture 14" descr="Screen Clipping"/>
            <p:cNvPicPr>
              <a:picLocks noChangeAspect="1"/>
            </p:cNvPicPr>
            <p:nvPr/>
          </p:nvPicPr>
          <p:blipFill rotWithShape="1">
            <a:blip r:embed="rId2">
              <a:duotone>
                <a:prstClr val="black"/>
                <a:srgbClr val="D9C3A5">
                  <a:tint val="50000"/>
                  <a:satMod val="180000"/>
                </a:srgb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9406" t="5100" r="1011" b="81044"/>
            <a:stretch/>
          </p:blipFill>
          <p:spPr>
            <a:xfrm rot="5400000">
              <a:off x="7027962" y="4518374"/>
              <a:ext cx="2925327" cy="123139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865618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706" y="225631"/>
            <a:ext cx="4211162" cy="6343852"/>
          </a:xfrm>
          <a:prstGeom prst="rect">
            <a:avLst/>
          </a:prstGeom>
        </p:spPr>
      </p:pic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7103" y="225631"/>
            <a:ext cx="4211162" cy="63438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20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39854" y="292628"/>
            <a:ext cx="6745362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  <a:p>
            <a:r>
              <a:rPr lang="en-GB" dirty="0" smtClean="0"/>
              <a:t>Pre-assign groups.</a:t>
            </a:r>
          </a:p>
          <a:p>
            <a:endParaRPr lang="en-GB" dirty="0"/>
          </a:p>
          <a:p>
            <a:r>
              <a:rPr lang="en-GB" dirty="0" smtClean="0"/>
              <a:t>If all members can be trusted to participate, best to work as group of 3.</a:t>
            </a:r>
          </a:p>
          <a:p>
            <a:r>
              <a:rPr lang="en-GB" dirty="0" smtClean="0"/>
              <a:t>But pairing may be required for free-riders.</a:t>
            </a:r>
          </a:p>
          <a:p>
            <a:endParaRPr lang="en-GB" dirty="0"/>
          </a:p>
          <a:p>
            <a:endParaRPr lang="en-GB" dirty="0" smtClean="0"/>
          </a:p>
          <a:p>
            <a:r>
              <a:rPr lang="en-GB" dirty="0" smtClean="0"/>
              <a:t>Expect students to ‘jump in’ and quickly and incorrectly stick down some of their cards. Challenge them. Allow them to correct work with arrows etc. Messy is good – evidence of learning!</a:t>
            </a:r>
          </a:p>
          <a:p>
            <a:r>
              <a:rPr lang="en-GB" dirty="0" smtClean="0"/>
              <a:t>Do not attempt to explain solutions until the final plenary. Just challenge them with…’but what about’. A key teaching objective is for students to learn how they really need to think hard in order to get them right.</a:t>
            </a:r>
          </a:p>
          <a:p>
            <a:r>
              <a:rPr lang="en-GB" dirty="0" smtClean="0"/>
              <a:t>Giving them answers too quickly will not achieve this goal.</a:t>
            </a:r>
          </a:p>
          <a:p>
            <a:endParaRPr lang="en-GB" dirty="0"/>
          </a:p>
          <a:p>
            <a:r>
              <a:rPr lang="en-GB" dirty="0" smtClean="0"/>
              <a:t>Also, go through the answers very quickly, even if students still don’t understand everything. Too long spent on it otherwise.</a:t>
            </a:r>
          </a:p>
          <a:p>
            <a:r>
              <a:rPr lang="en-GB" dirty="0" smtClean="0"/>
              <a:t>Bigger learning lesson is that must use fractions, negatives and zero more.</a:t>
            </a:r>
          </a:p>
        </p:txBody>
      </p:sp>
    </p:spTree>
    <p:extLst>
      <p:ext uri="{BB962C8B-B14F-4D97-AF65-F5344CB8AC3E}">
        <p14:creationId xmlns:p14="http://schemas.microsoft.com/office/powerpoint/2010/main" val="2088009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3431686" y="1346406"/>
                <a:ext cx="2221249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0" i="1" smtClean="0">
                          <a:latin typeface="Cambria Math"/>
                        </a:rPr>
                        <m:t>𝑥</m:t>
                      </m:r>
                      <m:r>
                        <a:rPr lang="en-GB" sz="3200" b="0" i="1" smtClean="0">
                          <a:latin typeface="Cambria Math"/>
                        </a:rPr>
                        <m:t>+</m:t>
                      </m:r>
                      <m:r>
                        <a:rPr lang="en-GB" sz="3200" b="0" i="1" smtClean="0">
                          <a:latin typeface="Cambria Math"/>
                        </a:rPr>
                        <m:t>𝑦</m:t>
                      </m:r>
                      <m:r>
                        <a:rPr lang="en-GB" sz="3200" b="0" i="1" smtClean="0">
                          <a:latin typeface="Cambria Math"/>
                        </a:rPr>
                        <m:t>=</m:t>
                      </m:r>
                      <m:r>
                        <a:rPr lang="en-GB" sz="3200" b="0" i="1" smtClean="0">
                          <a:latin typeface="Cambria Math"/>
                        </a:rPr>
                        <m:t>𝑥𝑦</m:t>
                      </m:r>
                    </m:oMath>
                  </m:oMathPara>
                </a14:m>
                <a:endParaRPr lang="en-GB" sz="32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31686" y="1346406"/>
                <a:ext cx="2221249" cy="584775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2723479" y="2186533"/>
            <a:ext cx="40283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>
                <a:solidFill>
                  <a:schemeClr val="tx2"/>
                </a:solidFill>
              </a:rPr>
              <a:t>Is this statement  TRUE or not?</a:t>
            </a:r>
            <a:endParaRPr lang="en-GB" sz="2400" dirty="0">
              <a:solidFill>
                <a:schemeClr val="tx2"/>
              </a:solidFill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353655" y="2825288"/>
            <a:ext cx="8594084" cy="830997"/>
            <a:chOff x="353655" y="2825288"/>
            <a:chExt cx="8594084" cy="830997"/>
          </a:xfrm>
        </p:grpSpPr>
        <p:sp>
          <p:nvSpPr>
            <p:cNvPr id="6" name="TextBox 5"/>
            <p:cNvSpPr txBox="1"/>
            <p:nvPr/>
          </p:nvSpPr>
          <p:spPr>
            <a:xfrm>
              <a:off x="353655" y="2825288"/>
              <a:ext cx="859408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400" dirty="0" smtClean="0"/>
                <a:t>Are there some values of  x  and   y  that prove it is not always true?</a:t>
              </a:r>
              <a:endParaRPr lang="en-GB" sz="2400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1199408" y="3286953"/>
              <a:ext cx="117436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Examples?</a:t>
              </a:r>
              <a:endParaRPr lang="en-GB" dirty="0"/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517930" y="3915813"/>
            <a:ext cx="8175123" cy="949776"/>
            <a:chOff x="517930" y="3915813"/>
            <a:chExt cx="8175123" cy="949776"/>
          </a:xfrm>
        </p:grpSpPr>
        <p:sp>
          <p:nvSpPr>
            <p:cNvPr id="7" name="TextBox 6"/>
            <p:cNvSpPr txBox="1"/>
            <p:nvPr/>
          </p:nvSpPr>
          <p:spPr>
            <a:xfrm>
              <a:off x="517930" y="3915813"/>
              <a:ext cx="817512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400" dirty="0" smtClean="0"/>
                <a:t>Are there any values of  x  and   y  that make the statement true?</a:t>
              </a:r>
              <a:endParaRPr lang="en-GB" sz="2400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1199408" y="4496257"/>
              <a:ext cx="117436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Examples?</a:t>
              </a:r>
              <a:endParaRPr lang="en-GB" dirty="0"/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474444" y="4909907"/>
            <a:ext cx="84732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Note:   x and y do not </a:t>
            </a:r>
            <a:r>
              <a:rPr lang="en-GB" i="1" dirty="0" smtClean="0">
                <a:solidFill>
                  <a:schemeClr val="bg1">
                    <a:lumMod val="50000"/>
                  </a:schemeClr>
                </a:solidFill>
              </a:rPr>
              <a:t>have</a:t>
            </a:r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 to be different values. They represent the numbers of different things, say apples and oranges, perhaps. </a:t>
            </a:r>
          </a:p>
          <a:p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There might be the same number of apples, as oranges. Or they might be different.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024080" y="5932588"/>
            <a:ext cx="53610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>
                <a:solidFill>
                  <a:schemeClr val="accent6">
                    <a:lumMod val="50000"/>
                  </a:schemeClr>
                </a:solidFill>
              </a:rPr>
              <a:t>The statement above is SOMETIMES true.</a:t>
            </a:r>
            <a:endParaRPr lang="en-GB" sz="24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042556" y="306362"/>
            <a:ext cx="52845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Understanding Algebra Even Better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1620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947556" y="175737"/>
            <a:ext cx="52845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/>
              <a:t>Your Task</a:t>
            </a:r>
            <a:endParaRPr lang="en-GB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237506" y="833052"/>
            <a:ext cx="8668988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I will give you a set of cards </a:t>
            </a:r>
            <a:r>
              <a:rPr lang="en-GB" sz="2000" dirty="0" smtClean="0"/>
              <a:t>(you will need to cut them out).</a:t>
            </a:r>
            <a:endParaRPr lang="en-GB" sz="2000" dirty="0"/>
          </a:p>
          <a:p>
            <a:endParaRPr lang="en-GB" sz="2400" dirty="0" smtClean="0"/>
          </a:p>
          <a:p>
            <a:r>
              <a:rPr lang="en-GB" sz="2400" dirty="0" smtClean="0"/>
              <a:t>I want you to produce a Poster which shows whether each statement is ALWAYS, SOMETIMES or NEVER true.</a:t>
            </a:r>
          </a:p>
          <a:p>
            <a:r>
              <a:rPr lang="en-GB" sz="2000" dirty="0" smtClean="0"/>
              <a:t>Your poster must </a:t>
            </a:r>
            <a:r>
              <a:rPr lang="en-GB" sz="2000" u="sng" dirty="0" smtClean="0"/>
              <a:t>give your reasons</a:t>
            </a:r>
            <a:r>
              <a:rPr lang="en-GB" sz="2000" dirty="0" smtClean="0"/>
              <a:t>, and </a:t>
            </a:r>
            <a:r>
              <a:rPr lang="en-GB" sz="2000" u="sng" dirty="0" smtClean="0"/>
              <a:t>detailed examples </a:t>
            </a:r>
            <a:r>
              <a:rPr lang="en-GB" sz="2000" dirty="0" smtClean="0"/>
              <a:t>that help prove you are right.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939" b="13828"/>
          <a:stretch/>
        </p:blipFill>
        <p:spPr bwMode="auto">
          <a:xfrm>
            <a:off x="1205348" y="2933205"/>
            <a:ext cx="6745786" cy="37051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620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Screen Clipping"/>
          <p:cNvPicPr>
            <a:picLocks noChangeAspect="1"/>
          </p:cNvPicPr>
          <p:nvPr/>
        </p:nvPicPr>
        <p:blipFill>
          <a:blip r:embed="rId2" cstate="print">
            <a:duotone>
              <a:prstClr val="black"/>
              <a:srgbClr val="D9C3A5">
                <a:tint val="50000"/>
                <a:satMod val="18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1724" y="3765146"/>
            <a:ext cx="1707726" cy="2572583"/>
          </a:xfrm>
          <a:prstGeom prst="rect">
            <a:avLst/>
          </a:prstGeom>
        </p:spPr>
      </p:pic>
      <p:pic>
        <p:nvPicPr>
          <p:cNvPr id="10" name="Picture 9" descr="Screen Clipping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11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9581" y="3540522"/>
            <a:ext cx="4393131" cy="3021829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1947556" y="175737"/>
            <a:ext cx="52845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/>
              <a:t>Suggestions</a:t>
            </a:r>
            <a:endParaRPr lang="en-GB" sz="2800" dirty="0"/>
          </a:p>
        </p:txBody>
      </p:sp>
      <p:sp>
        <p:nvSpPr>
          <p:cNvPr id="13" name="TextBox 12"/>
          <p:cNvSpPr txBox="1"/>
          <p:nvPr/>
        </p:nvSpPr>
        <p:spPr>
          <a:xfrm>
            <a:off x="587039" y="938290"/>
            <a:ext cx="827195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1. Write the three categories on your poster.</a:t>
            </a:r>
          </a:p>
          <a:p>
            <a:endParaRPr lang="en-GB" sz="2400" dirty="0"/>
          </a:p>
          <a:p>
            <a:r>
              <a:rPr lang="en-GB" sz="2400" dirty="0" smtClean="0"/>
              <a:t>2 . Only stick your cards down when you’ve discussed it carefully!</a:t>
            </a:r>
          </a:p>
          <a:p>
            <a:endParaRPr lang="en-GB" sz="2400" dirty="0"/>
          </a:p>
          <a:p>
            <a:r>
              <a:rPr lang="en-GB" sz="2400" dirty="0" smtClean="0"/>
              <a:t>3.  As well as trying ‘easy’ values like  2, 3, 5 </a:t>
            </a:r>
            <a:r>
              <a:rPr lang="en-GB" sz="2400" dirty="0" err="1" smtClean="0"/>
              <a:t>etc</a:t>
            </a:r>
            <a:r>
              <a:rPr lang="en-GB" sz="2400" dirty="0" smtClean="0"/>
              <a:t>, try fractions, negative numbers, zero, and one.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1620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1021</TotalTime>
  <Words>594</Words>
  <Application>Microsoft Office PowerPoint</Application>
  <PresentationFormat>On-screen Show (4:3)</PresentationFormat>
  <Paragraphs>79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Standards Unit A4: Evaluating Algebraic Expressions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Standards Unit N6: Developing Proportional Reasoning</dc:title>
  <dc:creator/>
  <cp:lastModifiedBy> </cp:lastModifiedBy>
  <cp:revision>98</cp:revision>
  <cp:lastPrinted>2012-05-02T07:39:41Z</cp:lastPrinted>
  <dcterms:created xsi:type="dcterms:W3CDTF">2006-08-16T00:00:00Z</dcterms:created>
  <dcterms:modified xsi:type="dcterms:W3CDTF">2012-05-02T07:40:11Z</dcterms:modified>
</cp:coreProperties>
</file>