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13" r:id="rId5"/>
    <p:sldId id="314" r:id="rId6"/>
    <p:sldId id="299" r:id="rId7"/>
    <p:sldId id="305" r:id="rId8"/>
    <p:sldId id="306" r:id="rId9"/>
    <p:sldId id="302" r:id="rId10"/>
    <p:sldId id="307" r:id="rId11"/>
    <p:sldId id="308" r:id="rId12"/>
    <p:sldId id="309" r:id="rId13"/>
    <p:sldId id="310" r:id="rId14"/>
    <p:sldId id="311" r:id="rId15"/>
    <p:sldId id="312" r:id="rId16"/>
    <p:sldId id="315" r:id="rId17"/>
    <p:sldId id="3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7"/>
    <a:srgbClr val="FEBEC4"/>
    <a:srgbClr val="FFBE7D"/>
    <a:srgbClr val="9CF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59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Standards Unit A2:</a:t>
            </a:r>
            <a:br>
              <a:rPr lang="en-GB" dirty="0" smtClean="0"/>
            </a:br>
            <a:r>
              <a:rPr lang="en-GB" dirty="0" smtClean="0"/>
              <a:t>Creating and solving equations</a:t>
            </a:r>
            <a:endParaRPr lang="en-GB" dirty="0"/>
          </a:p>
        </p:txBody>
      </p:sp>
      <p:sp>
        <p:nvSpPr>
          <p:cNvPr id="3" name="Subtitle 2"/>
          <p:cNvSpPr>
            <a:spLocks noGrp="1"/>
          </p:cNvSpPr>
          <p:nvPr>
            <p:ph type="subTitle" idx="1"/>
          </p:nvPr>
        </p:nvSpPr>
        <p:spPr>
          <a:xfrm>
            <a:off x="272955" y="3886199"/>
            <a:ext cx="8666329" cy="2814851"/>
          </a:xfrm>
        </p:spPr>
        <p:txBody>
          <a:bodyPr>
            <a:normAutofit/>
          </a:bodyPr>
          <a:lstStyle/>
          <a:p>
            <a:r>
              <a:rPr lang="en-GB" dirty="0" smtClean="0"/>
              <a:t>.</a:t>
            </a:r>
          </a:p>
          <a:p>
            <a:r>
              <a:rPr lang="en-GB" dirty="0" smtClean="0"/>
              <a:t>Students need to.</a:t>
            </a:r>
          </a:p>
          <a:p>
            <a:r>
              <a:rPr lang="en-GB" dirty="0" smtClean="0"/>
              <a:t>1 to 2 hours. Teams of.</a:t>
            </a:r>
          </a:p>
          <a:p>
            <a:r>
              <a:rPr lang="en-GB" dirty="0" smtClean="0"/>
              <a:t>My.</a:t>
            </a:r>
            <a:endParaRPr lang="en-GB" dirty="0"/>
          </a:p>
        </p:txBody>
      </p:sp>
      <p:sp>
        <p:nvSpPr>
          <p:cNvPr id="4" name="TextBox 3"/>
          <p:cNvSpPr txBox="1"/>
          <p:nvPr/>
        </p:nvSpPr>
        <p:spPr>
          <a:xfrm>
            <a:off x="2640490" y="239156"/>
            <a:ext cx="3909083" cy="369332"/>
          </a:xfrm>
          <a:prstGeom prst="rect">
            <a:avLst/>
          </a:prstGeom>
          <a:noFill/>
        </p:spPr>
        <p:txBody>
          <a:bodyPr wrap="none" rtlCol="0">
            <a:spAutoFit/>
          </a:bodyPr>
          <a:lstStyle/>
          <a:p>
            <a:pPr algn="ctr"/>
            <a:r>
              <a:rPr lang="en-GB" dirty="0" smtClean="0"/>
              <a:t>Suitable for high level 5, or low level 6?</a:t>
            </a:r>
            <a:endParaRPr lang="en-GB" dirty="0"/>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t="5803" r="58584"/>
          <a:stretch/>
        </p:blipFill>
        <p:spPr>
          <a:xfrm>
            <a:off x="5188047" y="1287973"/>
            <a:ext cx="1538953" cy="686453"/>
          </a:xfrm>
          <a:prstGeom prst="rect">
            <a:avLst/>
          </a:prstGeom>
        </p:spPr>
      </p:pic>
      <p:sp>
        <p:nvSpPr>
          <p:cNvPr id="8" name="TextBox 7"/>
          <p:cNvSpPr txBox="1"/>
          <p:nvPr/>
        </p:nvSpPr>
        <p:spPr>
          <a:xfrm>
            <a:off x="92933" y="1287973"/>
            <a:ext cx="5095114" cy="646331"/>
          </a:xfrm>
          <a:prstGeom prst="rect">
            <a:avLst/>
          </a:prstGeom>
          <a:noFill/>
        </p:spPr>
        <p:txBody>
          <a:bodyPr wrap="none" rtlCol="0">
            <a:spAutoFit/>
          </a:bodyPr>
          <a:lstStyle/>
          <a:p>
            <a:pPr algn="ctr"/>
            <a:r>
              <a:rPr lang="en-GB" dirty="0" smtClean="0"/>
              <a:t>Should not be scared of seeing things like,</a:t>
            </a:r>
          </a:p>
          <a:p>
            <a:pPr algn="ctr"/>
            <a:r>
              <a:rPr lang="en-GB" dirty="0" smtClean="0"/>
              <a:t>Even if they have not met quite that difficulty before</a:t>
            </a:r>
            <a:endParaRPr lang="en-GB" dirty="0"/>
          </a:p>
        </p:txBody>
      </p:sp>
      <p:sp>
        <p:nvSpPr>
          <p:cNvPr id="9" name="TextBox 8"/>
          <p:cNvSpPr txBox="1"/>
          <p:nvPr/>
        </p:nvSpPr>
        <p:spPr>
          <a:xfrm>
            <a:off x="1053914" y="592201"/>
            <a:ext cx="7348230" cy="369332"/>
          </a:xfrm>
          <a:prstGeom prst="rect">
            <a:avLst/>
          </a:prstGeom>
          <a:noFill/>
        </p:spPr>
        <p:txBody>
          <a:bodyPr wrap="none" rtlCol="0">
            <a:spAutoFit/>
          </a:bodyPr>
          <a:lstStyle/>
          <a:p>
            <a:pPr algn="ctr"/>
            <a:r>
              <a:rPr lang="en-GB" dirty="0" smtClean="0"/>
              <a:t>Must know how to expand single brackets, and understand division operator</a:t>
            </a:r>
            <a:endParaRPr lang="en-GB" dirty="0"/>
          </a:p>
        </p:txBody>
      </p:sp>
    </p:spTree>
    <p:extLst>
      <p:ext uri="{BB962C8B-B14F-4D97-AF65-F5344CB8AC3E}">
        <p14:creationId xmlns:p14="http://schemas.microsoft.com/office/powerpoint/2010/main" val="3337221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7257" y="202946"/>
            <a:ext cx="4953600" cy="523220"/>
          </a:xfrm>
          <a:prstGeom prst="rect">
            <a:avLst/>
          </a:prstGeom>
          <a:noFill/>
        </p:spPr>
        <p:txBody>
          <a:bodyPr wrap="none" rtlCol="0">
            <a:spAutoFit/>
          </a:bodyPr>
          <a:lstStyle/>
          <a:p>
            <a:r>
              <a:rPr lang="en-GB" sz="2800" dirty="0" smtClean="0"/>
              <a:t>How did we build that equation?</a:t>
            </a:r>
            <a:endParaRPr lang="en-GB" sz="2800" dirty="0"/>
          </a:p>
        </p:txBody>
      </p:sp>
      <p:sp>
        <p:nvSpPr>
          <p:cNvPr id="3" name="TextBox 2"/>
          <p:cNvSpPr txBox="1"/>
          <p:nvPr/>
        </p:nvSpPr>
        <p:spPr>
          <a:xfrm>
            <a:off x="347879" y="1123139"/>
            <a:ext cx="3178755" cy="369332"/>
          </a:xfrm>
          <a:prstGeom prst="rect">
            <a:avLst/>
          </a:prstGeom>
          <a:noFill/>
        </p:spPr>
        <p:txBody>
          <a:bodyPr wrap="none" rtlCol="0">
            <a:spAutoFit/>
          </a:bodyPr>
          <a:lstStyle/>
          <a:p>
            <a:r>
              <a:rPr lang="en-GB" dirty="0" smtClean="0"/>
              <a:t>The final equation we built was:</a:t>
            </a:r>
            <a:endParaRPr lang="en-GB" dirty="0"/>
          </a:p>
        </p:txBody>
      </p:sp>
      <p:grpSp>
        <p:nvGrpSpPr>
          <p:cNvPr id="6" name="Group 5"/>
          <p:cNvGrpSpPr/>
          <p:nvPr/>
        </p:nvGrpSpPr>
        <p:grpSpPr>
          <a:xfrm>
            <a:off x="340784" y="1927900"/>
            <a:ext cx="5278617" cy="617028"/>
            <a:chOff x="340784" y="1927900"/>
            <a:chExt cx="5278617" cy="617028"/>
          </a:xfrm>
        </p:grpSpPr>
        <p:sp>
          <p:nvSpPr>
            <p:cNvPr id="4" name="TextBox 3"/>
            <p:cNvSpPr txBox="1"/>
            <p:nvPr/>
          </p:nvSpPr>
          <p:spPr>
            <a:xfrm>
              <a:off x="340784" y="2051748"/>
              <a:ext cx="4672561" cy="369332"/>
            </a:xfrm>
            <a:prstGeom prst="rect">
              <a:avLst/>
            </a:prstGeom>
            <a:noFill/>
          </p:spPr>
          <p:txBody>
            <a:bodyPr wrap="none" rtlCol="0">
              <a:spAutoFit/>
            </a:bodyPr>
            <a:lstStyle/>
            <a:p>
              <a:r>
                <a:rPr lang="en-GB" dirty="0" smtClean="0"/>
                <a:t>It tells the story of ‘a day in the life of’ the letter</a:t>
              </a:r>
              <a:endParaRPr lang="en-GB" dirty="0"/>
            </a:p>
          </p:txBody>
        </p:sp>
        <p:sp>
          <p:nvSpPr>
            <p:cNvPr id="5" name="Rectangle 4"/>
            <p:cNvSpPr/>
            <p:nvPr/>
          </p:nvSpPr>
          <p:spPr>
            <a:xfrm>
              <a:off x="5013345" y="1927900"/>
              <a:ext cx="606056" cy="617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Box 6"/>
          <p:cNvSpPr txBox="1"/>
          <p:nvPr/>
        </p:nvSpPr>
        <p:spPr>
          <a:xfrm>
            <a:off x="446567" y="3200400"/>
            <a:ext cx="8068427" cy="923330"/>
          </a:xfrm>
          <a:prstGeom prst="rect">
            <a:avLst/>
          </a:prstGeom>
          <a:noFill/>
        </p:spPr>
        <p:txBody>
          <a:bodyPr wrap="none" rtlCol="0">
            <a:spAutoFit/>
          </a:bodyPr>
          <a:lstStyle/>
          <a:p>
            <a:r>
              <a:rPr lang="en-GB" dirty="0" smtClean="0"/>
              <a:t>What happened to it FIRST?		Can you tell be looking only at the equation?</a:t>
            </a:r>
          </a:p>
          <a:p>
            <a:endParaRPr lang="en-GB" dirty="0"/>
          </a:p>
          <a:p>
            <a:r>
              <a:rPr lang="en-GB" dirty="0" smtClean="0"/>
              <a:t>What happened next?</a:t>
            </a:r>
            <a:endParaRPr lang="en-GB" dirty="0"/>
          </a:p>
        </p:txBody>
      </p:sp>
    </p:spTree>
    <p:extLst>
      <p:ext uri="{BB962C8B-B14F-4D97-AF65-F5344CB8AC3E}">
        <p14:creationId xmlns:p14="http://schemas.microsoft.com/office/powerpoint/2010/main" val="546448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7257" y="202946"/>
            <a:ext cx="5413213" cy="523220"/>
          </a:xfrm>
          <a:prstGeom prst="rect">
            <a:avLst/>
          </a:prstGeom>
          <a:noFill/>
        </p:spPr>
        <p:txBody>
          <a:bodyPr wrap="none" rtlCol="0">
            <a:spAutoFit/>
          </a:bodyPr>
          <a:lstStyle/>
          <a:p>
            <a:r>
              <a:rPr lang="en-GB" sz="2800" dirty="0" smtClean="0"/>
              <a:t>How would we </a:t>
            </a:r>
            <a:r>
              <a:rPr lang="en-GB" sz="2800" i="1" dirty="0" smtClean="0"/>
              <a:t>solve</a:t>
            </a:r>
            <a:r>
              <a:rPr lang="en-GB" sz="2800" dirty="0" smtClean="0"/>
              <a:t> that equation?</a:t>
            </a:r>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363" y="1676956"/>
            <a:ext cx="6442997" cy="241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393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4197" y="160414"/>
            <a:ext cx="3184911" cy="523220"/>
          </a:xfrm>
          <a:prstGeom prst="rect">
            <a:avLst/>
          </a:prstGeom>
          <a:noFill/>
        </p:spPr>
        <p:txBody>
          <a:bodyPr wrap="none" rtlCol="0">
            <a:spAutoFit/>
          </a:bodyPr>
          <a:lstStyle/>
          <a:p>
            <a:r>
              <a:rPr lang="en-GB" sz="2800" dirty="0" smtClean="0"/>
              <a:t>Solving our Equation</a:t>
            </a:r>
            <a:endParaRPr lang="en-GB" sz="2800" dirty="0"/>
          </a:p>
        </p:txBody>
      </p:sp>
      <p:grpSp>
        <p:nvGrpSpPr>
          <p:cNvPr id="5" name="Group 4"/>
          <p:cNvGrpSpPr/>
          <p:nvPr/>
        </p:nvGrpSpPr>
        <p:grpSpPr>
          <a:xfrm>
            <a:off x="7040904" y="82512"/>
            <a:ext cx="2007412" cy="1202244"/>
            <a:chOff x="1809675" y="1148316"/>
            <a:chExt cx="4633655" cy="3760949"/>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9675" y="1148316"/>
              <a:ext cx="4633655" cy="3760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30811" y="4324475"/>
              <a:ext cx="74427" cy="584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p:cNvPicPr>
              <a:picLocks noChangeAspect="1" noChangeArrowheads="1"/>
            </p:cNvPicPr>
            <p:nvPr/>
          </p:nvPicPr>
          <p:blipFill rotWithShape="1">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l="47376" t="84208" r="50000"/>
            <a:stretch/>
          </p:blipFill>
          <p:spPr bwMode="auto">
            <a:xfrm>
              <a:off x="4299575" y="4315331"/>
              <a:ext cx="121572" cy="593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TextBox 6"/>
          <p:cNvSpPr txBox="1"/>
          <p:nvPr/>
        </p:nvSpPr>
        <p:spPr>
          <a:xfrm>
            <a:off x="468138" y="5730987"/>
            <a:ext cx="2372894" cy="369332"/>
          </a:xfrm>
          <a:prstGeom prst="rect">
            <a:avLst/>
          </a:prstGeom>
          <a:noFill/>
        </p:spPr>
        <p:txBody>
          <a:bodyPr wrap="none" rtlCol="0">
            <a:spAutoFit/>
          </a:bodyPr>
          <a:lstStyle/>
          <a:p>
            <a:r>
              <a:rPr lang="en-GB" dirty="0" smtClean="0"/>
              <a:t>Our final equation was:</a:t>
            </a:r>
            <a:endParaRPr lang="en-GB" dirty="0"/>
          </a:p>
        </p:txBody>
      </p:sp>
      <p:grpSp>
        <p:nvGrpSpPr>
          <p:cNvPr id="28" name="Group 27"/>
          <p:cNvGrpSpPr/>
          <p:nvPr/>
        </p:nvGrpSpPr>
        <p:grpSpPr>
          <a:xfrm>
            <a:off x="3252468" y="946298"/>
            <a:ext cx="2667145" cy="5453136"/>
            <a:chOff x="3252468" y="946298"/>
            <a:chExt cx="2667145" cy="5453136"/>
          </a:xfrm>
        </p:grpSpPr>
        <p:sp>
          <p:nvSpPr>
            <p:cNvPr id="9" name="Rectangle 8"/>
            <p:cNvSpPr/>
            <p:nvPr/>
          </p:nvSpPr>
          <p:spPr>
            <a:xfrm>
              <a:off x="3252468" y="5532644"/>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274832" y="4346193"/>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287905" y="3143757"/>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3302076" y="1924500"/>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3636335" y="946298"/>
              <a:ext cx="1956392" cy="6466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p:cNvGrpSpPr/>
          <p:nvPr/>
        </p:nvGrpSpPr>
        <p:grpSpPr>
          <a:xfrm>
            <a:off x="6108372" y="1387511"/>
            <a:ext cx="454059" cy="4396641"/>
            <a:chOff x="6108372" y="1387511"/>
            <a:chExt cx="454059" cy="4396641"/>
          </a:xfrm>
        </p:grpSpPr>
        <p:sp>
          <p:nvSpPr>
            <p:cNvPr id="8" name="Freeform 7"/>
            <p:cNvSpPr/>
            <p:nvPr/>
          </p:nvSpPr>
          <p:spPr>
            <a:xfrm>
              <a:off x="6108373" y="4983642"/>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19"/>
            <p:cNvSpPr/>
            <p:nvPr/>
          </p:nvSpPr>
          <p:spPr>
            <a:xfrm>
              <a:off x="6108372" y="3817605"/>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20"/>
            <p:cNvSpPr/>
            <p:nvPr/>
          </p:nvSpPr>
          <p:spPr>
            <a:xfrm>
              <a:off x="6108374" y="2553548"/>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21"/>
            <p:cNvSpPr/>
            <p:nvPr/>
          </p:nvSpPr>
          <p:spPr>
            <a:xfrm>
              <a:off x="6108373" y="1387511"/>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p:cNvGrpSpPr/>
          <p:nvPr/>
        </p:nvGrpSpPr>
        <p:grpSpPr>
          <a:xfrm>
            <a:off x="2614002" y="1387511"/>
            <a:ext cx="454059" cy="4396641"/>
            <a:chOff x="2614002" y="1387511"/>
            <a:chExt cx="454059" cy="4396641"/>
          </a:xfrm>
        </p:grpSpPr>
        <p:sp>
          <p:nvSpPr>
            <p:cNvPr id="23" name="Freeform 22"/>
            <p:cNvSpPr/>
            <p:nvPr/>
          </p:nvSpPr>
          <p:spPr>
            <a:xfrm flipH="1" flipV="1">
              <a:off x="2614003" y="4983642"/>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flipH="1" flipV="1">
              <a:off x="2614002" y="3817605"/>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flipH="1" flipV="1">
              <a:off x="2614004" y="2553548"/>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flipH="1" flipV="1">
              <a:off x="2614003" y="1387511"/>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07425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3323" y="160414"/>
            <a:ext cx="3938771" cy="523220"/>
          </a:xfrm>
          <a:prstGeom prst="rect">
            <a:avLst/>
          </a:prstGeom>
          <a:noFill/>
        </p:spPr>
        <p:txBody>
          <a:bodyPr wrap="none" rtlCol="0">
            <a:spAutoFit/>
          </a:bodyPr>
          <a:lstStyle/>
          <a:p>
            <a:r>
              <a:rPr lang="en-GB" sz="2800" dirty="0" smtClean="0"/>
              <a:t>Build Your Own Equations</a:t>
            </a:r>
            <a:endParaRPr lang="en-GB" sz="28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7918" y="1180213"/>
            <a:ext cx="3250676" cy="4985341"/>
          </a:xfrm>
          <a:prstGeom prst="rect">
            <a:avLst/>
          </a:prstGeom>
        </p:spPr>
      </p:pic>
      <p:sp>
        <p:nvSpPr>
          <p:cNvPr id="4" name="TextBox 3"/>
          <p:cNvSpPr txBox="1"/>
          <p:nvPr/>
        </p:nvSpPr>
        <p:spPr>
          <a:xfrm>
            <a:off x="3689498" y="1180213"/>
            <a:ext cx="1451551" cy="307777"/>
          </a:xfrm>
          <a:prstGeom prst="rect">
            <a:avLst/>
          </a:prstGeom>
          <a:noFill/>
        </p:spPr>
        <p:txBody>
          <a:bodyPr wrap="none" rtlCol="0">
            <a:spAutoFit/>
          </a:bodyPr>
          <a:lstStyle/>
          <a:p>
            <a:r>
              <a:rPr lang="en-GB" sz="1400" dirty="0" smtClean="0"/>
              <a:t>LHS of worksheet</a:t>
            </a:r>
            <a:endParaRPr lang="en-GB" sz="1400" dirty="0"/>
          </a:p>
        </p:txBody>
      </p:sp>
      <p:sp>
        <p:nvSpPr>
          <p:cNvPr id="5" name="TextBox 4"/>
          <p:cNvSpPr txBox="1"/>
          <p:nvPr/>
        </p:nvSpPr>
        <p:spPr>
          <a:xfrm>
            <a:off x="727441" y="1981199"/>
            <a:ext cx="3420424" cy="646331"/>
          </a:xfrm>
          <a:prstGeom prst="rect">
            <a:avLst/>
          </a:prstGeom>
          <a:noFill/>
        </p:spPr>
        <p:txBody>
          <a:bodyPr wrap="none" rtlCol="0">
            <a:spAutoFit/>
          </a:bodyPr>
          <a:lstStyle/>
          <a:p>
            <a:r>
              <a:rPr lang="en-GB" dirty="0" smtClean="0"/>
              <a:t>Build two equations of your own.</a:t>
            </a:r>
          </a:p>
          <a:p>
            <a:r>
              <a:rPr lang="en-GB" dirty="0" smtClean="0"/>
              <a:t>Then check that they really work!</a:t>
            </a:r>
            <a:endParaRPr lang="en-GB" dirty="0"/>
          </a:p>
        </p:txBody>
      </p:sp>
      <p:sp>
        <p:nvSpPr>
          <p:cNvPr id="6" name="TextBox 5"/>
          <p:cNvSpPr txBox="1"/>
          <p:nvPr/>
        </p:nvSpPr>
        <p:spPr>
          <a:xfrm>
            <a:off x="762878" y="3101202"/>
            <a:ext cx="2844177" cy="369332"/>
          </a:xfrm>
          <a:prstGeom prst="rect">
            <a:avLst/>
          </a:prstGeom>
          <a:noFill/>
        </p:spPr>
        <p:txBody>
          <a:bodyPr wrap="none" rtlCol="0">
            <a:spAutoFit/>
          </a:bodyPr>
          <a:lstStyle/>
          <a:p>
            <a:r>
              <a:rPr lang="en-GB" dirty="0" smtClean="0"/>
              <a:t>Do not go on to the RHS yet.</a:t>
            </a:r>
            <a:endParaRPr lang="en-GB" dirty="0"/>
          </a:p>
        </p:txBody>
      </p:sp>
    </p:spTree>
    <p:extLst>
      <p:ext uri="{BB962C8B-B14F-4D97-AF65-F5344CB8AC3E}">
        <p14:creationId xmlns:p14="http://schemas.microsoft.com/office/powerpoint/2010/main" val="3469723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3323" y="160414"/>
            <a:ext cx="4867679" cy="523220"/>
          </a:xfrm>
          <a:prstGeom prst="rect">
            <a:avLst/>
          </a:prstGeom>
          <a:noFill/>
        </p:spPr>
        <p:txBody>
          <a:bodyPr wrap="none" rtlCol="0">
            <a:spAutoFit/>
          </a:bodyPr>
          <a:lstStyle/>
          <a:p>
            <a:r>
              <a:rPr lang="en-GB" sz="2800" dirty="0" smtClean="0"/>
              <a:t>Solving Your Partner’s Equations</a:t>
            </a:r>
            <a:endParaRPr lang="en-GB" sz="2800" dirty="0"/>
          </a:p>
        </p:txBody>
      </p:sp>
      <p:sp>
        <p:nvSpPr>
          <p:cNvPr id="4" name="TextBox 3"/>
          <p:cNvSpPr txBox="1"/>
          <p:nvPr/>
        </p:nvSpPr>
        <p:spPr>
          <a:xfrm>
            <a:off x="3689498" y="956361"/>
            <a:ext cx="1473993" cy="307777"/>
          </a:xfrm>
          <a:prstGeom prst="rect">
            <a:avLst/>
          </a:prstGeom>
          <a:noFill/>
        </p:spPr>
        <p:txBody>
          <a:bodyPr wrap="none" rtlCol="0">
            <a:spAutoFit/>
          </a:bodyPr>
          <a:lstStyle/>
          <a:p>
            <a:r>
              <a:rPr lang="en-GB" sz="1400" dirty="0" smtClean="0"/>
              <a:t>RHS of worksheet</a:t>
            </a:r>
            <a:endParaRPr lang="en-GB" sz="1400" dirty="0"/>
          </a:p>
        </p:txBody>
      </p:sp>
      <p:sp>
        <p:nvSpPr>
          <p:cNvPr id="5" name="TextBox 4"/>
          <p:cNvSpPr txBox="1"/>
          <p:nvPr/>
        </p:nvSpPr>
        <p:spPr>
          <a:xfrm>
            <a:off x="76572" y="1981197"/>
            <a:ext cx="5039832" cy="1200329"/>
          </a:xfrm>
          <a:prstGeom prst="rect">
            <a:avLst/>
          </a:prstGeom>
          <a:noFill/>
        </p:spPr>
        <p:txBody>
          <a:bodyPr wrap="square" rtlCol="0">
            <a:spAutoFit/>
          </a:bodyPr>
          <a:lstStyle/>
          <a:p>
            <a:r>
              <a:rPr lang="en-GB" dirty="0" smtClean="0"/>
              <a:t>Before passing your worksheet to your partner:</a:t>
            </a:r>
          </a:p>
          <a:p>
            <a:r>
              <a:rPr lang="en-GB" dirty="0"/>
              <a:t>	</a:t>
            </a:r>
            <a:r>
              <a:rPr lang="en-GB" dirty="0" smtClean="0"/>
              <a:t>1. Copy your final equations onto the RHS.</a:t>
            </a:r>
          </a:p>
          <a:p>
            <a:r>
              <a:rPr lang="en-GB" dirty="0"/>
              <a:t>	</a:t>
            </a:r>
            <a:r>
              <a:rPr lang="en-GB" dirty="0" smtClean="0"/>
              <a:t>2. Fold worksheet so that partner cannot 	immediately see your earlier work</a:t>
            </a:r>
            <a:endParaRPr lang="en-GB"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7545" y="956361"/>
            <a:ext cx="3614808" cy="5161685"/>
          </a:xfrm>
          <a:prstGeom prst="rect">
            <a:avLst/>
          </a:prstGeom>
        </p:spPr>
      </p:pic>
      <p:sp>
        <p:nvSpPr>
          <p:cNvPr id="8" name="TextBox 7"/>
          <p:cNvSpPr txBox="1"/>
          <p:nvPr/>
        </p:nvSpPr>
        <p:spPr>
          <a:xfrm>
            <a:off x="123659" y="3792268"/>
            <a:ext cx="5039832" cy="923330"/>
          </a:xfrm>
          <a:prstGeom prst="rect">
            <a:avLst/>
          </a:prstGeom>
          <a:noFill/>
        </p:spPr>
        <p:txBody>
          <a:bodyPr wrap="square" rtlCol="0">
            <a:spAutoFit/>
          </a:bodyPr>
          <a:lstStyle/>
          <a:p>
            <a:r>
              <a:rPr lang="en-GB" dirty="0" smtClean="0"/>
              <a:t>If you get a bit stuck, ask your partner for help. But try NOT to look back over the other side until you have solved it.</a:t>
            </a:r>
            <a:endParaRPr lang="en-GB" dirty="0"/>
          </a:p>
        </p:txBody>
      </p:sp>
      <p:sp>
        <p:nvSpPr>
          <p:cNvPr id="9" name="TextBox 8"/>
          <p:cNvSpPr txBox="1"/>
          <p:nvPr/>
        </p:nvSpPr>
        <p:spPr>
          <a:xfrm>
            <a:off x="123659" y="5082344"/>
            <a:ext cx="5039832" cy="1200329"/>
          </a:xfrm>
          <a:prstGeom prst="rect">
            <a:avLst/>
          </a:prstGeom>
          <a:noFill/>
        </p:spPr>
        <p:txBody>
          <a:bodyPr wrap="square" rtlCol="0">
            <a:spAutoFit/>
          </a:bodyPr>
          <a:lstStyle/>
          <a:p>
            <a:r>
              <a:rPr lang="en-GB" dirty="0" smtClean="0"/>
              <a:t>When finished, pass back again.</a:t>
            </a:r>
          </a:p>
          <a:p>
            <a:r>
              <a:rPr lang="en-GB" dirty="0" smtClean="0"/>
              <a:t>Now complete question 5.</a:t>
            </a:r>
          </a:p>
          <a:p>
            <a:r>
              <a:rPr lang="en-GB" dirty="0" smtClean="0"/>
              <a:t>Please answer </a:t>
            </a:r>
            <a:r>
              <a:rPr lang="en-GB" u="sng" dirty="0" smtClean="0"/>
              <a:t>in as much detail as possible</a:t>
            </a:r>
            <a:r>
              <a:rPr lang="en-GB" dirty="0" smtClean="0"/>
              <a:t>. It will help me plan future lessons.</a:t>
            </a:r>
            <a:endParaRPr lang="en-GB" dirty="0"/>
          </a:p>
        </p:txBody>
      </p:sp>
    </p:spTree>
    <p:extLst>
      <p:ext uri="{BB962C8B-B14F-4D97-AF65-F5344CB8AC3E}">
        <p14:creationId xmlns:p14="http://schemas.microsoft.com/office/powerpoint/2010/main" val="356130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4084" y="160414"/>
            <a:ext cx="3645485" cy="523220"/>
          </a:xfrm>
          <a:prstGeom prst="rect">
            <a:avLst/>
          </a:prstGeom>
          <a:noFill/>
        </p:spPr>
        <p:txBody>
          <a:bodyPr wrap="none" rtlCol="0">
            <a:spAutoFit/>
          </a:bodyPr>
          <a:lstStyle/>
          <a:p>
            <a:r>
              <a:rPr lang="en-GB" sz="2800" dirty="0" smtClean="0"/>
              <a:t>Choose what to do next</a:t>
            </a:r>
            <a:endParaRPr lang="en-GB" sz="2800" dirty="0"/>
          </a:p>
        </p:txBody>
      </p:sp>
      <p:sp>
        <p:nvSpPr>
          <p:cNvPr id="3" name="TextBox 2"/>
          <p:cNvSpPr txBox="1"/>
          <p:nvPr/>
        </p:nvSpPr>
        <p:spPr>
          <a:xfrm>
            <a:off x="2204795" y="1312281"/>
            <a:ext cx="4216026" cy="461665"/>
          </a:xfrm>
          <a:prstGeom prst="rect">
            <a:avLst/>
          </a:prstGeom>
          <a:noFill/>
        </p:spPr>
        <p:txBody>
          <a:bodyPr wrap="none" rtlCol="0">
            <a:spAutoFit/>
          </a:bodyPr>
          <a:lstStyle/>
          <a:p>
            <a:r>
              <a:rPr lang="en-GB" sz="2400" dirty="0" smtClean="0"/>
              <a:t>Have another go at Worksheet 1</a:t>
            </a:r>
            <a:endParaRPr lang="en-GB" sz="2400" dirty="0"/>
          </a:p>
        </p:txBody>
      </p:sp>
      <p:sp>
        <p:nvSpPr>
          <p:cNvPr id="20" name="TextBox 19"/>
          <p:cNvSpPr txBox="1"/>
          <p:nvPr/>
        </p:nvSpPr>
        <p:spPr>
          <a:xfrm>
            <a:off x="2215428" y="1936909"/>
            <a:ext cx="4581575" cy="461665"/>
          </a:xfrm>
          <a:prstGeom prst="rect">
            <a:avLst/>
          </a:prstGeom>
          <a:noFill/>
        </p:spPr>
        <p:txBody>
          <a:bodyPr wrap="none" rtlCol="0">
            <a:spAutoFit/>
          </a:bodyPr>
          <a:lstStyle/>
          <a:p>
            <a:r>
              <a:rPr lang="en-GB" sz="2400" dirty="0" smtClean="0"/>
              <a:t>Try the harder, guided Worksheet 2</a:t>
            </a:r>
            <a:endParaRPr lang="en-GB" sz="2400" dirty="0"/>
          </a:p>
        </p:txBody>
      </p:sp>
      <p:sp>
        <p:nvSpPr>
          <p:cNvPr id="21" name="TextBox 20"/>
          <p:cNvSpPr txBox="1"/>
          <p:nvPr/>
        </p:nvSpPr>
        <p:spPr>
          <a:xfrm>
            <a:off x="2215428" y="2535869"/>
            <a:ext cx="4498989" cy="461665"/>
          </a:xfrm>
          <a:prstGeom prst="rect">
            <a:avLst/>
          </a:prstGeom>
          <a:noFill/>
        </p:spPr>
        <p:txBody>
          <a:bodyPr wrap="none" rtlCol="0">
            <a:spAutoFit/>
          </a:bodyPr>
          <a:lstStyle/>
          <a:p>
            <a:r>
              <a:rPr lang="en-GB" sz="2400" dirty="0" smtClean="0"/>
              <a:t>Free-style (unguided) Worksheet 3</a:t>
            </a:r>
            <a:endParaRPr lang="en-GB" sz="2400" dirty="0"/>
          </a:p>
        </p:txBody>
      </p:sp>
      <p:sp>
        <p:nvSpPr>
          <p:cNvPr id="23" name="TextBox 22"/>
          <p:cNvSpPr txBox="1"/>
          <p:nvPr/>
        </p:nvSpPr>
        <p:spPr>
          <a:xfrm>
            <a:off x="659211" y="4344804"/>
            <a:ext cx="8025467" cy="1200329"/>
          </a:xfrm>
          <a:prstGeom prst="rect">
            <a:avLst/>
          </a:prstGeom>
          <a:noFill/>
        </p:spPr>
        <p:txBody>
          <a:bodyPr wrap="none" rtlCol="0">
            <a:spAutoFit/>
          </a:bodyPr>
          <a:lstStyle/>
          <a:p>
            <a:r>
              <a:rPr lang="en-GB" dirty="0" smtClean="0"/>
              <a:t>You can also…	- use fractions, or negative numbers as well as the digits 1 to 10</a:t>
            </a:r>
          </a:p>
          <a:p>
            <a:r>
              <a:rPr lang="en-GB" dirty="0"/>
              <a:t>	</a:t>
            </a:r>
            <a:r>
              <a:rPr lang="en-GB" dirty="0" smtClean="0"/>
              <a:t>	- use squaring, or square roots, as well as      +   -   x   /</a:t>
            </a:r>
          </a:p>
          <a:p>
            <a:r>
              <a:rPr lang="en-GB" dirty="0"/>
              <a:t>	</a:t>
            </a:r>
            <a:r>
              <a:rPr lang="en-GB" dirty="0" smtClean="0"/>
              <a:t>	- even use reciprocal (1/x) and ‘change the sign’ (+/-) operations</a:t>
            </a:r>
          </a:p>
          <a:p>
            <a:r>
              <a:rPr lang="en-GB" dirty="0"/>
              <a:t>	</a:t>
            </a:r>
            <a:r>
              <a:rPr lang="en-GB" dirty="0" smtClean="0"/>
              <a:t>	- trig functions etc.</a:t>
            </a:r>
            <a:endParaRPr lang="en-GB" dirty="0"/>
          </a:p>
        </p:txBody>
      </p:sp>
      <p:sp>
        <p:nvSpPr>
          <p:cNvPr id="145" name="TextBox 144"/>
          <p:cNvSpPr txBox="1"/>
          <p:nvPr/>
        </p:nvSpPr>
        <p:spPr>
          <a:xfrm>
            <a:off x="144003" y="2323789"/>
            <a:ext cx="1742272" cy="307777"/>
          </a:xfrm>
          <a:prstGeom prst="rect">
            <a:avLst/>
          </a:prstGeom>
          <a:noFill/>
        </p:spPr>
        <p:txBody>
          <a:bodyPr wrap="none" rtlCol="0">
            <a:spAutoFit/>
          </a:bodyPr>
          <a:lstStyle/>
          <a:p>
            <a:r>
              <a:rPr lang="en-GB" sz="1400" dirty="0" smtClean="0"/>
              <a:t>6 steps rather than 4.</a:t>
            </a:r>
            <a:endParaRPr lang="en-GB" sz="1400" dirty="0"/>
          </a:p>
        </p:txBody>
      </p:sp>
      <p:sp>
        <p:nvSpPr>
          <p:cNvPr id="146" name="Left Brace 145"/>
          <p:cNvSpPr/>
          <p:nvPr/>
        </p:nvSpPr>
        <p:spPr>
          <a:xfrm>
            <a:off x="1886275" y="2114824"/>
            <a:ext cx="216507" cy="7682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823582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4139" y="160414"/>
            <a:ext cx="6605976" cy="523220"/>
          </a:xfrm>
          <a:prstGeom prst="rect">
            <a:avLst/>
          </a:prstGeom>
          <a:noFill/>
        </p:spPr>
        <p:txBody>
          <a:bodyPr wrap="none" rtlCol="0">
            <a:spAutoFit/>
          </a:bodyPr>
          <a:lstStyle/>
          <a:p>
            <a:r>
              <a:rPr lang="en-GB" sz="2800" dirty="0" smtClean="0"/>
              <a:t>Write one of your favourite equations here</a:t>
            </a:r>
            <a:endParaRPr lang="en-GB" sz="2800" dirty="0"/>
          </a:p>
        </p:txBody>
      </p:sp>
      <p:sp>
        <p:nvSpPr>
          <p:cNvPr id="3" name="TextBox 2"/>
          <p:cNvSpPr txBox="1"/>
          <p:nvPr/>
        </p:nvSpPr>
        <p:spPr>
          <a:xfrm>
            <a:off x="111965" y="4166549"/>
            <a:ext cx="8723691" cy="1323439"/>
          </a:xfrm>
          <a:prstGeom prst="rect">
            <a:avLst/>
          </a:prstGeom>
          <a:noFill/>
        </p:spPr>
        <p:txBody>
          <a:bodyPr wrap="square" rtlCol="0">
            <a:spAutoFit/>
          </a:bodyPr>
          <a:lstStyle/>
          <a:p>
            <a:r>
              <a:rPr lang="en-GB" sz="2800" dirty="0" smtClean="0"/>
              <a:t>Working with your partner, choose one of the above equations and solve it. </a:t>
            </a:r>
          </a:p>
          <a:p>
            <a:r>
              <a:rPr lang="en-GB" sz="2400" dirty="0" smtClean="0"/>
              <a:t>Then write your solution beside the corresponding equation above.</a:t>
            </a:r>
            <a:endParaRPr lang="en-GB" sz="2400" dirty="0"/>
          </a:p>
        </p:txBody>
      </p:sp>
    </p:spTree>
    <p:extLst>
      <p:ext uri="{BB962C8B-B14F-4D97-AF65-F5344CB8AC3E}">
        <p14:creationId xmlns:p14="http://schemas.microsoft.com/office/powerpoint/2010/main" val="214011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2247" y="160414"/>
            <a:ext cx="4966168" cy="523220"/>
          </a:xfrm>
          <a:prstGeom prst="rect">
            <a:avLst/>
          </a:prstGeom>
          <a:noFill/>
        </p:spPr>
        <p:txBody>
          <a:bodyPr wrap="none" rtlCol="0">
            <a:spAutoFit/>
          </a:bodyPr>
          <a:lstStyle/>
          <a:p>
            <a:r>
              <a:rPr lang="en-GB" sz="2800" dirty="0" smtClean="0"/>
              <a:t>Assessment: ‘Think of a number’</a:t>
            </a:r>
            <a:endParaRPr lang="en-GB" sz="2800" dirty="0"/>
          </a:p>
        </p:txBody>
      </p:sp>
      <p:sp>
        <p:nvSpPr>
          <p:cNvPr id="3" name="TextBox 2"/>
          <p:cNvSpPr txBox="1"/>
          <p:nvPr/>
        </p:nvSpPr>
        <p:spPr>
          <a:xfrm>
            <a:off x="967563" y="694267"/>
            <a:ext cx="6755696" cy="369332"/>
          </a:xfrm>
          <a:prstGeom prst="rect">
            <a:avLst/>
          </a:prstGeom>
          <a:noFill/>
        </p:spPr>
        <p:txBody>
          <a:bodyPr wrap="none" rtlCol="0">
            <a:spAutoFit/>
          </a:bodyPr>
          <a:lstStyle/>
          <a:p>
            <a:r>
              <a:rPr lang="en-GB" dirty="0" smtClean="0"/>
              <a:t>Use mini-whiteboards individually, but work with a partner if you wish</a:t>
            </a:r>
            <a:endParaRPr lang="en-GB" dirty="0"/>
          </a:p>
        </p:txBody>
      </p:sp>
      <p:sp>
        <p:nvSpPr>
          <p:cNvPr id="4" name="TextBox 3"/>
          <p:cNvSpPr txBox="1"/>
          <p:nvPr/>
        </p:nvSpPr>
        <p:spPr>
          <a:xfrm>
            <a:off x="262192" y="2062726"/>
            <a:ext cx="3660810" cy="369332"/>
          </a:xfrm>
          <a:prstGeom prst="rect">
            <a:avLst/>
          </a:prstGeom>
          <a:noFill/>
        </p:spPr>
        <p:txBody>
          <a:bodyPr wrap="none" rtlCol="0">
            <a:spAutoFit/>
          </a:bodyPr>
          <a:lstStyle/>
          <a:p>
            <a:r>
              <a:rPr lang="en-GB" dirty="0" smtClean="0"/>
              <a:t>I am thinking of a number.  Call it     n</a:t>
            </a:r>
            <a:endParaRPr lang="en-GB" dirty="0"/>
          </a:p>
        </p:txBody>
      </p:sp>
      <p:sp>
        <p:nvSpPr>
          <p:cNvPr id="5" name="TextBox 4"/>
          <p:cNvSpPr txBox="1"/>
          <p:nvPr/>
        </p:nvSpPr>
        <p:spPr>
          <a:xfrm>
            <a:off x="1541805" y="2540797"/>
            <a:ext cx="1101584" cy="369332"/>
          </a:xfrm>
          <a:prstGeom prst="rect">
            <a:avLst/>
          </a:prstGeom>
          <a:noFill/>
        </p:spPr>
        <p:txBody>
          <a:bodyPr wrap="none" rtlCol="0">
            <a:spAutoFit/>
          </a:bodyPr>
          <a:lstStyle/>
          <a:p>
            <a:r>
              <a:rPr lang="en-GB" dirty="0" smtClean="0"/>
              <a:t>Double it.</a:t>
            </a:r>
            <a:endParaRPr lang="en-GB" dirty="0"/>
          </a:p>
        </p:txBody>
      </p:sp>
      <p:sp>
        <p:nvSpPr>
          <p:cNvPr id="6" name="TextBox 5"/>
          <p:cNvSpPr txBox="1"/>
          <p:nvPr/>
        </p:nvSpPr>
        <p:spPr>
          <a:xfrm>
            <a:off x="1573481" y="3047897"/>
            <a:ext cx="1038233" cy="369332"/>
          </a:xfrm>
          <a:prstGeom prst="rect">
            <a:avLst/>
          </a:prstGeom>
          <a:noFill/>
        </p:spPr>
        <p:txBody>
          <a:bodyPr wrap="none" rtlCol="0">
            <a:spAutoFit/>
          </a:bodyPr>
          <a:lstStyle/>
          <a:p>
            <a:r>
              <a:rPr lang="en-GB" dirty="0" smtClean="0"/>
              <a:t>Add four.</a:t>
            </a:r>
            <a:endParaRPr lang="en-GB" dirty="0"/>
          </a:p>
        </p:txBody>
      </p:sp>
      <p:sp>
        <p:nvSpPr>
          <p:cNvPr id="7" name="TextBox 6"/>
          <p:cNvSpPr txBox="1"/>
          <p:nvPr/>
        </p:nvSpPr>
        <p:spPr>
          <a:xfrm>
            <a:off x="634121" y="3556024"/>
            <a:ext cx="2916952" cy="369332"/>
          </a:xfrm>
          <a:prstGeom prst="rect">
            <a:avLst/>
          </a:prstGeom>
          <a:noFill/>
        </p:spPr>
        <p:txBody>
          <a:bodyPr wrap="none" rtlCol="0">
            <a:spAutoFit/>
          </a:bodyPr>
          <a:lstStyle/>
          <a:p>
            <a:r>
              <a:rPr lang="en-GB" dirty="0" smtClean="0"/>
              <a:t>Divide your answer by seven.</a:t>
            </a:r>
            <a:endParaRPr lang="en-GB" dirty="0"/>
          </a:p>
        </p:txBody>
      </p:sp>
      <p:sp>
        <p:nvSpPr>
          <p:cNvPr id="8" name="TextBox 7"/>
          <p:cNvSpPr txBox="1"/>
          <p:nvPr/>
        </p:nvSpPr>
        <p:spPr>
          <a:xfrm>
            <a:off x="574169" y="4065471"/>
            <a:ext cx="3036857" cy="369332"/>
          </a:xfrm>
          <a:prstGeom prst="rect">
            <a:avLst/>
          </a:prstGeom>
          <a:noFill/>
        </p:spPr>
        <p:txBody>
          <a:bodyPr wrap="none" rtlCol="0">
            <a:spAutoFit/>
          </a:bodyPr>
          <a:lstStyle/>
          <a:p>
            <a:r>
              <a:rPr lang="en-GB" dirty="0" smtClean="0"/>
              <a:t>Multiply your answer by two.</a:t>
            </a:r>
            <a:endParaRPr lang="en-GB" dirty="0"/>
          </a:p>
        </p:txBody>
      </p:sp>
      <p:sp>
        <p:nvSpPr>
          <p:cNvPr id="9" name="TextBox 8"/>
          <p:cNvSpPr txBox="1"/>
          <p:nvPr/>
        </p:nvSpPr>
        <p:spPr>
          <a:xfrm>
            <a:off x="1320495" y="4621703"/>
            <a:ext cx="1544205" cy="369332"/>
          </a:xfrm>
          <a:prstGeom prst="rect">
            <a:avLst/>
          </a:prstGeom>
          <a:noFill/>
        </p:spPr>
        <p:txBody>
          <a:bodyPr wrap="none" rtlCol="0">
            <a:spAutoFit/>
          </a:bodyPr>
          <a:lstStyle/>
          <a:p>
            <a:r>
              <a:rPr lang="en-GB" dirty="0" smtClean="0"/>
              <a:t>The result is 4.</a:t>
            </a:r>
            <a:endParaRPr lang="en-GB" dirty="0"/>
          </a:p>
        </p:txBody>
      </p:sp>
      <p:sp>
        <p:nvSpPr>
          <p:cNvPr id="10" name="TextBox 9"/>
          <p:cNvSpPr txBox="1"/>
          <p:nvPr/>
        </p:nvSpPr>
        <p:spPr>
          <a:xfrm>
            <a:off x="881015" y="5358918"/>
            <a:ext cx="2423164" cy="369332"/>
          </a:xfrm>
          <a:prstGeom prst="rect">
            <a:avLst/>
          </a:prstGeom>
          <a:noFill/>
        </p:spPr>
        <p:txBody>
          <a:bodyPr wrap="none" rtlCol="0">
            <a:spAutoFit/>
          </a:bodyPr>
          <a:lstStyle/>
          <a:p>
            <a:r>
              <a:rPr lang="en-GB" dirty="0" smtClean="0">
                <a:solidFill>
                  <a:srgbClr val="0070C0"/>
                </a:solidFill>
              </a:rPr>
              <a:t>Show me your equation</a:t>
            </a:r>
            <a:endParaRPr lang="en-GB" dirty="0">
              <a:solidFill>
                <a:srgbClr val="0070C0"/>
              </a:solidFill>
            </a:endParaRPr>
          </a:p>
        </p:txBody>
      </p:sp>
      <p:sp>
        <p:nvSpPr>
          <p:cNvPr id="11" name="TextBox 10"/>
          <p:cNvSpPr txBox="1"/>
          <p:nvPr/>
        </p:nvSpPr>
        <p:spPr>
          <a:xfrm>
            <a:off x="1727753" y="1229465"/>
            <a:ext cx="729687" cy="646331"/>
          </a:xfrm>
          <a:prstGeom prst="rect">
            <a:avLst/>
          </a:prstGeom>
          <a:noFill/>
        </p:spPr>
        <p:txBody>
          <a:bodyPr wrap="none" rtlCol="0">
            <a:spAutoFit/>
          </a:bodyPr>
          <a:lstStyle/>
          <a:p>
            <a:r>
              <a:rPr lang="en-GB" sz="3600" dirty="0" smtClean="0"/>
              <a:t>Q1</a:t>
            </a:r>
            <a:endParaRPr lang="en-GB" sz="3600" dirty="0"/>
          </a:p>
        </p:txBody>
      </p:sp>
      <p:sp>
        <p:nvSpPr>
          <p:cNvPr id="18" name="TextBox 17"/>
          <p:cNvSpPr txBox="1"/>
          <p:nvPr/>
        </p:nvSpPr>
        <p:spPr>
          <a:xfrm>
            <a:off x="5222817" y="5362456"/>
            <a:ext cx="2423164" cy="369332"/>
          </a:xfrm>
          <a:prstGeom prst="rect">
            <a:avLst/>
          </a:prstGeom>
          <a:noFill/>
        </p:spPr>
        <p:txBody>
          <a:bodyPr wrap="none" rtlCol="0">
            <a:spAutoFit/>
          </a:bodyPr>
          <a:lstStyle/>
          <a:p>
            <a:r>
              <a:rPr lang="en-GB" dirty="0" smtClean="0">
                <a:solidFill>
                  <a:srgbClr val="0070C0"/>
                </a:solidFill>
              </a:rPr>
              <a:t>Show me your equation</a:t>
            </a:r>
            <a:endParaRPr lang="en-GB" dirty="0">
              <a:solidFill>
                <a:srgbClr val="0070C0"/>
              </a:solidFill>
            </a:endParaRPr>
          </a:p>
        </p:txBody>
      </p:sp>
      <p:sp>
        <p:nvSpPr>
          <p:cNvPr id="19" name="TextBox 18"/>
          <p:cNvSpPr txBox="1"/>
          <p:nvPr/>
        </p:nvSpPr>
        <p:spPr>
          <a:xfrm>
            <a:off x="6154619" y="1233003"/>
            <a:ext cx="729687" cy="646331"/>
          </a:xfrm>
          <a:prstGeom prst="rect">
            <a:avLst/>
          </a:prstGeom>
          <a:noFill/>
        </p:spPr>
        <p:txBody>
          <a:bodyPr wrap="none" rtlCol="0">
            <a:spAutoFit/>
          </a:bodyPr>
          <a:lstStyle/>
          <a:p>
            <a:r>
              <a:rPr lang="en-GB" sz="3600" dirty="0" smtClean="0"/>
              <a:t>Q2</a:t>
            </a:r>
            <a:endParaRPr lang="en-GB" sz="3600" dirty="0"/>
          </a:p>
        </p:txBody>
      </p:sp>
      <p:grpSp>
        <p:nvGrpSpPr>
          <p:cNvPr id="28" name="Group 27"/>
          <p:cNvGrpSpPr/>
          <p:nvPr/>
        </p:nvGrpSpPr>
        <p:grpSpPr>
          <a:xfrm>
            <a:off x="4689058" y="1970560"/>
            <a:ext cx="3831463" cy="577727"/>
            <a:chOff x="4689058" y="1970560"/>
            <a:chExt cx="3831463" cy="577727"/>
          </a:xfrm>
        </p:grpSpPr>
        <p:sp>
          <p:nvSpPr>
            <p:cNvPr id="12" name="TextBox 11"/>
            <p:cNvSpPr txBox="1"/>
            <p:nvPr/>
          </p:nvSpPr>
          <p:spPr>
            <a:xfrm>
              <a:off x="4689058" y="2074757"/>
              <a:ext cx="3660810" cy="369332"/>
            </a:xfrm>
            <a:prstGeom prst="rect">
              <a:avLst/>
            </a:prstGeom>
            <a:noFill/>
          </p:spPr>
          <p:txBody>
            <a:bodyPr wrap="none" rtlCol="0">
              <a:spAutoFit/>
            </a:bodyPr>
            <a:lstStyle/>
            <a:p>
              <a:r>
                <a:rPr lang="en-GB" dirty="0" smtClean="0"/>
                <a:t>I am thinking of a number.  Call it     </a:t>
              </a:r>
              <a:endParaRPr lang="en-GB" dirty="0"/>
            </a:p>
          </p:txBody>
        </p:sp>
        <p:sp>
          <p:nvSpPr>
            <p:cNvPr id="20" name="Rectangle 19"/>
            <p:cNvSpPr/>
            <p:nvPr/>
          </p:nvSpPr>
          <p:spPr>
            <a:xfrm>
              <a:off x="7977939" y="1970560"/>
              <a:ext cx="542582" cy="577727"/>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p:cNvGrpSpPr/>
          <p:nvPr/>
        </p:nvGrpSpPr>
        <p:grpSpPr>
          <a:xfrm>
            <a:off x="5411885" y="2499737"/>
            <a:ext cx="2062803" cy="2606128"/>
            <a:chOff x="5411885" y="2499737"/>
            <a:chExt cx="2062803" cy="2606128"/>
          </a:xfrm>
        </p:grpSpPr>
        <p:sp>
          <p:nvSpPr>
            <p:cNvPr id="21" name="Rectangle 20"/>
            <p:cNvSpPr/>
            <p:nvPr/>
          </p:nvSpPr>
          <p:spPr>
            <a:xfrm>
              <a:off x="5411887" y="2499737"/>
              <a:ext cx="2062801" cy="451452"/>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411887" y="3006837"/>
              <a:ext cx="2062801" cy="451452"/>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5411886" y="3514964"/>
              <a:ext cx="2062801" cy="451452"/>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411885" y="4024411"/>
              <a:ext cx="2062801" cy="451452"/>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6" name="Group 25"/>
            <p:cNvGrpSpPr/>
            <p:nvPr/>
          </p:nvGrpSpPr>
          <p:grpSpPr>
            <a:xfrm>
              <a:off x="5502802" y="4528138"/>
              <a:ext cx="1816362" cy="577727"/>
              <a:chOff x="5747361" y="4272946"/>
              <a:chExt cx="1816362" cy="577727"/>
            </a:xfrm>
          </p:grpSpPr>
          <p:sp>
            <p:nvSpPr>
              <p:cNvPr id="17" name="TextBox 16"/>
              <p:cNvSpPr txBox="1"/>
              <p:nvPr/>
            </p:nvSpPr>
            <p:spPr>
              <a:xfrm>
                <a:off x="5747361" y="4377143"/>
                <a:ext cx="1369477" cy="369332"/>
              </a:xfrm>
              <a:prstGeom prst="rect">
                <a:avLst/>
              </a:prstGeom>
              <a:noFill/>
            </p:spPr>
            <p:txBody>
              <a:bodyPr wrap="none" rtlCol="0">
                <a:spAutoFit/>
              </a:bodyPr>
              <a:lstStyle/>
              <a:p>
                <a:r>
                  <a:rPr lang="en-GB" dirty="0" smtClean="0"/>
                  <a:t>The result is </a:t>
                </a:r>
                <a:endParaRPr lang="en-GB" dirty="0"/>
              </a:p>
            </p:txBody>
          </p:sp>
          <p:sp>
            <p:nvSpPr>
              <p:cNvPr id="25" name="Rectangle 24"/>
              <p:cNvSpPr/>
              <p:nvPr/>
            </p:nvSpPr>
            <p:spPr>
              <a:xfrm>
                <a:off x="7021141" y="4272946"/>
                <a:ext cx="542582" cy="577727"/>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9" name="Group 28"/>
          <p:cNvGrpSpPr/>
          <p:nvPr/>
        </p:nvGrpSpPr>
        <p:grpSpPr>
          <a:xfrm>
            <a:off x="379155" y="5881733"/>
            <a:ext cx="3388476" cy="715944"/>
            <a:chOff x="336623" y="5881733"/>
            <a:chExt cx="3388476" cy="715944"/>
          </a:xfrm>
        </p:grpSpPr>
        <p:pic>
          <p:nvPicPr>
            <p:cNvPr id="3074" name="Picture 2"/>
            <p:cNvPicPr>
              <a:picLocks noChangeAspect="1" noChangeArrowheads="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014788" y="5881733"/>
              <a:ext cx="1710311" cy="71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a:off x="336623" y="6055039"/>
              <a:ext cx="1578189" cy="338554"/>
            </a:xfrm>
            <a:prstGeom prst="rect">
              <a:avLst/>
            </a:prstGeom>
            <a:noFill/>
          </p:spPr>
          <p:txBody>
            <a:bodyPr wrap="none" rtlCol="0">
              <a:spAutoFit/>
            </a:bodyPr>
            <a:lstStyle/>
            <a:p>
              <a:r>
                <a:rPr lang="en-GB" sz="1600" dirty="0" smtClean="0"/>
                <a:t>Correct solution:</a:t>
              </a:r>
              <a:endParaRPr lang="en-GB" sz="1600" dirty="0"/>
            </a:p>
          </p:txBody>
        </p:sp>
      </p:grpSp>
    </p:spTree>
    <p:extLst>
      <p:ext uri="{BB962C8B-B14F-4D97-AF65-F5344CB8AC3E}">
        <p14:creationId xmlns:p14="http://schemas.microsoft.com/office/powerpoint/2010/main" val="25400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3205301" cy="369332"/>
          </a:xfrm>
          <a:prstGeom prst="rect">
            <a:avLst/>
          </a:prstGeom>
          <a:noFill/>
        </p:spPr>
        <p:txBody>
          <a:bodyPr wrap="none" rtlCol="0">
            <a:spAutoFit/>
          </a:bodyPr>
          <a:lstStyle/>
          <a:p>
            <a:r>
              <a:rPr lang="en-GB" dirty="0" smtClean="0"/>
              <a:t>Consumable Resources Needed:</a:t>
            </a:r>
            <a:endParaRPr lang="en-GB" dirty="0"/>
          </a:p>
        </p:txBody>
      </p:sp>
      <p:sp>
        <p:nvSpPr>
          <p:cNvPr id="3" name="TextBox 2"/>
          <p:cNvSpPr txBox="1"/>
          <p:nvPr/>
        </p:nvSpPr>
        <p:spPr>
          <a:xfrm>
            <a:off x="533400" y="5007961"/>
            <a:ext cx="2960811" cy="369332"/>
          </a:xfrm>
          <a:prstGeom prst="rect">
            <a:avLst/>
          </a:prstGeom>
          <a:noFill/>
        </p:spPr>
        <p:txBody>
          <a:bodyPr wrap="none" rtlCol="0">
            <a:spAutoFit/>
          </a:bodyPr>
          <a:lstStyle/>
          <a:p>
            <a:r>
              <a:rPr lang="en-GB" dirty="0" smtClean="0"/>
              <a:t>Re-usable Resources Needed:</a:t>
            </a:r>
            <a:endParaRPr lang="en-GB" dirty="0"/>
          </a:p>
        </p:txBody>
      </p:sp>
      <p:sp>
        <p:nvSpPr>
          <p:cNvPr id="8" name="TextBox 7"/>
          <p:cNvSpPr txBox="1"/>
          <p:nvPr/>
        </p:nvSpPr>
        <p:spPr>
          <a:xfrm>
            <a:off x="1143000" y="5441825"/>
            <a:ext cx="1974387" cy="646331"/>
          </a:xfrm>
          <a:prstGeom prst="rect">
            <a:avLst/>
          </a:prstGeom>
          <a:noFill/>
        </p:spPr>
        <p:txBody>
          <a:bodyPr wrap="none" rtlCol="0">
            <a:spAutoFit/>
          </a:bodyPr>
          <a:lstStyle/>
          <a:p>
            <a:r>
              <a:rPr lang="en-GB" dirty="0" err="1" smtClean="0"/>
              <a:t>Minin-whitebaords</a:t>
            </a:r>
            <a:endParaRPr lang="en-GB" dirty="0" smtClean="0"/>
          </a:p>
          <a:p>
            <a:r>
              <a:rPr lang="en-GB" dirty="0" smtClean="0"/>
              <a:t>Camera?</a:t>
            </a:r>
            <a:endParaRPr lang="en-GB" dirty="0"/>
          </a:p>
        </p:txBody>
      </p:sp>
      <p:sp>
        <p:nvSpPr>
          <p:cNvPr id="9" name="TextBox 8"/>
          <p:cNvSpPr txBox="1"/>
          <p:nvPr/>
        </p:nvSpPr>
        <p:spPr>
          <a:xfrm>
            <a:off x="1140371" y="1496996"/>
            <a:ext cx="7620857" cy="923330"/>
          </a:xfrm>
          <a:prstGeom prst="rect">
            <a:avLst/>
          </a:prstGeom>
          <a:noFill/>
        </p:spPr>
        <p:txBody>
          <a:bodyPr wrap="square" rtlCol="0">
            <a:spAutoFit/>
          </a:bodyPr>
          <a:lstStyle/>
          <a:p>
            <a:r>
              <a:rPr lang="en-GB" dirty="0" smtClean="0"/>
              <a:t>Each </a:t>
            </a:r>
            <a:r>
              <a:rPr lang="en-GB" i="1" dirty="0" smtClean="0"/>
              <a:t>student</a:t>
            </a:r>
            <a:r>
              <a:rPr lang="en-GB" dirty="0" smtClean="0"/>
              <a:t> needs a single A4 worksheet  + lots of spares. Students might want to try it quite a few more times. And can also be used a </a:t>
            </a:r>
            <a:r>
              <a:rPr lang="en-GB" dirty="0" err="1" smtClean="0"/>
              <a:t>a</a:t>
            </a:r>
            <a:r>
              <a:rPr lang="en-GB" dirty="0" smtClean="0"/>
              <a:t> revision activity in later lessons, once they understand the process of using the sheets.</a:t>
            </a:r>
            <a:endParaRPr lang="en-GB" dirty="0"/>
          </a:p>
        </p:txBody>
      </p:sp>
      <p:sp>
        <p:nvSpPr>
          <p:cNvPr id="11" name="TextBox 10"/>
          <p:cNvSpPr txBox="1"/>
          <p:nvPr/>
        </p:nvSpPr>
        <p:spPr>
          <a:xfrm>
            <a:off x="1143909" y="2691430"/>
            <a:ext cx="7620857" cy="923330"/>
          </a:xfrm>
          <a:prstGeom prst="rect">
            <a:avLst/>
          </a:prstGeom>
          <a:noFill/>
        </p:spPr>
        <p:txBody>
          <a:bodyPr wrap="square" rtlCol="0">
            <a:spAutoFit/>
          </a:bodyPr>
          <a:lstStyle/>
          <a:p>
            <a:r>
              <a:rPr lang="en-GB" dirty="0" smtClean="0"/>
              <a:t>Lots of copies of second worksheet. Expect many students (pairs) to progress to this, but do not give it to them at the start. Let them progress to this level in their own time.</a:t>
            </a:r>
            <a:endParaRPr lang="en-GB" dirty="0"/>
          </a:p>
        </p:txBody>
      </p:sp>
      <p:sp>
        <p:nvSpPr>
          <p:cNvPr id="13" name="TextBox 12"/>
          <p:cNvSpPr txBox="1"/>
          <p:nvPr/>
        </p:nvSpPr>
        <p:spPr>
          <a:xfrm>
            <a:off x="1136814" y="3630672"/>
            <a:ext cx="7620857" cy="923330"/>
          </a:xfrm>
          <a:prstGeom prst="rect">
            <a:avLst/>
          </a:prstGeom>
          <a:noFill/>
        </p:spPr>
        <p:txBody>
          <a:bodyPr wrap="square" rtlCol="0">
            <a:spAutoFit/>
          </a:bodyPr>
          <a:lstStyle/>
          <a:p>
            <a:r>
              <a:rPr lang="en-GB" dirty="0" smtClean="0"/>
              <a:t>Lots of copies of third worksheet. Expect some students (pairs) to progress to this, but do not give it to them at the start. Let them progress to this level in their own time.</a:t>
            </a:r>
            <a:endParaRPr lang="en-GB" dirty="0"/>
          </a:p>
        </p:txBody>
      </p:sp>
    </p:spTree>
    <p:extLst>
      <p:ext uri="{BB962C8B-B14F-4D97-AF65-F5344CB8AC3E}">
        <p14:creationId xmlns:p14="http://schemas.microsoft.com/office/powerpoint/2010/main" val="1665568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20364" y="0"/>
            <a:ext cx="8869999" cy="6858000"/>
            <a:chOff x="120364" y="0"/>
            <a:chExt cx="8869999" cy="685800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364" y="171450"/>
              <a:ext cx="4248150" cy="6515100"/>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1263" y="610825"/>
              <a:ext cx="4229100" cy="6038850"/>
            </a:xfrm>
            <a:prstGeom prst="rect">
              <a:avLst/>
            </a:prstGeom>
          </p:spPr>
        </p:pic>
        <p:cxnSp>
          <p:nvCxnSpPr>
            <p:cNvPr id="6" name="Straight Connector 5"/>
            <p:cNvCxnSpPr/>
            <p:nvPr/>
          </p:nvCxnSpPr>
          <p:spPr>
            <a:xfrm>
              <a:off x="4548250" y="0"/>
              <a:ext cx="0" cy="685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rot="16200000">
              <a:off x="1152089" y="3321895"/>
              <a:ext cx="6764404" cy="307806"/>
              <a:chOff x="3111335" y="187539"/>
              <a:chExt cx="6764404" cy="307806"/>
            </a:xfrm>
          </p:grpSpPr>
          <p:sp>
            <p:nvSpPr>
              <p:cNvPr id="7" name="TextBox 6"/>
              <p:cNvSpPr txBox="1"/>
              <p:nvPr/>
            </p:nvSpPr>
            <p:spPr>
              <a:xfrm>
                <a:off x="3111335"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8" name="TextBox 7"/>
              <p:cNvSpPr txBox="1"/>
              <p:nvPr/>
            </p:nvSpPr>
            <p:spPr>
              <a:xfrm>
                <a:off x="5531922"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9" name="TextBox 8"/>
              <p:cNvSpPr txBox="1"/>
              <p:nvPr/>
            </p:nvSpPr>
            <p:spPr>
              <a:xfrm>
                <a:off x="8011895" y="187568"/>
                <a:ext cx="1863844" cy="307777"/>
              </a:xfrm>
              <a:prstGeom prst="rect">
                <a:avLst/>
              </a:prstGeom>
              <a:noFill/>
            </p:spPr>
            <p:txBody>
              <a:bodyPr wrap="none" rtlCol="0">
                <a:spAutoFit/>
              </a:bodyPr>
              <a:lstStyle/>
              <a:p>
                <a:r>
                  <a:rPr lang="en-GB" sz="1400" dirty="0" smtClean="0"/>
                  <a:t>FOLD ALONG THIS LINE</a:t>
                </a:r>
                <a:endParaRPr lang="en-GB" sz="1400" dirty="0"/>
              </a:p>
            </p:txBody>
          </p:sp>
        </p:grpSp>
      </p:grpSp>
    </p:spTree>
    <p:extLst>
      <p:ext uri="{BB962C8B-B14F-4D97-AF65-F5344CB8AC3E}">
        <p14:creationId xmlns:p14="http://schemas.microsoft.com/office/powerpoint/2010/main" val="2329593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3" name="Group 222"/>
          <p:cNvGrpSpPr/>
          <p:nvPr/>
        </p:nvGrpSpPr>
        <p:grpSpPr>
          <a:xfrm>
            <a:off x="99034" y="0"/>
            <a:ext cx="8875883" cy="6858000"/>
            <a:chOff x="99034" y="0"/>
            <a:chExt cx="8875883" cy="6858000"/>
          </a:xfrm>
        </p:grpSpPr>
        <p:cxnSp>
          <p:nvCxnSpPr>
            <p:cNvPr id="6" name="Straight Connector 5"/>
            <p:cNvCxnSpPr/>
            <p:nvPr/>
          </p:nvCxnSpPr>
          <p:spPr>
            <a:xfrm>
              <a:off x="4548250" y="0"/>
              <a:ext cx="0" cy="685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rot="16200000">
              <a:off x="1152089" y="3321895"/>
              <a:ext cx="6764404" cy="307806"/>
              <a:chOff x="3111335" y="187539"/>
              <a:chExt cx="6764404" cy="307806"/>
            </a:xfrm>
          </p:grpSpPr>
          <p:sp>
            <p:nvSpPr>
              <p:cNvPr id="7" name="TextBox 6"/>
              <p:cNvSpPr txBox="1"/>
              <p:nvPr/>
            </p:nvSpPr>
            <p:spPr>
              <a:xfrm>
                <a:off x="3111335"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8" name="TextBox 7"/>
              <p:cNvSpPr txBox="1"/>
              <p:nvPr/>
            </p:nvSpPr>
            <p:spPr>
              <a:xfrm>
                <a:off x="5531922"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9" name="TextBox 8"/>
              <p:cNvSpPr txBox="1"/>
              <p:nvPr/>
            </p:nvSpPr>
            <p:spPr>
              <a:xfrm>
                <a:off x="8011895" y="187568"/>
                <a:ext cx="1863844" cy="307777"/>
              </a:xfrm>
              <a:prstGeom prst="rect">
                <a:avLst/>
              </a:prstGeom>
              <a:noFill/>
            </p:spPr>
            <p:txBody>
              <a:bodyPr wrap="none" rtlCol="0">
                <a:spAutoFit/>
              </a:bodyPr>
              <a:lstStyle/>
              <a:p>
                <a:r>
                  <a:rPr lang="en-GB" sz="1400" dirty="0" smtClean="0"/>
                  <a:t>FOLD ALONG THIS LINE</a:t>
                </a:r>
                <a:endParaRPr lang="en-GB" sz="1400" dirty="0"/>
              </a:p>
            </p:txBody>
          </p:sp>
        </p:grpSp>
        <p:grpSp>
          <p:nvGrpSpPr>
            <p:cNvPr id="66" name="Group 65"/>
            <p:cNvGrpSpPr/>
            <p:nvPr/>
          </p:nvGrpSpPr>
          <p:grpSpPr>
            <a:xfrm>
              <a:off x="99034" y="12338"/>
              <a:ext cx="4200883" cy="6597557"/>
              <a:chOff x="4816548" y="8800"/>
              <a:chExt cx="4200883" cy="6597557"/>
            </a:xfrm>
          </p:grpSpPr>
          <p:grpSp>
            <p:nvGrpSpPr>
              <p:cNvPr id="67" name="Group 66"/>
              <p:cNvGrpSpPr/>
              <p:nvPr/>
            </p:nvGrpSpPr>
            <p:grpSpPr>
              <a:xfrm>
                <a:off x="4816549" y="952104"/>
                <a:ext cx="2049478" cy="3242930"/>
                <a:chOff x="4816549" y="952104"/>
                <a:chExt cx="2049478" cy="3242930"/>
              </a:xfrm>
            </p:grpSpPr>
            <p:sp>
              <p:nvSpPr>
                <p:cNvPr id="100" name="Rectangle 99"/>
                <p:cNvSpPr/>
                <p:nvPr/>
              </p:nvSpPr>
              <p:spPr>
                <a:xfrm>
                  <a:off x="4816549" y="952104"/>
                  <a:ext cx="2031788" cy="3242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TextBox 100"/>
                <p:cNvSpPr txBox="1"/>
                <p:nvPr/>
              </p:nvSpPr>
              <p:spPr>
                <a:xfrm>
                  <a:off x="6039293" y="1025518"/>
                  <a:ext cx="287258" cy="338554"/>
                </a:xfrm>
                <a:prstGeom prst="rect">
                  <a:avLst/>
                </a:prstGeom>
                <a:noFill/>
              </p:spPr>
              <p:txBody>
                <a:bodyPr wrap="none" rtlCol="0">
                  <a:spAutoFit/>
                </a:bodyPr>
                <a:lstStyle/>
                <a:p>
                  <a:r>
                    <a:rPr lang="en-GB" sz="1600" dirty="0" smtClean="0"/>
                    <a:t>=</a:t>
                  </a:r>
                  <a:endParaRPr lang="en-GB" sz="1600" dirty="0"/>
                </a:p>
              </p:txBody>
            </p:sp>
            <p:sp>
              <p:nvSpPr>
                <p:cNvPr id="102" name="TextBox 101"/>
                <p:cNvSpPr txBox="1"/>
                <p:nvPr/>
              </p:nvSpPr>
              <p:spPr>
                <a:xfrm>
                  <a:off x="4816549" y="1025408"/>
                  <a:ext cx="819455" cy="261610"/>
                </a:xfrm>
                <a:prstGeom prst="rect">
                  <a:avLst/>
                </a:prstGeom>
                <a:noFill/>
              </p:spPr>
              <p:txBody>
                <a:bodyPr wrap="none" rtlCol="0">
                  <a:spAutoFit/>
                </a:bodyPr>
                <a:lstStyle/>
                <a:p>
                  <a:r>
                    <a:rPr lang="en-GB" sz="1100" dirty="0" smtClean="0"/>
                    <a:t>Operations</a:t>
                  </a:r>
                  <a:endParaRPr lang="en-GB" sz="1100" dirty="0"/>
                </a:p>
              </p:txBody>
            </p:sp>
            <p:sp>
              <p:nvSpPr>
                <p:cNvPr id="103" name="TextBox 102"/>
                <p:cNvSpPr txBox="1"/>
                <p:nvPr/>
              </p:nvSpPr>
              <p:spPr>
                <a:xfrm>
                  <a:off x="5685839" y="139057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4" name="TextBox 103"/>
                <p:cNvSpPr txBox="1"/>
                <p:nvPr/>
              </p:nvSpPr>
              <p:spPr>
                <a:xfrm>
                  <a:off x="5678744" y="174500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5" name="TextBox 104"/>
                <p:cNvSpPr txBox="1"/>
                <p:nvPr/>
              </p:nvSpPr>
              <p:spPr>
                <a:xfrm>
                  <a:off x="5692915" y="212069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6" name="TextBox 105"/>
                <p:cNvSpPr txBox="1"/>
                <p:nvPr/>
              </p:nvSpPr>
              <p:spPr>
                <a:xfrm>
                  <a:off x="5696453" y="2570822"/>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7" name="TextBox 106"/>
                <p:cNvSpPr txBox="1"/>
                <p:nvPr/>
              </p:nvSpPr>
              <p:spPr>
                <a:xfrm>
                  <a:off x="5689358" y="3106010"/>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8" name="TextBox 107"/>
                <p:cNvSpPr txBox="1"/>
                <p:nvPr/>
              </p:nvSpPr>
              <p:spPr>
                <a:xfrm>
                  <a:off x="5703529" y="3662464"/>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9" name="Freeform 108"/>
                <p:cNvSpPr/>
                <p:nvPr/>
              </p:nvSpPr>
              <p:spPr>
                <a:xfrm>
                  <a:off x="5529633" y="126346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Rectangle 109"/>
                <p:cNvSpPr/>
                <p:nvPr/>
              </p:nvSpPr>
              <p:spPr>
                <a:xfrm>
                  <a:off x="5071730" y="128701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Freeform 110"/>
                <p:cNvSpPr/>
                <p:nvPr/>
              </p:nvSpPr>
              <p:spPr>
                <a:xfrm>
                  <a:off x="5533171" y="162852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Rectangle 111"/>
                <p:cNvSpPr/>
                <p:nvPr/>
              </p:nvSpPr>
              <p:spPr>
                <a:xfrm>
                  <a:off x="5075268" y="165207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Freeform 112"/>
                <p:cNvSpPr/>
                <p:nvPr/>
              </p:nvSpPr>
              <p:spPr>
                <a:xfrm>
                  <a:off x="5536709" y="1982953"/>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ectangle 113"/>
                <p:cNvSpPr/>
                <p:nvPr/>
              </p:nvSpPr>
              <p:spPr>
                <a:xfrm>
                  <a:off x="5078806" y="2006505"/>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Freeform 114"/>
                <p:cNvSpPr/>
                <p:nvPr/>
              </p:nvSpPr>
              <p:spPr>
                <a:xfrm>
                  <a:off x="5387847" y="2387007"/>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16" name="Rectangle 115"/>
                <p:cNvSpPr/>
                <p:nvPr/>
              </p:nvSpPr>
              <p:spPr>
                <a:xfrm>
                  <a:off x="4929944" y="2410559"/>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17" name="Freeform 116"/>
                <p:cNvSpPr/>
                <p:nvPr/>
              </p:nvSpPr>
              <p:spPr>
                <a:xfrm>
                  <a:off x="5402018" y="289029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18" name="Rectangle 117"/>
                <p:cNvSpPr/>
                <p:nvPr/>
              </p:nvSpPr>
              <p:spPr>
                <a:xfrm>
                  <a:off x="4944115" y="291384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19" name="Freeform 118"/>
                <p:cNvSpPr/>
                <p:nvPr/>
              </p:nvSpPr>
              <p:spPr>
                <a:xfrm>
                  <a:off x="5416189" y="3436117"/>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20" name="Rectangle 119"/>
                <p:cNvSpPr/>
                <p:nvPr/>
              </p:nvSpPr>
              <p:spPr>
                <a:xfrm>
                  <a:off x="4958286" y="3459669"/>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grpSp>
          <p:sp>
            <p:nvSpPr>
              <p:cNvPr id="68" name="Rectangle 67"/>
              <p:cNvSpPr/>
              <p:nvPr/>
            </p:nvSpPr>
            <p:spPr>
              <a:xfrm>
                <a:off x="4816549" y="4688958"/>
                <a:ext cx="2031788"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4816549" y="4411959"/>
                <a:ext cx="2000035" cy="276999"/>
              </a:xfrm>
              <a:prstGeom prst="rect">
                <a:avLst/>
              </a:prstGeom>
              <a:noFill/>
            </p:spPr>
            <p:txBody>
              <a:bodyPr wrap="none" rtlCol="0">
                <a:spAutoFit/>
              </a:bodyPr>
              <a:lstStyle/>
              <a:p>
                <a:r>
                  <a:rPr lang="en-GB" sz="1200" dirty="0" smtClean="0"/>
                  <a:t>Check you’ve made no errors</a:t>
                </a:r>
                <a:endParaRPr lang="en-GB" sz="1200" dirty="0"/>
              </a:p>
            </p:txBody>
          </p:sp>
          <p:sp>
            <p:nvSpPr>
              <p:cNvPr id="70" name="TextBox 69"/>
              <p:cNvSpPr txBox="1"/>
              <p:nvPr/>
            </p:nvSpPr>
            <p:spPr>
              <a:xfrm>
                <a:off x="4816548" y="675105"/>
                <a:ext cx="1633652" cy="276999"/>
              </a:xfrm>
              <a:prstGeom prst="rect">
                <a:avLst/>
              </a:prstGeom>
              <a:noFill/>
            </p:spPr>
            <p:txBody>
              <a:bodyPr wrap="none" rtlCol="0">
                <a:spAutoFit/>
              </a:bodyPr>
              <a:lstStyle/>
              <a:p>
                <a:r>
                  <a:rPr lang="en-GB" sz="1200" dirty="0" smtClean="0"/>
                  <a:t>Build your 1</a:t>
                </a:r>
                <a:r>
                  <a:rPr lang="en-GB" sz="1200" baseline="30000" dirty="0" smtClean="0"/>
                  <a:t>st</a:t>
                </a:r>
                <a:r>
                  <a:rPr lang="en-GB" sz="1200" dirty="0" smtClean="0"/>
                  <a:t> equation</a:t>
                </a:r>
                <a:endParaRPr lang="en-GB" sz="1200" dirty="0"/>
              </a:p>
            </p:txBody>
          </p:sp>
          <p:sp>
            <p:nvSpPr>
              <p:cNvPr id="71" name="TextBox 70"/>
              <p:cNvSpPr txBox="1"/>
              <p:nvPr/>
            </p:nvSpPr>
            <p:spPr>
              <a:xfrm>
                <a:off x="5538594" y="8800"/>
                <a:ext cx="2576346" cy="369332"/>
              </a:xfrm>
              <a:prstGeom prst="rect">
                <a:avLst/>
              </a:prstGeom>
              <a:noFill/>
            </p:spPr>
            <p:txBody>
              <a:bodyPr wrap="none" rtlCol="0">
                <a:spAutoFit/>
              </a:bodyPr>
              <a:lstStyle/>
              <a:p>
                <a:r>
                  <a:rPr lang="en-GB" dirty="0" smtClean="0"/>
                  <a:t>Name: </a:t>
                </a:r>
                <a:r>
                  <a:rPr lang="en-GB" dirty="0" smtClean="0">
                    <a:solidFill>
                      <a:schemeClr val="bg1">
                        <a:lumMod val="75000"/>
                      </a:schemeClr>
                    </a:solidFill>
                  </a:rPr>
                  <a:t>. . . . . . . . . . . . . . . .</a:t>
                </a:r>
                <a:endParaRPr lang="en-GB" dirty="0">
                  <a:solidFill>
                    <a:schemeClr val="bg1">
                      <a:lumMod val="75000"/>
                    </a:schemeClr>
                  </a:solidFill>
                </a:endParaRPr>
              </a:p>
            </p:txBody>
          </p:sp>
          <p:sp>
            <p:nvSpPr>
              <p:cNvPr id="72" name="TextBox 71"/>
              <p:cNvSpPr txBox="1"/>
              <p:nvPr/>
            </p:nvSpPr>
            <p:spPr>
              <a:xfrm>
                <a:off x="5903654" y="320695"/>
                <a:ext cx="2396875" cy="338554"/>
              </a:xfrm>
              <a:prstGeom prst="rect">
                <a:avLst/>
              </a:prstGeom>
              <a:noFill/>
            </p:spPr>
            <p:txBody>
              <a:bodyPr wrap="none" rtlCol="0">
                <a:spAutoFit/>
              </a:bodyPr>
              <a:lstStyle/>
              <a:p>
                <a:r>
                  <a:rPr lang="en-GB" sz="1600" dirty="0" smtClean="0"/>
                  <a:t>Building harder equations!</a:t>
                </a:r>
                <a:endParaRPr lang="en-GB" sz="1600" dirty="0"/>
              </a:p>
            </p:txBody>
          </p:sp>
          <p:sp>
            <p:nvSpPr>
              <p:cNvPr id="73" name="TextBox 72"/>
              <p:cNvSpPr txBox="1"/>
              <p:nvPr/>
            </p:nvSpPr>
            <p:spPr>
              <a:xfrm>
                <a:off x="4841207" y="4717157"/>
                <a:ext cx="1975377" cy="430887"/>
              </a:xfrm>
              <a:prstGeom prst="rect">
                <a:avLst/>
              </a:prstGeom>
              <a:noFill/>
            </p:spPr>
            <p:txBody>
              <a:bodyPr wrap="square" rtlCol="0">
                <a:spAutoFit/>
              </a:bodyPr>
              <a:lstStyle/>
              <a:p>
                <a:r>
                  <a:rPr lang="en-GB" sz="1000" dirty="0" smtClean="0"/>
                  <a:t>Substitute your original value into the final equation</a:t>
                </a:r>
                <a:r>
                  <a:rPr lang="en-GB" sz="1200" dirty="0" smtClean="0"/>
                  <a:t>.</a:t>
                </a:r>
                <a:endParaRPr lang="en-GB" sz="1200" dirty="0"/>
              </a:p>
            </p:txBody>
          </p:sp>
          <p:grpSp>
            <p:nvGrpSpPr>
              <p:cNvPr id="74" name="Group 73"/>
              <p:cNvGrpSpPr/>
              <p:nvPr/>
            </p:nvGrpSpPr>
            <p:grpSpPr>
              <a:xfrm>
                <a:off x="6967953" y="955642"/>
                <a:ext cx="2049478" cy="3242930"/>
                <a:chOff x="4816549" y="952104"/>
                <a:chExt cx="2049478" cy="3242930"/>
              </a:xfrm>
            </p:grpSpPr>
            <p:sp>
              <p:nvSpPr>
                <p:cNvPr id="79" name="Rectangle 78"/>
                <p:cNvSpPr/>
                <p:nvPr/>
              </p:nvSpPr>
              <p:spPr>
                <a:xfrm>
                  <a:off x="4816549" y="952104"/>
                  <a:ext cx="2031788" cy="3242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TextBox 79"/>
                <p:cNvSpPr txBox="1"/>
                <p:nvPr/>
              </p:nvSpPr>
              <p:spPr>
                <a:xfrm>
                  <a:off x="6039293" y="1025518"/>
                  <a:ext cx="287258" cy="338554"/>
                </a:xfrm>
                <a:prstGeom prst="rect">
                  <a:avLst/>
                </a:prstGeom>
                <a:noFill/>
              </p:spPr>
              <p:txBody>
                <a:bodyPr wrap="none" rtlCol="0">
                  <a:spAutoFit/>
                </a:bodyPr>
                <a:lstStyle/>
                <a:p>
                  <a:r>
                    <a:rPr lang="en-GB" sz="1600" dirty="0" smtClean="0"/>
                    <a:t>=</a:t>
                  </a:r>
                  <a:endParaRPr lang="en-GB" sz="1600" dirty="0"/>
                </a:p>
              </p:txBody>
            </p:sp>
            <p:sp>
              <p:nvSpPr>
                <p:cNvPr id="81" name="TextBox 80"/>
                <p:cNvSpPr txBox="1"/>
                <p:nvPr/>
              </p:nvSpPr>
              <p:spPr>
                <a:xfrm>
                  <a:off x="4816549" y="1025408"/>
                  <a:ext cx="819455" cy="261610"/>
                </a:xfrm>
                <a:prstGeom prst="rect">
                  <a:avLst/>
                </a:prstGeom>
                <a:noFill/>
              </p:spPr>
              <p:txBody>
                <a:bodyPr wrap="none" rtlCol="0">
                  <a:spAutoFit/>
                </a:bodyPr>
                <a:lstStyle/>
                <a:p>
                  <a:r>
                    <a:rPr lang="en-GB" sz="1100" dirty="0" smtClean="0"/>
                    <a:t>Operations</a:t>
                  </a:r>
                  <a:endParaRPr lang="en-GB" sz="1100" dirty="0"/>
                </a:p>
              </p:txBody>
            </p:sp>
            <p:sp>
              <p:nvSpPr>
                <p:cNvPr id="82" name="TextBox 81"/>
                <p:cNvSpPr txBox="1"/>
                <p:nvPr/>
              </p:nvSpPr>
              <p:spPr>
                <a:xfrm>
                  <a:off x="5685839" y="139057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3" name="TextBox 82"/>
                <p:cNvSpPr txBox="1"/>
                <p:nvPr/>
              </p:nvSpPr>
              <p:spPr>
                <a:xfrm>
                  <a:off x="5678744" y="174500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4" name="TextBox 83"/>
                <p:cNvSpPr txBox="1"/>
                <p:nvPr/>
              </p:nvSpPr>
              <p:spPr>
                <a:xfrm>
                  <a:off x="5692915" y="212069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5" name="TextBox 84"/>
                <p:cNvSpPr txBox="1"/>
                <p:nvPr/>
              </p:nvSpPr>
              <p:spPr>
                <a:xfrm>
                  <a:off x="5696453" y="2570822"/>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6" name="TextBox 85"/>
                <p:cNvSpPr txBox="1"/>
                <p:nvPr/>
              </p:nvSpPr>
              <p:spPr>
                <a:xfrm>
                  <a:off x="5689358" y="3106010"/>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7" name="TextBox 86"/>
                <p:cNvSpPr txBox="1"/>
                <p:nvPr/>
              </p:nvSpPr>
              <p:spPr>
                <a:xfrm>
                  <a:off x="5703529" y="3662464"/>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8" name="Freeform 87"/>
                <p:cNvSpPr/>
                <p:nvPr/>
              </p:nvSpPr>
              <p:spPr>
                <a:xfrm>
                  <a:off x="5529633" y="126346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5071730" y="128701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Freeform 89"/>
                <p:cNvSpPr/>
                <p:nvPr/>
              </p:nvSpPr>
              <p:spPr>
                <a:xfrm>
                  <a:off x="5533171" y="162852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90"/>
                <p:cNvSpPr/>
                <p:nvPr/>
              </p:nvSpPr>
              <p:spPr>
                <a:xfrm>
                  <a:off x="5075268" y="165207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Freeform 91"/>
                <p:cNvSpPr/>
                <p:nvPr/>
              </p:nvSpPr>
              <p:spPr>
                <a:xfrm>
                  <a:off x="5536709" y="1982953"/>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p:cNvSpPr/>
                <p:nvPr/>
              </p:nvSpPr>
              <p:spPr>
                <a:xfrm>
                  <a:off x="5078806" y="2006505"/>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Freeform 93"/>
                <p:cNvSpPr/>
                <p:nvPr/>
              </p:nvSpPr>
              <p:spPr>
                <a:xfrm>
                  <a:off x="5387847" y="2387007"/>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95" name="Rectangle 94"/>
                <p:cNvSpPr/>
                <p:nvPr/>
              </p:nvSpPr>
              <p:spPr>
                <a:xfrm>
                  <a:off x="4929944" y="2410559"/>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96" name="Freeform 95"/>
                <p:cNvSpPr/>
                <p:nvPr/>
              </p:nvSpPr>
              <p:spPr>
                <a:xfrm>
                  <a:off x="5402018" y="2890296"/>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97" name="Rectangle 96"/>
                <p:cNvSpPr/>
                <p:nvPr/>
              </p:nvSpPr>
              <p:spPr>
                <a:xfrm>
                  <a:off x="4944115" y="2913848"/>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98" name="Freeform 97"/>
                <p:cNvSpPr/>
                <p:nvPr/>
              </p:nvSpPr>
              <p:spPr>
                <a:xfrm>
                  <a:off x="5416189" y="3436117"/>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99" name="Rectangle 98"/>
                <p:cNvSpPr/>
                <p:nvPr/>
              </p:nvSpPr>
              <p:spPr>
                <a:xfrm>
                  <a:off x="4958286" y="3459669"/>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grpSp>
          <p:sp>
            <p:nvSpPr>
              <p:cNvPr id="75" name="Rectangle 74"/>
              <p:cNvSpPr/>
              <p:nvPr/>
            </p:nvSpPr>
            <p:spPr>
              <a:xfrm>
                <a:off x="6967953" y="4692496"/>
                <a:ext cx="2031788"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6967953" y="4415497"/>
                <a:ext cx="2000035" cy="276999"/>
              </a:xfrm>
              <a:prstGeom prst="rect">
                <a:avLst/>
              </a:prstGeom>
              <a:noFill/>
            </p:spPr>
            <p:txBody>
              <a:bodyPr wrap="none" rtlCol="0">
                <a:spAutoFit/>
              </a:bodyPr>
              <a:lstStyle/>
              <a:p>
                <a:r>
                  <a:rPr lang="en-GB" sz="1200" dirty="0" smtClean="0"/>
                  <a:t>Check you’ve made no errors</a:t>
                </a:r>
                <a:endParaRPr lang="en-GB" sz="1200" dirty="0"/>
              </a:p>
            </p:txBody>
          </p:sp>
          <p:sp>
            <p:nvSpPr>
              <p:cNvPr id="77" name="TextBox 76"/>
              <p:cNvSpPr txBox="1"/>
              <p:nvPr/>
            </p:nvSpPr>
            <p:spPr>
              <a:xfrm>
                <a:off x="6967952" y="678643"/>
                <a:ext cx="1632178" cy="276999"/>
              </a:xfrm>
              <a:prstGeom prst="rect">
                <a:avLst/>
              </a:prstGeom>
              <a:noFill/>
            </p:spPr>
            <p:txBody>
              <a:bodyPr wrap="none" rtlCol="0">
                <a:spAutoFit/>
              </a:bodyPr>
              <a:lstStyle/>
              <a:p>
                <a:r>
                  <a:rPr lang="en-GB" sz="1200" dirty="0" smtClean="0"/>
                  <a:t>Build your 2</a:t>
                </a:r>
                <a:r>
                  <a:rPr lang="en-GB" sz="1200" baseline="30000" dirty="0" smtClean="0"/>
                  <a:t>nd</a:t>
                </a:r>
                <a:r>
                  <a:rPr lang="en-GB" sz="1200" dirty="0" smtClean="0"/>
                  <a:t> equation</a:t>
                </a:r>
                <a:endParaRPr lang="en-GB" sz="1200" dirty="0"/>
              </a:p>
            </p:txBody>
          </p:sp>
          <p:sp>
            <p:nvSpPr>
              <p:cNvPr id="78" name="TextBox 77"/>
              <p:cNvSpPr txBox="1"/>
              <p:nvPr/>
            </p:nvSpPr>
            <p:spPr>
              <a:xfrm>
                <a:off x="6992611" y="4720695"/>
                <a:ext cx="1975377" cy="430887"/>
              </a:xfrm>
              <a:prstGeom prst="rect">
                <a:avLst/>
              </a:prstGeom>
              <a:noFill/>
            </p:spPr>
            <p:txBody>
              <a:bodyPr wrap="square" rtlCol="0">
                <a:spAutoFit/>
              </a:bodyPr>
              <a:lstStyle/>
              <a:p>
                <a:r>
                  <a:rPr lang="en-GB" sz="1000" dirty="0" smtClean="0"/>
                  <a:t>Substitute your original value into the final equation</a:t>
                </a:r>
                <a:r>
                  <a:rPr lang="en-GB" sz="1200" dirty="0" smtClean="0"/>
                  <a:t>.</a:t>
                </a:r>
                <a:endParaRPr lang="en-GB" sz="1200" dirty="0"/>
              </a:p>
            </p:txBody>
          </p:sp>
        </p:grpSp>
        <p:sp>
          <p:nvSpPr>
            <p:cNvPr id="123" name="Rectangle 122"/>
            <p:cNvSpPr/>
            <p:nvPr/>
          </p:nvSpPr>
          <p:spPr>
            <a:xfrm>
              <a:off x="4791725" y="4696034"/>
              <a:ext cx="4176097"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TextBox 124"/>
            <p:cNvSpPr txBox="1"/>
            <p:nvPr/>
          </p:nvSpPr>
          <p:spPr>
            <a:xfrm>
              <a:off x="4791725" y="682181"/>
              <a:ext cx="1296317" cy="276999"/>
            </a:xfrm>
            <a:prstGeom prst="rect">
              <a:avLst/>
            </a:prstGeom>
            <a:noFill/>
          </p:spPr>
          <p:txBody>
            <a:bodyPr wrap="none" rtlCol="0">
              <a:spAutoFit/>
            </a:bodyPr>
            <a:lstStyle/>
            <a:p>
              <a:r>
                <a:rPr lang="en-GB" sz="1200" dirty="0" smtClean="0"/>
                <a:t>Solve 1</a:t>
              </a:r>
              <a:r>
                <a:rPr lang="en-GB" sz="1200" baseline="30000" dirty="0" smtClean="0"/>
                <a:t>st</a:t>
              </a:r>
              <a:r>
                <a:rPr lang="en-GB" sz="1200" dirty="0" smtClean="0"/>
                <a:t> equation</a:t>
              </a:r>
              <a:endParaRPr lang="en-GB" sz="1200" dirty="0"/>
            </a:p>
          </p:txBody>
        </p:sp>
        <p:sp>
          <p:nvSpPr>
            <p:cNvPr id="126" name="TextBox 125"/>
            <p:cNvSpPr txBox="1"/>
            <p:nvPr/>
          </p:nvSpPr>
          <p:spPr>
            <a:xfrm>
              <a:off x="5237313" y="15876"/>
              <a:ext cx="3573286" cy="369332"/>
            </a:xfrm>
            <a:prstGeom prst="rect">
              <a:avLst/>
            </a:prstGeom>
            <a:noFill/>
          </p:spPr>
          <p:txBody>
            <a:bodyPr wrap="none" rtlCol="0">
              <a:spAutoFit/>
            </a:bodyPr>
            <a:lstStyle/>
            <a:p>
              <a:r>
                <a:rPr lang="en-GB" dirty="0" smtClean="0"/>
                <a:t>Name of Partner: </a:t>
              </a:r>
              <a:r>
                <a:rPr lang="en-GB" dirty="0" smtClean="0">
                  <a:solidFill>
                    <a:schemeClr val="bg1">
                      <a:lumMod val="75000"/>
                    </a:schemeClr>
                  </a:solidFill>
                </a:rPr>
                <a:t>. . . . . . . . . . . . . . . .</a:t>
              </a:r>
              <a:endParaRPr lang="en-GB" dirty="0">
                <a:solidFill>
                  <a:schemeClr val="bg1">
                    <a:lumMod val="75000"/>
                  </a:schemeClr>
                </a:solidFill>
              </a:endParaRPr>
            </a:p>
          </p:txBody>
        </p:sp>
        <p:sp>
          <p:nvSpPr>
            <p:cNvPr id="127" name="TextBox 126"/>
            <p:cNvSpPr txBox="1"/>
            <p:nvPr/>
          </p:nvSpPr>
          <p:spPr>
            <a:xfrm>
              <a:off x="5878831" y="327771"/>
              <a:ext cx="2252604" cy="338554"/>
            </a:xfrm>
            <a:prstGeom prst="rect">
              <a:avLst/>
            </a:prstGeom>
            <a:noFill/>
          </p:spPr>
          <p:txBody>
            <a:bodyPr wrap="none" rtlCol="0">
              <a:spAutoFit/>
            </a:bodyPr>
            <a:lstStyle/>
            <a:p>
              <a:r>
                <a:rPr lang="en-GB" sz="1600" dirty="0" smtClean="0"/>
                <a:t>Solving harder equations</a:t>
              </a:r>
              <a:endParaRPr lang="en-GB" sz="1600" dirty="0"/>
            </a:p>
          </p:txBody>
        </p:sp>
        <p:sp>
          <p:nvSpPr>
            <p:cNvPr id="132" name="TextBox 131"/>
            <p:cNvSpPr txBox="1"/>
            <p:nvPr/>
          </p:nvSpPr>
          <p:spPr>
            <a:xfrm>
              <a:off x="6943129" y="685719"/>
              <a:ext cx="1332737" cy="276999"/>
            </a:xfrm>
            <a:prstGeom prst="rect">
              <a:avLst/>
            </a:prstGeom>
            <a:noFill/>
          </p:spPr>
          <p:txBody>
            <a:bodyPr wrap="none" rtlCol="0">
              <a:spAutoFit/>
            </a:bodyPr>
            <a:lstStyle/>
            <a:p>
              <a:r>
                <a:rPr lang="en-GB" sz="1200" dirty="0" smtClean="0"/>
                <a:t>Solve 2</a:t>
              </a:r>
              <a:r>
                <a:rPr lang="en-GB" sz="1200" baseline="30000" dirty="0" smtClean="0"/>
                <a:t>nd</a:t>
              </a:r>
              <a:r>
                <a:rPr lang="en-GB" sz="1200" dirty="0" smtClean="0"/>
                <a:t> equation</a:t>
              </a:r>
              <a:endParaRPr lang="en-GB" sz="1200" dirty="0"/>
            </a:p>
          </p:txBody>
        </p:sp>
        <p:grpSp>
          <p:nvGrpSpPr>
            <p:cNvPr id="197" name="Group 196"/>
            <p:cNvGrpSpPr/>
            <p:nvPr/>
          </p:nvGrpSpPr>
          <p:grpSpPr>
            <a:xfrm>
              <a:off x="6943129" y="962718"/>
              <a:ext cx="2031788" cy="3242930"/>
              <a:chOff x="6943129" y="962718"/>
              <a:chExt cx="2031788" cy="3242930"/>
            </a:xfrm>
          </p:grpSpPr>
          <p:sp>
            <p:nvSpPr>
              <p:cNvPr id="176" name="TextBox 175"/>
              <p:cNvSpPr txBox="1"/>
              <p:nvPr/>
            </p:nvSpPr>
            <p:spPr>
              <a:xfrm>
                <a:off x="7755028" y="180924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77" name="Freeform 176"/>
              <p:cNvSpPr/>
              <p:nvPr/>
            </p:nvSpPr>
            <p:spPr>
              <a:xfrm>
                <a:off x="7481859" y="2139350"/>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78" name="Rectangle 177"/>
              <p:cNvSpPr/>
              <p:nvPr/>
            </p:nvSpPr>
            <p:spPr>
              <a:xfrm>
                <a:off x="7023956" y="2162902"/>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79" name="Rectangle 178"/>
              <p:cNvSpPr/>
              <p:nvPr/>
            </p:nvSpPr>
            <p:spPr>
              <a:xfrm>
                <a:off x="6943129" y="962718"/>
                <a:ext cx="2031788" cy="3242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TextBox 179"/>
              <p:cNvSpPr txBox="1"/>
              <p:nvPr/>
            </p:nvSpPr>
            <p:spPr>
              <a:xfrm>
                <a:off x="7769887" y="233693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1" name="Freeform 180"/>
              <p:cNvSpPr/>
              <p:nvPr/>
            </p:nvSpPr>
            <p:spPr>
              <a:xfrm>
                <a:off x="7496718" y="2592614"/>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2" name="Rectangle 181"/>
              <p:cNvSpPr/>
              <p:nvPr/>
            </p:nvSpPr>
            <p:spPr>
              <a:xfrm>
                <a:off x="7038815" y="2616166"/>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3" name="TextBox 182"/>
              <p:cNvSpPr txBox="1"/>
              <p:nvPr/>
            </p:nvSpPr>
            <p:spPr>
              <a:xfrm>
                <a:off x="7762792" y="275516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4" name="Freeform 183"/>
              <p:cNvSpPr/>
              <p:nvPr/>
            </p:nvSpPr>
            <p:spPr>
              <a:xfrm>
                <a:off x="7638485" y="2978940"/>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5" name="Rectangle 184"/>
              <p:cNvSpPr/>
              <p:nvPr/>
            </p:nvSpPr>
            <p:spPr>
              <a:xfrm>
                <a:off x="7180582" y="3002492"/>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6" name="TextBox 185"/>
              <p:cNvSpPr txBox="1"/>
              <p:nvPr/>
            </p:nvSpPr>
            <p:spPr>
              <a:xfrm>
                <a:off x="7766330" y="3098957"/>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7" name="Freeform 186"/>
              <p:cNvSpPr/>
              <p:nvPr/>
            </p:nvSpPr>
            <p:spPr>
              <a:xfrm>
                <a:off x="7642023" y="3301468"/>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8" name="Rectangle 187"/>
              <p:cNvSpPr/>
              <p:nvPr/>
            </p:nvSpPr>
            <p:spPr>
              <a:xfrm>
                <a:off x="7184120" y="3325020"/>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89" name="TextBox 188"/>
              <p:cNvSpPr txBox="1"/>
              <p:nvPr/>
            </p:nvSpPr>
            <p:spPr>
              <a:xfrm>
                <a:off x="7769868" y="343211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90" name="Freeform 189"/>
              <p:cNvSpPr/>
              <p:nvPr/>
            </p:nvSpPr>
            <p:spPr>
              <a:xfrm>
                <a:off x="7645561" y="3634629"/>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91" name="Rectangle 190"/>
              <p:cNvSpPr/>
              <p:nvPr/>
            </p:nvSpPr>
            <p:spPr>
              <a:xfrm>
                <a:off x="7187658" y="3658181"/>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92" name="TextBox 191"/>
              <p:cNvSpPr txBox="1"/>
              <p:nvPr/>
            </p:nvSpPr>
            <p:spPr>
              <a:xfrm>
                <a:off x="8177664" y="3847235"/>
                <a:ext cx="287258" cy="338554"/>
              </a:xfrm>
              <a:prstGeom prst="rect">
                <a:avLst/>
              </a:prstGeom>
              <a:noFill/>
            </p:spPr>
            <p:txBody>
              <a:bodyPr wrap="none" rtlCol="0">
                <a:spAutoFit/>
              </a:bodyPr>
              <a:lstStyle/>
              <a:p>
                <a:r>
                  <a:rPr lang="en-GB" sz="1600" dirty="0" smtClean="0"/>
                  <a:t>=</a:t>
                </a:r>
                <a:endParaRPr lang="en-GB" sz="1600" dirty="0"/>
              </a:p>
            </p:txBody>
          </p:sp>
          <p:sp>
            <p:nvSpPr>
              <p:cNvPr id="193" name="TextBox 192"/>
              <p:cNvSpPr txBox="1"/>
              <p:nvPr/>
            </p:nvSpPr>
            <p:spPr>
              <a:xfrm>
                <a:off x="7220745" y="3914132"/>
                <a:ext cx="654346" cy="261610"/>
              </a:xfrm>
              <a:prstGeom prst="rect">
                <a:avLst/>
              </a:prstGeom>
              <a:noFill/>
            </p:spPr>
            <p:txBody>
              <a:bodyPr wrap="none" rtlCol="0">
                <a:spAutoFit/>
              </a:bodyPr>
              <a:lstStyle/>
              <a:p>
                <a:r>
                  <a:rPr lang="en-GB" sz="1100" dirty="0" smtClean="0"/>
                  <a:t>Solution</a:t>
                </a:r>
                <a:endParaRPr lang="en-GB" sz="1100" dirty="0"/>
              </a:p>
            </p:txBody>
          </p:sp>
          <p:sp>
            <p:nvSpPr>
              <p:cNvPr id="194" name="TextBox 193"/>
              <p:cNvSpPr txBox="1"/>
              <p:nvPr/>
            </p:nvSpPr>
            <p:spPr>
              <a:xfrm>
                <a:off x="7758566" y="125986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95" name="Freeform 194"/>
              <p:cNvSpPr/>
              <p:nvPr/>
            </p:nvSpPr>
            <p:spPr>
              <a:xfrm>
                <a:off x="7485397" y="1589972"/>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96" name="Rectangle 195"/>
              <p:cNvSpPr/>
              <p:nvPr/>
            </p:nvSpPr>
            <p:spPr>
              <a:xfrm>
                <a:off x="7027494" y="1613524"/>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grpSp>
        <p:grpSp>
          <p:nvGrpSpPr>
            <p:cNvPr id="198" name="Group 197"/>
            <p:cNvGrpSpPr/>
            <p:nvPr/>
          </p:nvGrpSpPr>
          <p:grpSpPr>
            <a:xfrm>
              <a:off x="4809434" y="966256"/>
              <a:ext cx="2031788" cy="3242930"/>
              <a:chOff x="6943129" y="962718"/>
              <a:chExt cx="2031788" cy="3242930"/>
            </a:xfrm>
          </p:grpSpPr>
          <p:sp>
            <p:nvSpPr>
              <p:cNvPr id="199" name="TextBox 198"/>
              <p:cNvSpPr txBox="1"/>
              <p:nvPr/>
            </p:nvSpPr>
            <p:spPr>
              <a:xfrm>
                <a:off x="7755028" y="180924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0" name="Freeform 199"/>
              <p:cNvSpPr/>
              <p:nvPr/>
            </p:nvSpPr>
            <p:spPr>
              <a:xfrm>
                <a:off x="7481859" y="2139350"/>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1" name="Rectangle 200"/>
              <p:cNvSpPr/>
              <p:nvPr/>
            </p:nvSpPr>
            <p:spPr>
              <a:xfrm>
                <a:off x="7023956" y="2162902"/>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2" name="Rectangle 201"/>
              <p:cNvSpPr/>
              <p:nvPr/>
            </p:nvSpPr>
            <p:spPr>
              <a:xfrm>
                <a:off x="6943129" y="962718"/>
                <a:ext cx="2031788" cy="3242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3" name="TextBox 202"/>
              <p:cNvSpPr txBox="1"/>
              <p:nvPr/>
            </p:nvSpPr>
            <p:spPr>
              <a:xfrm>
                <a:off x="7769887" y="233693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4" name="Freeform 203"/>
              <p:cNvSpPr/>
              <p:nvPr/>
            </p:nvSpPr>
            <p:spPr>
              <a:xfrm>
                <a:off x="7496718" y="2592614"/>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5" name="Rectangle 204"/>
              <p:cNvSpPr/>
              <p:nvPr/>
            </p:nvSpPr>
            <p:spPr>
              <a:xfrm>
                <a:off x="7038815" y="2616166"/>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6" name="TextBox 205"/>
              <p:cNvSpPr txBox="1"/>
              <p:nvPr/>
            </p:nvSpPr>
            <p:spPr>
              <a:xfrm>
                <a:off x="7762792" y="275516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7" name="Freeform 206"/>
              <p:cNvSpPr/>
              <p:nvPr/>
            </p:nvSpPr>
            <p:spPr>
              <a:xfrm>
                <a:off x="7638485" y="2978940"/>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8" name="Rectangle 207"/>
              <p:cNvSpPr/>
              <p:nvPr/>
            </p:nvSpPr>
            <p:spPr>
              <a:xfrm>
                <a:off x="7180582" y="3002492"/>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09" name="TextBox 208"/>
              <p:cNvSpPr txBox="1"/>
              <p:nvPr/>
            </p:nvSpPr>
            <p:spPr>
              <a:xfrm>
                <a:off x="7766330" y="3098957"/>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10" name="Freeform 209"/>
              <p:cNvSpPr/>
              <p:nvPr/>
            </p:nvSpPr>
            <p:spPr>
              <a:xfrm>
                <a:off x="7642023" y="3301468"/>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11" name="Rectangle 210"/>
              <p:cNvSpPr/>
              <p:nvPr/>
            </p:nvSpPr>
            <p:spPr>
              <a:xfrm>
                <a:off x="7184120" y="3325020"/>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12" name="TextBox 211"/>
              <p:cNvSpPr txBox="1"/>
              <p:nvPr/>
            </p:nvSpPr>
            <p:spPr>
              <a:xfrm>
                <a:off x="7769868" y="343211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13" name="Freeform 212"/>
              <p:cNvSpPr/>
              <p:nvPr/>
            </p:nvSpPr>
            <p:spPr>
              <a:xfrm>
                <a:off x="7645561" y="3634629"/>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14" name="Rectangle 213"/>
              <p:cNvSpPr/>
              <p:nvPr/>
            </p:nvSpPr>
            <p:spPr>
              <a:xfrm>
                <a:off x="7187658" y="3658181"/>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15" name="TextBox 214"/>
              <p:cNvSpPr txBox="1"/>
              <p:nvPr/>
            </p:nvSpPr>
            <p:spPr>
              <a:xfrm>
                <a:off x="8177664" y="3847235"/>
                <a:ext cx="287258" cy="338554"/>
              </a:xfrm>
              <a:prstGeom prst="rect">
                <a:avLst/>
              </a:prstGeom>
              <a:noFill/>
            </p:spPr>
            <p:txBody>
              <a:bodyPr wrap="none" rtlCol="0">
                <a:spAutoFit/>
              </a:bodyPr>
              <a:lstStyle/>
              <a:p>
                <a:r>
                  <a:rPr lang="en-GB" sz="1600" dirty="0" smtClean="0"/>
                  <a:t>=</a:t>
                </a:r>
                <a:endParaRPr lang="en-GB" sz="1600" dirty="0"/>
              </a:p>
            </p:txBody>
          </p:sp>
          <p:sp>
            <p:nvSpPr>
              <p:cNvPr id="216" name="TextBox 215"/>
              <p:cNvSpPr txBox="1"/>
              <p:nvPr/>
            </p:nvSpPr>
            <p:spPr>
              <a:xfrm>
                <a:off x="7220745" y="3914132"/>
                <a:ext cx="654346" cy="261610"/>
              </a:xfrm>
              <a:prstGeom prst="rect">
                <a:avLst/>
              </a:prstGeom>
              <a:noFill/>
            </p:spPr>
            <p:txBody>
              <a:bodyPr wrap="none" rtlCol="0">
                <a:spAutoFit/>
              </a:bodyPr>
              <a:lstStyle/>
              <a:p>
                <a:r>
                  <a:rPr lang="en-GB" sz="1100" dirty="0" smtClean="0"/>
                  <a:t>Solution</a:t>
                </a:r>
                <a:endParaRPr lang="en-GB" sz="1100" dirty="0"/>
              </a:p>
            </p:txBody>
          </p:sp>
          <p:sp>
            <p:nvSpPr>
              <p:cNvPr id="217" name="TextBox 216"/>
              <p:cNvSpPr txBox="1"/>
              <p:nvPr/>
            </p:nvSpPr>
            <p:spPr>
              <a:xfrm>
                <a:off x="7758566" y="125986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18" name="Freeform 217"/>
              <p:cNvSpPr/>
              <p:nvPr/>
            </p:nvSpPr>
            <p:spPr>
              <a:xfrm>
                <a:off x="7485397" y="1589972"/>
                <a:ext cx="106348" cy="297712"/>
              </a:xfrm>
              <a:custGeom>
                <a:avLst/>
                <a:gdLst>
                  <a:gd name="connsiteX0" fmla="*/ 106348 w 106348"/>
                  <a:gd name="connsiteY0" fmla="*/ 0 h 297712"/>
                  <a:gd name="connsiteX1" fmla="*/ 23 w 106348"/>
                  <a:gd name="connsiteY1" fmla="*/ 159489 h 297712"/>
                  <a:gd name="connsiteX2" fmla="*/ 95716 w 106348"/>
                  <a:gd name="connsiteY2" fmla="*/ 297712 h 297712"/>
                  <a:gd name="connsiteX3" fmla="*/ 95716 w 106348"/>
                  <a:gd name="connsiteY3" fmla="*/ 297712 h 297712"/>
                  <a:gd name="connsiteX4" fmla="*/ 95716 w 106348"/>
                  <a:gd name="connsiteY4" fmla="*/ 297712 h 29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8" h="297712">
                    <a:moveTo>
                      <a:pt x="106348" y="0"/>
                    </a:moveTo>
                    <a:cubicBezTo>
                      <a:pt x="54071" y="54935"/>
                      <a:pt x="1795" y="109870"/>
                      <a:pt x="23" y="159489"/>
                    </a:cubicBezTo>
                    <a:cubicBezTo>
                      <a:pt x="-1749" y="209108"/>
                      <a:pt x="95716" y="297712"/>
                      <a:pt x="95716" y="297712"/>
                    </a:cubicBezTo>
                    <a:lnTo>
                      <a:pt x="95716" y="297712"/>
                    </a:lnTo>
                    <a:lnTo>
                      <a:pt x="95716" y="297712"/>
                    </a:lnTo>
                  </a:path>
                </a:pathLst>
              </a:custGeom>
              <a:noFill/>
              <a:ln>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219" name="Rectangle 218"/>
              <p:cNvSpPr/>
              <p:nvPr/>
            </p:nvSpPr>
            <p:spPr>
              <a:xfrm>
                <a:off x="7027494" y="1613524"/>
                <a:ext cx="382772" cy="272837"/>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grpSp>
        <p:sp>
          <p:nvSpPr>
            <p:cNvPr id="220" name="TextBox 219"/>
            <p:cNvSpPr txBox="1"/>
            <p:nvPr/>
          </p:nvSpPr>
          <p:spPr>
            <a:xfrm>
              <a:off x="4783796" y="4262802"/>
              <a:ext cx="4191121" cy="461665"/>
            </a:xfrm>
            <a:prstGeom prst="rect">
              <a:avLst/>
            </a:prstGeom>
            <a:noFill/>
          </p:spPr>
          <p:txBody>
            <a:bodyPr wrap="square" rtlCol="0">
              <a:spAutoFit/>
            </a:bodyPr>
            <a:lstStyle/>
            <a:p>
              <a:r>
                <a:rPr lang="en-GB" sz="1200" dirty="0" smtClean="0"/>
                <a:t>Mark your partner’s work. Did they follow your steps and get the correct answer? What difficulties do you think they had?</a:t>
              </a:r>
              <a:endParaRPr lang="en-GB" sz="1200" dirty="0"/>
            </a:p>
          </p:txBody>
        </p:sp>
        <p:sp>
          <p:nvSpPr>
            <p:cNvPr id="221" name="TextBox 220"/>
            <p:cNvSpPr txBox="1"/>
            <p:nvPr/>
          </p:nvSpPr>
          <p:spPr>
            <a:xfrm>
              <a:off x="4746782" y="1014596"/>
              <a:ext cx="793464" cy="507831"/>
            </a:xfrm>
            <a:prstGeom prst="rect">
              <a:avLst/>
            </a:prstGeom>
            <a:noFill/>
          </p:spPr>
          <p:txBody>
            <a:bodyPr wrap="square" rtlCol="0">
              <a:spAutoFit/>
            </a:bodyPr>
            <a:lstStyle/>
            <a:p>
              <a:pPr algn="ctr"/>
              <a:r>
                <a:rPr lang="en-GB" sz="900" dirty="0" smtClean="0"/>
                <a:t>Copy 1</a:t>
              </a:r>
              <a:r>
                <a:rPr lang="en-GB" sz="900" baseline="30000" dirty="0" smtClean="0"/>
                <a:t>st</a:t>
              </a:r>
              <a:r>
                <a:rPr lang="en-GB" sz="900" dirty="0" smtClean="0"/>
                <a:t> equation to here</a:t>
              </a:r>
              <a:endParaRPr lang="en-GB" sz="900" dirty="0"/>
            </a:p>
          </p:txBody>
        </p:sp>
        <p:sp>
          <p:nvSpPr>
            <p:cNvPr id="222" name="TextBox 221"/>
            <p:cNvSpPr txBox="1"/>
            <p:nvPr/>
          </p:nvSpPr>
          <p:spPr>
            <a:xfrm>
              <a:off x="6919470" y="1005949"/>
              <a:ext cx="793464" cy="507831"/>
            </a:xfrm>
            <a:prstGeom prst="rect">
              <a:avLst/>
            </a:prstGeom>
            <a:noFill/>
          </p:spPr>
          <p:txBody>
            <a:bodyPr wrap="square" rtlCol="0">
              <a:spAutoFit/>
            </a:bodyPr>
            <a:lstStyle/>
            <a:p>
              <a:pPr algn="ctr"/>
              <a:r>
                <a:rPr lang="en-GB" sz="900" dirty="0" smtClean="0"/>
                <a:t>Copy 2</a:t>
              </a:r>
              <a:r>
                <a:rPr lang="en-GB" sz="900" baseline="30000" dirty="0" smtClean="0"/>
                <a:t>nd</a:t>
              </a:r>
              <a:r>
                <a:rPr lang="en-GB" sz="900" dirty="0" smtClean="0"/>
                <a:t> equation to here</a:t>
              </a:r>
              <a:endParaRPr lang="en-GB" sz="900" dirty="0"/>
            </a:p>
          </p:txBody>
        </p:sp>
      </p:grpSp>
    </p:spTree>
    <p:extLst>
      <p:ext uri="{BB962C8B-B14F-4D97-AF65-F5344CB8AC3E}">
        <p14:creationId xmlns:p14="http://schemas.microsoft.com/office/powerpoint/2010/main" val="416492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3" name="Group 222"/>
          <p:cNvGrpSpPr/>
          <p:nvPr/>
        </p:nvGrpSpPr>
        <p:grpSpPr>
          <a:xfrm>
            <a:off x="99034" y="0"/>
            <a:ext cx="8875883" cy="6858000"/>
            <a:chOff x="99034" y="0"/>
            <a:chExt cx="8875883" cy="6858000"/>
          </a:xfrm>
        </p:grpSpPr>
        <p:cxnSp>
          <p:nvCxnSpPr>
            <p:cNvPr id="6" name="Straight Connector 5"/>
            <p:cNvCxnSpPr/>
            <p:nvPr/>
          </p:nvCxnSpPr>
          <p:spPr>
            <a:xfrm>
              <a:off x="4548250" y="0"/>
              <a:ext cx="0" cy="6858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rot="16200000">
              <a:off x="1152089" y="3321895"/>
              <a:ext cx="6764404" cy="307806"/>
              <a:chOff x="3111335" y="187539"/>
              <a:chExt cx="6764404" cy="307806"/>
            </a:xfrm>
          </p:grpSpPr>
          <p:sp>
            <p:nvSpPr>
              <p:cNvPr id="7" name="TextBox 6"/>
              <p:cNvSpPr txBox="1"/>
              <p:nvPr/>
            </p:nvSpPr>
            <p:spPr>
              <a:xfrm>
                <a:off x="3111335"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8" name="TextBox 7"/>
              <p:cNvSpPr txBox="1"/>
              <p:nvPr/>
            </p:nvSpPr>
            <p:spPr>
              <a:xfrm>
                <a:off x="5531922" y="187539"/>
                <a:ext cx="1863844" cy="307777"/>
              </a:xfrm>
              <a:prstGeom prst="rect">
                <a:avLst/>
              </a:prstGeom>
              <a:noFill/>
            </p:spPr>
            <p:txBody>
              <a:bodyPr wrap="none" rtlCol="0">
                <a:spAutoFit/>
              </a:bodyPr>
              <a:lstStyle/>
              <a:p>
                <a:r>
                  <a:rPr lang="en-GB" sz="1400" dirty="0" smtClean="0"/>
                  <a:t>FOLD ALONG THIS LINE</a:t>
                </a:r>
                <a:endParaRPr lang="en-GB" sz="1400" dirty="0"/>
              </a:p>
            </p:txBody>
          </p:sp>
          <p:sp>
            <p:nvSpPr>
              <p:cNvPr id="9" name="TextBox 8"/>
              <p:cNvSpPr txBox="1"/>
              <p:nvPr/>
            </p:nvSpPr>
            <p:spPr>
              <a:xfrm>
                <a:off x="8011895" y="187568"/>
                <a:ext cx="1863844" cy="307777"/>
              </a:xfrm>
              <a:prstGeom prst="rect">
                <a:avLst/>
              </a:prstGeom>
              <a:noFill/>
            </p:spPr>
            <p:txBody>
              <a:bodyPr wrap="none" rtlCol="0">
                <a:spAutoFit/>
              </a:bodyPr>
              <a:lstStyle/>
              <a:p>
                <a:r>
                  <a:rPr lang="en-GB" sz="1400" dirty="0" smtClean="0"/>
                  <a:t>FOLD ALONG THIS LINE</a:t>
                </a:r>
                <a:endParaRPr lang="en-GB" sz="1400" dirty="0"/>
              </a:p>
            </p:txBody>
          </p:sp>
        </p:grpSp>
        <p:grpSp>
          <p:nvGrpSpPr>
            <p:cNvPr id="66" name="Group 65"/>
            <p:cNvGrpSpPr/>
            <p:nvPr/>
          </p:nvGrpSpPr>
          <p:grpSpPr>
            <a:xfrm>
              <a:off x="99034" y="12338"/>
              <a:ext cx="4200883" cy="6597557"/>
              <a:chOff x="4816548" y="8800"/>
              <a:chExt cx="4200883" cy="6597557"/>
            </a:xfrm>
          </p:grpSpPr>
          <p:grpSp>
            <p:nvGrpSpPr>
              <p:cNvPr id="67" name="Group 66"/>
              <p:cNvGrpSpPr/>
              <p:nvPr/>
            </p:nvGrpSpPr>
            <p:grpSpPr>
              <a:xfrm>
                <a:off x="4816549" y="952104"/>
                <a:ext cx="2049478" cy="3242930"/>
                <a:chOff x="4816549" y="952104"/>
                <a:chExt cx="2049478" cy="3242930"/>
              </a:xfrm>
            </p:grpSpPr>
            <p:sp>
              <p:nvSpPr>
                <p:cNvPr id="100" name="Rectangle 99"/>
                <p:cNvSpPr/>
                <p:nvPr/>
              </p:nvSpPr>
              <p:spPr>
                <a:xfrm>
                  <a:off x="4816549" y="952104"/>
                  <a:ext cx="2031788" cy="3242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TextBox 100"/>
                <p:cNvSpPr txBox="1"/>
                <p:nvPr/>
              </p:nvSpPr>
              <p:spPr>
                <a:xfrm>
                  <a:off x="6039293" y="1025518"/>
                  <a:ext cx="287258" cy="338554"/>
                </a:xfrm>
                <a:prstGeom prst="rect">
                  <a:avLst/>
                </a:prstGeom>
                <a:noFill/>
              </p:spPr>
              <p:txBody>
                <a:bodyPr wrap="none" rtlCol="0">
                  <a:spAutoFit/>
                </a:bodyPr>
                <a:lstStyle/>
                <a:p>
                  <a:r>
                    <a:rPr lang="en-GB" sz="1600" dirty="0" smtClean="0"/>
                    <a:t>=</a:t>
                  </a:r>
                  <a:endParaRPr lang="en-GB" sz="1600" dirty="0"/>
                </a:p>
              </p:txBody>
            </p:sp>
            <p:sp>
              <p:nvSpPr>
                <p:cNvPr id="102" name="TextBox 101"/>
                <p:cNvSpPr txBox="1"/>
                <p:nvPr/>
              </p:nvSpPr>
              <p:spPr>
                <a:xfrm>
                  <a:off x="4816549" y="1025408"/>
                  <a:ext cx="819455" cy="261610"/>
                </a:xfrm>
                <a:prstGeom prst="rect">
                  <a:avLst/>
                </a:prstGeom>
                <a:noFill/>
              </p:spPr>
              <p:txBody>
                <a:bodyPr wrap="none" rtlCol="0">
                  <a:spAutoFit/>
                </a:bodyPr>
                <a:lstStyle/>
                <a:p>
                  <a:r>
                    <a:rPr lang="en-GB" sz="1100" dirty="0" smtClean="0"/>
                    <a:t>Operations</a:t>
                  </a:r>
                  <a:endParaRPr lang="en-GB" sz="1100" dirty="0"/>
                </a:p>
              </p:txBody>
            </p:sp>
            <p:sp>
              <p:nvSpPr>
                <p:cNvPr id="103" name="TextBox 102"/>
                <p:cNvSpPr txBox="1"/>
                <p:nvPr/>
              </p:nvSpPr>
              <p:spPr>
                <a:xfrm>
                  <a:off x="5685839" y="139057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4" name="TextBox 103"/>
                <p:cNvSpPr txBox="1"/>
                <p:nvPr/>
              </p:nvSpPr>
              <p:spPr>
                <a:xfrm>
                  <a:off x="5678744" y="174500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5" name="TextBox 104"/>
                <p:cNvSpPr txBox="1"/>
                <p:nvPr/>
              </p:nvSpPr>
              <p:spPr>
                <a:xfrm>
                  <a:off x="5692915" y="212069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6" name="TextBox 105"/>
                <p:cNvSpPr txBox="1"/>
                <p:nvPr/>
              </p:nvSpPr>
              <p:spPr>
                <a:xfrm>
                  <a:off x="5696453" y="2570822"/>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7" name="TextBox 106"/>
                <p:cNvSpPr txBox="1"/>
                <p:nvPr/>
              </p:nvSpPr>
              <p:spPr>
                <a:xfrm>
                  <a:off x="5689358" y="3106010"/>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08" name="TextBox 107"/>
                <p:cNvSpPr txBox="1"/>
                <p:nvPr/>
              </p:nvSpPr>
              <p:spPr>
                <a:xfrm>
                  <a:off x="5703529" y="3662464"/>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grpSp>
          <p:sp>
            <p:nvSpPr>
              <p:cNvPr id="68" name="Rectangle 67"/>
              <p:cNvSpPr/>
              <p:nvPr/>
            </p:nvSpPr>
            <p:spPr>
              <a:xfrm>
                <a:off x="4816549" y="4688958"/>
                <a:ext cx="2031788"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4816549" y="4411959"/>
                <a:ext cx="598241" cy="276999"/>
              </a:xfrm>
              <a:prstGeom prst="rect">
                <a:avLst/>
              </a:prstGeom>
              <a:noFill/>
            </p:spPr>
            <p:txBody>
              <a:bodyPr wrap="none" rtlCol="0">
                <a:spAutoFit/>
              </a:bodyPr>
              <a:lstStyle/>
              <a:p>
                <a:r>
                  <a:rPr lang="en-GB" sz="1200" dirty="0" smtClean="0"/>
                  <a:t>Check.</a:t>
                </a:r>
                <a:endParaRPr lang="en-GB" sz="1200" dirty="0"/>
              </a:p>
            </p:txBody>
          </p:sp>
          <p:sp>
            <p:nvSpPr>
              <p:cNvPr id="70" name="TextBox 69"/>
              <p:cNvSpPr txBox="1"/>
              <p:nvPr/>
            </p:nvSpPr>
            <p:spPr>
              <a:xfrm>
                <a:off x="4816548" y="675105"/>
                <a:ext cx="1633652" cy="276999"/>
              </a:xfrm>
              <a:prstGeom prst="rect">
                <a:avLst/>
              </a:prstGeom>
              <a:noFill/>
            </p:spPr>
            <p:txBody>
              <a:bodyPr wrap="none" rtlCol="0">
                <a:spAutoFit/>
              </a:bodyPr>
              <a:lstStyle/>
              <a:p>
                <a:r>
                  <a:rPr lang="en-GB" sz="1200" dirty="0" smtClean="0"/>
                  <a:t>Build your 1</a:t>
                </a:r>
                <a:r>
                  <a:rPr lang="en-GB" sz="1200" baseline="30000" dirty="0" smtClean="0"/>
                  <a:t>st</a:t>
                </a:r>
                <a:r>
                  <a:rPr lang="en-GB" sz="1200" dirty="0" smtClean="0"/>
                  <a:t> equation</a:t>
                </a:r>
                <a:endParaRPr lang="en-GB" sz="1200" dirty="0"/>
              </a:p>
            </p:txBody>
          </p:sp>
          <p:sp>
            <p:nvSpPr>
              <p:cNvPr id="71" name="TextBox 70"/>
              <p:cNvSpPr txBox="1"/>
              <p:nvPr/>
            </p:nvSpPr>
            <p:spPr>
              <a:xfrm>
                <a:off x="5538594" y="8800"/>
                <a:ext cx="2576346" cy="369332"/>
              </a:xfrm>
              <a:prstGeom prst="rect">
                <a:avLst/>
              </a:prstGeom>
              <a:noFill/>
            </p:spPr>
            <p:txBody>
              <a:bodyPr wrap="none" rtlCol="0">
                <a:spAutoFit/>
              </a:bodyPr>
              <a:lstStyle/>
              <a:p>
                <a:r>
                  <a:rPr lang="en-GB" dirty="0" smtClean="0"/>
                  <a:t>Name: </a:t>
                </a:r>
                <a:r>
                  <a:rPr lang="en-GB" dirty="0" smtClean="0">
                    <a:solidFill>
                      <a:schemeClr val="bg1">
                        <a:lumMod val="75000"/>
                      </a:schemeClr>
                    </a:solidFill>
                  </a:rPr>
                  <a:t>. . . . . . . . . . . . . . . .</a:t>
                </a:r>
                <a:endParaRPr lang="en-GB" dirty="0">
                  <a:solidFill>
                    <a:schemeClr val="bg1">
                      <a:lumMod val="75000"/>
                    </a:schemeClr>
                  </a:solidFill>
                </a:endParaRPr>
              </a:p>
            </p:txBody>
          </p:sp>
          <p:sp>
            <p:nvSpPr>
              <p:cNvPr id="72" name="TextBox 71"/>
              <p:cNvSpPr txBox="1"/>
              <p:nvPr/>
            </p:nvSpPr>
            <p:spPr>
              <a:xfrm>
                <a:off x="5425169" y="320695"/>
                <a:ext cx="2891754" cy="338554"/>
              </a:xfrm>
              <a:prstGeom prst="rect">
                <a:avLst/>
              </a:prstGeom>
              <a:noFill/>
            </p:spPr>
            <p:txBody>
              <a:bodyPr wrap="none" rtlCol="0">
                <a:spAutoFit/>
              </a:bodyPr>
              <a:lstStyle/>
              <a:p>
                <a:r>
                  <a:rPr lang="en-GB" sz="1600" dirty="0" smtClean="0"/>
                  <a:t>Building equations on your own</a:t>
                </a:r>
                <a:endParaRPr lang="en-GB" sz="1600" dirty="0"/>
              </a:p>
            </p:txBody>
          </p:sp>
          <p:grpSp>
            <p:nvGrpSpPr>
              <p:cNvPr id="74" name="Group 73"/>
              <p:cNvGrpSpPr/>
              <p:nvPr/>
            </p:nvGrpSpPr>
            <p:grpSpPr>
              <a:xfrm>
                <a:off x="6967953" y="955642"/>
                <a:ext cx="2049478" cy="3242930"/>
                <a:chOff x="4816549" y="952104"/>
                <a:chExt cx="2049478" cy="3242930"/>
              </a:xfrm>
            </p:grpSpPr>
            <p:sp>
              <p:nvSpPr>
                <p:cNvPr id="79" name="Rectangle 78"/>
                <p:cNvSpPr/>
                <p:nvPr/>
              </p:nvSpPr>
              <p:spPr>
                <a:xfrm>
                  <a:off x="4816549" y="952104"/>
                  <a:ext cx="2031788" cy="3242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TextBox 79"/>
                <p:cNvSpPr txBox="1"/>
                <p:nvPr/>
              </p:nvSpPr>
              <p:spPr>
                <a:xfrm>
                  <a:off x="6039293" y="1025518"/>
                  <a:ext cx="287258" cy="338554"/>
                </a:xfrm>
                <a:prstGeom prst="rect">
                  <a:avLst/>
                </a:prstGeom>
                <a:noFill/>
              </p:spPr>
              <p:txBody>
                <a:bodyPr wrap="none" rtlCol="0">
                  <a:spAutoFit/>
                </a:bodyPr>
                <a:lstStyle/>
                <a:p>
                  <a:r>
                    <a:rPr lang="en-GB" sz="1600" dirty="0" smtClean="0"/>
                    <a:t>=</a:t>
                  </a:r>
                  <a:endParaRPr lang="en-GB" sz="1600" dirty="0"/>
                </a:p>
              </p:txBody>
            </p:sp>
            <p:sp>
              <p:nvSpPr>
                <p:cNvPr id="81" name="TextBox 80"/>
                <p:cNvSpPr txBox="1"/>
                <p:nvPr/>
              </p:nvSpPr>
              <p:spPr>
                <a:xfrm>
                  <a:off x="4816549" y="1025408"/>
                  <a:ext cx="819455" cy="261610"/>
                </a:xfrm>
                <a:prstGeom prst="rect">
                  <a:avLst/>
                </a:prstGeom>
                <a:noFill/>
              </p:spPr>
              <p:txBody>
                <a:bodyPr wrap="none" rtlCol="0">
                  <a:spAutoFit/>
                </a:bodyPr>
                <a:lstStyle/>
                <a:p>
                  <a:r>
                    <a:rPr lang="en-GB" sz="1100" dirty="0" smtClean="0"/>
                    <a:t>Operations</a:t>
                  </a:r>
                  <a:endParaRPr lang="en-GB" sz="1100" dirty="0"/>
                </a:p>
              </p:txBody>
            </p:sp>
            <p:sp>
              <p:nvSpPr>
                <p:cNvPr id="82" name="TextBox 81"/>
                <p:cNvSpPr txBox="1"/>
                <p:nvPr/>
              </p:nvSpPr>
              <p:spPr>
                <a:xfrm>
                  <a:off x="5685839" y="139057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3" name="TextBox 82"/>
                <p:cNvSpPr txBox="1"/>
                <p:nvPr/>
              </p:nvSpPr>
              <p:spPr>
                <a:xfrm>
                  <a:off x="5678744" y="174500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4" name="TextBox 83"/>
                <p:cNvSpPr txBox="1"/>
                <p:nvPr/>
              </p:nvSpPr>
              <p:spPr>
                <a:xfrm>
                  <a:off x="5692915" y="212069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5" name="TextBox 84"/>
                <p:cNvSpPr txBox="1"/>
                <p:nvPr/>
              </p:nvSpPr>
              <p:spPr>
                <a:xfrm>
                  <a:off x="5696453" y="2570822"/>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6" name="TextBox 85"/>
                <p:cNvSpPr txBox="1"/>
                <p:nvPr/>
              </p:nvSpPr>
              <p:spPr>
                <a:xfrm>
                  <a:off x="5689358" y="3106010"/>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87" name="TextBox 86"/>
                <p:cNvSpPr txBox="1"/>
                <p:nvPr/>
              </p:nvSpPr>
              <p:spPr>
                <a:xfrm>
                  <a:off x="5703529" y="3662464"/>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grpSp>
          <p:sp>
            <p:nvSpPr>
              <p:cNvPr id="75" name="Rectangle 74"/>
              <p:cNvSpPr/>
              <p:nvPr/>
            </p:nvSpPr>
            <p:spPr>
              <a:xfrm>
                <a:off x="6967953" y="4692496"/>
                <a:ext cx="2031788"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6967953" y="4415497"/>
                <a:ext cx="598241" cy="276999"/>
              </a:xfrm>
              <a:prstGeom prst="rect">
                <a:avLst/>
              </a:prstGeom>
              <a:noFill/>
            </p:spPr>
            <p:txBody>
              <a:bodyPr wrap="none" rtlCol="0">
                <a:spAutoFit/>
              </a:bodyPr>
              <a:lstStyle/>
              <a:p>
                <a:r>
                  <a:rPr lang="en-GB" sz="1200" dirty="0" smtClean="0"/>
                  <a:t>Check.</a:t>
                </a:r>
                <a:endParaRPr lang="en-GB" sz="1200" dirty="0"/>
              </a:p>
            </p:txBody>
          </p:sp>
          <p:sp>
            <p:nvSpPr>
              <p:cNvPr id="77" name="TextBox 76"/>
              <p:cNvSpPr txBox="1"/>
              <p:nvPr/>
            </p:nvSpPr>
            <p:spPr>
              <a:xfrm>
                <a:off x="6967952" y="678643"/>
                <a:ext cx="1632178" cy="276999"/>
              </a:xfrm>
              <a:prstGeom prst="rect">
                <a:avLst/>
              </a:prstGeom>
              <a:noFill/>
            </p:spPr>
            <p:txBody>
              <a:bodyPr wrap="none" rtlCol="0">
                <a:spAutoFit/>
              </a:bodyPr>
              <a:lstStyle/>
              <a:p>
                <a:r>
                  <a:rPr lang="en-GB" sz="1200" dirty="0" smtClean="0"/>
                  <a:t>Build your 2</a:t>
                </a:r>
                <a:r>
                  <a:rPr lang="en-GB" sz="1200" baseline="30000" dirty="0" smtClean="0"/>
                  <a:t>nd</a:t>
                </a:r>
                <a:r>
                  <a:rPr lang="en-GB" sz="1200" dirty="0" smtClean="0"/>
                  <a:t> equation</a:t>
                </a:r>
                <a:endParaRPr lang="en-GB" sz="1200" dirty="0"/>
              </a:p>
            </p:txBody>
          </p:sp>
        </p:grpSp>
        <p:sp>
          <p:nvSpPr>
            <p:cNvPr id="123" name="Rectangle 122"/>
            <p:cNvSpPr/>
            <p:nvPr/>
          </p:nvSpPr>
          <p:spPr>
            <a:xfrm>
              <a:off x="4791725" y="4696034"/>
              <a:ext cx="4176097" cy="1913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TextBox 124"/>
            <p:cNvSpPr txBox="1"/>
            <p:nvPr/>
          </p:nvSpPr>
          <p:spPr>
            <a:xfrm>
              <a:off x="4791725" y="682181"/>
              <a:ext cx="1296317" cy="276999"/>
            </a:xfrm>
            <a:prstGeom prst="rect">
              <a:avLst/>
            </a:prstGeom>
            <a:noFill/>
          </p:spPr>
          <p:txBody>
            <a:bodyPr wrap="none" rtlCol="0">
              <a:spAutoFit/>
            </a:bodyPr>
            <a:lstStyle/>
            <a:p>
              <a:r>
                <a:rPr lang="en-GB" sz="1200" dirty="0" smtClean="0"/>
                <a:t>Solve 1</a:t>
              </a:r>
              <a:r>
                <a:rPr lang="en-GB" sz="1200" baseline="30000" dirty="0" smtClean="0"/>
                <a:t>st</a:t>
              </a:r>
              <a:r>
                <a:rPr lang="en-GB" sz="1200" dirty="0" smtClean="0"/>
                <a:t> equation</a:t>
              </a:r>
              <a:endParaRPr lang="en-GB" sz="1200" dirty="0"/>
            </a:p>
          </p:txBody>
        </p:sp>
        <p:sp>
          <p:nvSpPr>
            <p:cNvPr id="126" name="TextBox 125"/>
            <p:cNvSpPr txBox="1"/>
            <p:nvPr/>
          </p:nvSpPr>
          <p:spPr>
            <a:xfrm>
              <a:off x="5237313" y="15876"/>
              <a:ext cx="3573286" cy="369332"/>
            </a:xfrm>
            <a:prstGeom prst="rect">
              <a:avLst/>
            </a:prstGeom>
            <a:noFill/>
          </p:spPr>
          <p:txBody>
            <a:bodyPr wrap="none" rtlCol="0">
              <a:spAutoFit/>
            </a:bodyPr>
            <a:lstStyle/>
            <a:p>
              <a:r>
                <a:rPr lang="en-GB" dirty="0" smtClean="0"/>
                <a:t>Name of Partner: </a:t>
              </a:r>
              <a:r>
                <a:rPr lang="en-GB" dirty="0" smtClean="0">
                  <a:solidFill>
                    <a:schemeClr val="bg1">
                      <a:lumMod val="75000"/>
                    </a:schemeClr>
                  </a:solidFill>
                </a:rPr>
                <a:t>. . . . . . . . . . . . . . . .</a:t>
              </a:r>
              <a:endParaRPr lang="en-GB" dirty="0">
                <a:solidFill>
                  <a:schemeClr val="bg1">
                    <a:lumMod val="75000"/>
                  </a:schemeClr>
                </a:solidFill>
              </a:endParaRPr>
            </a:p>
          </p:txBody>
        </p:sp>
        <p:sp>
          <p:nvSpPr>
            <p:cNvPr id="127" name="TextBox 126"/>
            <p:cNvSpPr txBox="1"/>
            <p:nvPr/>
          </p:nvSpPr>
          <p:spPr>
            <a:xfrm>
              <a:off x="5272750" y="327771"/>
              <a:ext cx="3350597" cy="338554"/>
            </a:xfrm>
            <a:prstGeom prst="rect">
              <a:avLst/>
            </a:prstGeom>
            <a:noFill/>
          </p:spPr>
          <p:txBody>
            <a:bodyPr wrap="none" rtlCol="0">
              <a:spAutoFit/>
            </a:bodyPr>
            <a:lstStyle/>
            <a:p>
              <a:r>
                <a:rPr lang="en-GB" sz="1600" dirty="0" smtClean="0"/>
                <a:t>Solving harder equations on your own</a:t>
              </a:r>
              <a:endParaRPr lang="en-GB" sz="1600" dirty="0"/>
            </a:p>
          </p:txBody>
        </p:sp>
        <p:sp>
          <p:nvSpPr>
            <p:cNvPr id="132" name="TextBox 131"/>
            <p:cNvSpPr txBox="1"/>
            <p:nvPr/>
          </p:nvSpPr>
          <p:spPr>
            <a:xfrm>
              <a:off x="6943129" y="685719"/>
              <a:ext cx="1332737" cy="276999"/>
            </a:xfrm>
            <a:prstGeom prst="rect">
              <a:avLst/>
            </a:prstGeom>
            <a:noFill/>
          </p:spPr>
          <p:txBody>
            <a:bodyPr wrap="none" rtlCol="0">
              <a:spAutoFit/>
            </a:bodyPr>
            <a:lstStyle/>
            <a:p>
              <a:r>
                <a:rPr lang="en-GB" sz="1200" dirty="0" smtClean="0"/>
                <a:t>Solve 2</a:t>
              </a:r>
              <a:r>
                <a:rPr lang="en-GB" sz="1200" baseline="30000" dirty="0" smtClean="0"/>
                <a:t>nd</a:t>
              </a:r>
              <a:r>
                <a:rPr lang="en-GB" sz="1200" dirty="0" smtClean="0"/>
                <a:t> equation</a:t>
              </a:r>
              <a:endParaRPr lang="en-GB" sz="1200" dirty="0"/>
            </a:p>
          </p:txBody>
        </p:sp>
        <p:grpSp>
          <p:nvGrpSpPr>
            <p:cNvPr id="197" name="Group 196"/>
            <p:cNvGrpSpPr/>
            <p:nvPr/>
          </p:nvGrpSpPr>
          <p:grpSpPr>
            <a:xfrm>
              <a:off x="6943129" y="962718"/>
              <a:ext cx="2031788" cy="3242930"/>
              <a:chOff x="6943129" y="962718"/>
              <a:chExt cx="2031788" cy="3242930"/>
            </a:xfrm>
          </p:grpSpPr>
          <p:sp>
            <p:nvSpPr>
              <p:cNvPr id="176" name="TextBox 175"/>
              <p:cNvSpPr txBox="1"/>
              <p:nvPr/>
            </p:nvSpPr>
            <p:spPr>
              <a:xfrm>
                <a:off x="7755028" y="180924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79" name="Rectangle 178"/>
              <p:cNvSpPr/>
              <p:nvPr/>
            </p:nvSpPr>
            <p:spPr>
              <a:xfrm>
                <a:off x="6943129" y="962718"/>
                <a:ext cx="2031788" cy="3242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TextBox 179"/>
              <p:cNvSpPr txBox="1"/>
              <p:nvPr/>
            </p:nvSpPr>
            <p:spPr>
              <a:xfrm>
                <a:off x="7769887" y="233693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3" name="TextBox 182"/>
              <p:cNvSpPr txBox="1"/>
              <p:nvPr/>
            </p:nvSpPr>
            <p:spPr>
              <a:xfrm>
                <a:off x="7762792" y="275516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6" name="TextBox 185"/>
              <p:cNvSpPr txBox="1"/>
              <p:nvPr/>
            </p:nvSpPr>
            <p:spPr>
              <a:xfrm>
                <a:off x="7766330" y="3098957"/>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89" name="TextBox 188"/>
              <p:cNvSpPr txBox="1"/>
              <p:nvPr/>
            </p:nvSpPr>
            <p:spPr>
              <a:xfrm>
                <a:off x="7769868" y="343211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193" name="TextBox 192"/>
              <p:cNvSpPr txBox="1"/>
              <p:nvPr/>
            </p:nvSpPr>
            <p:spPr>
              <a:xfrm>
                <a:off x="7220745" y="3914132"/>
                <a:ext cx="692818" cy="261610"/>
              </a:xfrm>
              <a:prstGeom prst="rect">
                <a:avLst/>
              </a:prstGeom>
              <a:noFill/>
            </p:spPr>
            <p:txBody>
              <a:bodyPr wrap="none" rtlCol="0">
                <a:spAutoFit/>
              </a:bodyPr>
              <a:lstStyle/>
              <a:p>
                <a:r>
                  <a:rPr lang="en-GB" sz="1100" dirty="0" smtClean="0"/>
                  <a:t>Solution:</a:t>
                </a:r>
                <a:endParaRPr lang="en-GB" sz="1100" dirty="0"/>
              </a:p>
            </p:txBody>
          </p:sp>
          <p:sp>
            <p:nvSpPr>
              <p:cNvPr id="194" name="TextBox 193"/>
              <p:cNvSpPr txBox="1"/>
              <p:nvPr/>
            </p:nvSpPr>
            <p:spPr>
              <a:xfrm>
                <a:off x="7758566" y="125986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grpSp>
        <p:grpSp>
          <p:nvGrpSpPr>
            <p:cNvPr id="198" name="Group 197"/>
            <p:cNvGrpSpPr/>
            <p:nvPr/>
          </p:nvGrpSpPr>
          <p:grpSpPr>
            <a:xfrm>
              <a:off x="4809434" y="966256"/>
              <a:ext cx="2031788" cy="3242930"/>
              <a:chOff x="6943129" y="962718"/>
              <a:chExt cx="2031788" cy="3242930"/>
            </a:xfrm>
          </p:grpSpPr>
          <p:sp>
            <p:nvSpPr>
              <p:cNvPr id="199" name="TextBox 198"/>
              <p:cNvSpPr txBox="1"/>
              <p:nvPr/>
            </p:nvSpPr>
            <p:spPr>
              <a:xfrm>
                <a:off x="7755028" y="180924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2" name="Rectangle 201"/>
              <p:cNvSpPr/>
              <p:nvPr/>
            </p:nvSpPr>
            <p:spPr>
              <a:xfrm>
                <a:off x="6943129" y="962718"/>
                <a:ext cx="2031788" cy="3242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3" name="TextBox 202"/>
              <p:cNvSpPr txBox="1"/>
              <p:nvPr/>
            </p:nvSpPr>
            <p:spPr>
              <a:xfrm>
                <a:off x="7769887" y="233693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6" name="TextBox 205"/>
              <p:cNvSpPr txBox="1"/>
              <p:nvPr/>
            </p:nvSpPr>
            <p:spPr>
              <a:xfrm>
                <a:off x="7762792" y="2755163"/>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09" name="TextBox 208"/>
              <p:cNvSpPr txBox="1"/>
              <p:nvPr/>
            </p:nvSpPr>
            <p:spPr>
              <a:xfrm>
                <a:off x="7766330" y="3098957"/>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12" name="TextBox 211"/>
              <p:cNvSpPr txBox="1"/>
              <p:nvPr/>
            </p:nvSpPr>
            <p:spPr>
              <a:xfrm>
                <a:off x="7769868" y="3432118"/>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sp>
            <p:nvSpPr>
              <p:cNvPr id="216" name="TextBox 215"/>
              <p:cNvSpPr txBox="1"/>
              <p:nvPr/>
            </p:nvSpPr>
            <p:spPr>
              <a:xfrm>
                <a:off x="7220745" y="3914132"/>
                <a:ext cx="692818" cy="261610"/>
              </a:xfrm>
              <a:prstGeom prst="rect">
                <a:avLst/>
              </a:prstGeom>
              <a:noFill/>
            </p:spPr>
            <p:txBody>
              <a:bodyPr wrap="none" rtlCol="0">
                <a:spAutoFit/>
              </a:bodyPr>
              <a:lstStyle/>
              <a:p>
                <a:r>
                  <a:rPr lang="en-GB" sz="1100" dirty="0" smtClean="0"/>
                  <a:t>Solution:</a:t>
                </a:r>
                <a:endParaRPr lang="en-GB" sz="1100" dirty="0"/>
              </a:p>
            </p:txBody>
          </p:sp>
          <p:sp>
            <p:nvSpPr>
              <p:cNvPr id="217" name="TextBox 216"/>
              <p:cNvSpPr txBox="1"/>
              <p:nvPr/>
            </p:nvSpPr>
            <p:spPr>
              <a:xfrm>
                <a:off x="7758566" y="1259865"/>
                <a:ext cx="1162498" cy="338554"/>
              </a:xfrm>
              <a:prstGeom prst="rect">
                <a:avLst/>
              </a:prstGeom>
              <a:noFill/>
            </p:spPr>
            <p:txBody>
              <a:bodyPr wrap="none" rtlCol="0">
                <a:spAutoFit/>
              </a:bodyPr>
              <a:lstStyle/>
              <a:p>
                <a:r>
                  <a:rPr lang="en-GB" sz="1600" dirty="0" smtClean="0">
                    <a:solidFill>
                      <a:schemeClr val="bg1">
                        <a:lumMod val="75000"/>
                      </a:schemeClr>
                    </a:solidFill>
                  </a:rPr>
                  <a:t>. . . . . . . . . . </a:t>
                </a:r>
                <a:endParaRPr lang="en-GB" sz="1600" dirty="0">
                  <a:solidFill>
                    <a:schemeClr val="bg1">
                      <a:lumMod val="75000"/>
                    </a:schemeClr>
                  </a:solidFill>
                </a:endParaRPr>
              </a:p>
            </p:txBody>
          </p:sp>
        </p:grpSp>
        <p:sp>
          <p:nvSpPr>
            <p:cNvPr id="220" name="TextBox 219"/>
            <p:cNvSpPr txBox="1"/>
            <p:nvPr/>
          </p:nvSpPr>
          <p:spPr>
            <a:xfrm>
              <a:off x="4783796" y="4262802"/>
              <a:ext cx="4191121" cy="461665"/>
            </a:xfrm>
            <a:prstGeom prst="rect">
              <a:avLst/>
            </a:prstGeom>
            <a:noFill/>
          </p:spPr>
          <p:txBody>
            <a:bodyPr wrap="square" rtlCol="0">
              <a:spAutoFit/>
            </a:bodyPr>
            <a:lstStyle/>
            <a:p>
              <a:r>
                <a:rPr lang="en-GB" sz="1200" dirty="0" smtClean="0"/>
                <a:t>Mark your partner’s work. Did they follow your steps and get the correct answer? What difficulties do you think they had?</a:t>
              </a:r>
              <a:endParaRPr lang="en-GB" sz="1200" dirty="0"/>
            </a:p>
          </p:txBody>
        </p:sp>
        <p:sp>
          <p:nvSpPr>
            <p:cNvPr id="221" name="TextBox 220"/>
            <p:cNvSpPr txBox="1"/>
            <p:nvPr/>
          </p:nvSpPr>
          <p:spPr>
            <a:xfrm>
              <a:off x="4746782" y="1014596"/>
              <a:ext cx="793464" cy="507831"/>
            </a:xfrm>
            <a:prstGeom prst="rect">
              <a:avLst/>
            </a:prstGeom>
            <a:noFill/>
          </p:spPr>
          <p:txBody>
            <a:bodyPr wrap="square" rtlCol="0">
              <a:spAutoFit/>
            </a:bodyPr>
            <a:lstStyle/>
            <a:p>
              <a:pPr algn="ctr"/>
              <a:r>
                <a:rPr lang="en-GB" sz="900" dirty="0" smtClean="0"/>
                <a:t>Copy 1</a:t>
              </a:r>
              <a:r>
                <a:rPr lang="en-GB" sz="900" baseline="30000" dirty="0" smtClean="0"/>
                <a:t>st</a:t>
              </a:r>
              <a:r>
                <a:rPr lang="en-GB" sz="900" dirty="0" smtClean="0"/>
                <a:t> equation to here</a:t>
              </a:r>
              <a:endParaRPr lang="en-GB" sz="900" dirty="0"/>
            </a:p>
          </p:txBody>
        </p:sp>
        <p:sp>
          <p:nvSpPr>
            <p:cNvPr id="222" name="TextBox 221"/>
            <p:cNvSpPr txBox="1"/>
            <p:nvPr/>
          </p:nvSpPr>
          <p:spPr>
            <a:xfrm>
              <a:off x="6919470" y="1005949"/>
              <a:ext cx="793464" cy="507831"/>
            </a:xfrm>
            <a:prstGeom prst="rect">
              <a:avLst/>
            </a:prstGeom>
            <a:noFill/>
          </p:spPr>
          <p:txBody>
            <a:bodyPr wrap="square" rtlCol="0">
              <a:spAutoFit/>
            </a:bodyPr>
            <a:lstStyle/>
            <a:p>
              <a:pPr algn="ctr"/>
              <a:r>
                <a:rPr lang="en-GB" sz="900" dirty="0" smtClean="0"/>
                <a:t>Copy 2</a:t>
              </a:r>
              <a:r>
                <a:rPr lang="en-GB" sz="900" baseline="30000" dirty="0" smtClean="0"/>
                <a:t>nd</a:t>
              </a:r>
              <a:r>
                <a:rPr lang="en-GB" sz="900" dirty="0" smtClean="0"/>
                <a:t> equation to here</a:t>
              </a:r>
              <a:endParaRPr lang="en-GB" sz="900" dirty="0"/>
            </a:p>
          </p:txBody>
        </p:sp>
      </p:grpSp>
    </p:spTree>
    <p:extLst>
      <p:ext uri="{BB962C8B-B14F-4D97-AF65-F5344CB8AC3E}">
        <p14:creationId xmlns:p14="http://schemas.microsoft.com/office/powerpoint/2010/main" val="188182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7235" y="1585485"/>
            <a:ext cx="7031611" cy="4801314"/>
          </a:xfrm>
          <a:prstGeom prst="rect">
            <a:avLst/>
          </a:prstGeom>
          <a:noFill/>
        </p:spPr>
        <p:txBody>
          <a:bodyPr wrap="square" rtlCol="0">
            <a:spAutoFit/>
          </a:bodyPr>
          <a:lstStyle/>
          <a:p>
            <a:r>
              <a:rPr lang="en-GB" dirty="0" smtClean="0"/>
              <a:t>Students can start with mini-whiteboard which they can use from the start to show each step of an equation being built. I should not do too much correcting or assessing on their work at this stage. We want a speedy start. It’s just getting them involved and thinking.</a:t>
            </a:r>
          </a:p>
          <a:p>
            <a:r>
              <a:rPr lang="en-GB" dirty="0" smtClean="0"/>
              <a:t>Mini-whiteboards needed at end too.</a:t>
            </a:r>
          </a:p>
          <a:p>
            <a:endParaRPr lang="en-GB" dirty="0"/>
          </a:p>
          <a:p>
            <a:r>
              <a:rPr lang="en-GB" dirty="0"/>
              <a:t>Pre-assign partners too</a:t>
            </a:r>
            <a:r>
              <a:rPr lang="en-GB" dirty="0" smtClean="0"/>
              <a:t>.</a:t>
            </a:r>
          </a:p>
          <a:p>
            <a:endParaRPr lang="en-GB" dirty="0"/>
          </a:p>
          <a:p>
            <a:r>
              <a:rPr lang="en-GB" dirty="0" smtClean="0"/>
              <a:t>Differentiation. More able students can use square and square root operations too.  They could also use fractions, or negative numbers. They should also use more ‘steps’. Less able should not use division operator when building equation, and need only use two or three steps initially.</a:t>
            </a:r>
            <a:endParaRPr lang="en-GB" dirty="0"/>
          </a:p>
          <a:p>
            <a:endParaRPr lang="en-GB" dirty="0"/>
          </a:p>
          <a:p>
            <a:r>
              <a:rPr lang="en-GB" dirty="0" smtClean="0"/>
              <a:t>Pre-distribute worksheets, possibly in plastic folders to stop too much playing at start.</a:t>
            </a:r>
          </a:p>
          <a:p>
            <a:r>
              <a:rPr lang="en-GB" dirty="0" smtClean="0"/>
              <a:t>But useful for them to see the format of worksheet whilst working through even early examples.</a:t>
            </a:r>
            <a:endParaRPr lang="en-GB"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0427" y="789718"/>
            <a:ext cx="2952419" cy="579018"/>
          </a:xfrm>
          <a:prstGeom prst="rect">
            <a:avLst/>
          </a:prstGeom>
        </p:spPr>
      </p:pic>
      <p:sp>
        <p:nvSpPr>
          <p:cNvPr id="5" name="TextBox 4"/>
          <p:cNvSpPr txBox="1"/>
          <p:nvPr/>
        </p:nvSpPr>
        <p:spPr>
          <a:xfrm>
            <a:off x="1275907" y="138187"/>
            <a:ext cx="7113181" cy="646331"/>
          </a:xfrm>
          <a:prstGeom prst="rect">
            <a:avLst/>
          </a:prstGeom>
          <a:noFill/>
        </p:spPr>
        <p:txBody>
          <a:bodyPr wrap="square" rtlCol="0">
            <a:spAutoFit/>
          </a:bodyPr>
          <a:lstStyle/>
          <a:p>
            <a:r>
              <a:rPr lang="en-GB" dirty="0" smtClean="0"/>
              <a:t>Important that when modelling, I do NOT simplify. This would make reversing the process much harder. i.e. Write</a:t>
            </a:r>
            <a:endParaRPr lang="en-GB" dirty="0"/>
          </a:p>
        </p:txBody>
      </p:sp>
    </p:spTree>
    <p:extLst>
      <p:ext uri="{BB962C8B-B14F-4D97-AF65-F5344CB8AC3E}">
        <p14:creationId xmlns:p14="http://schemas.microsoft.com/office/powerpoint/2010/main" val="2088009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3207" y="142506"/>
            <a:ext cx="3830792" cy="523220"/>
          </a:xfrm>
          <a:prstGeom prst="rect">
            <a:avLst/>
          </a:prstGeom>
          <a:noFill/>
        </p:spPr>
        <p:txBody>
          <a:bodyPr wrap="none" rtlCol="0">
            <a:spAutoFit/>
          </a:bodyPr>
          <a:lstStyle/>
          <a:p>
            <a:r>
              <a:rPr lang="en-GB" sz="2800" dirty="0" smtClean="0"/>
              <a:t>Solving Harder Equations</a:t>
            </a:r>
            <a:endParaRPr lang="en-GB" sz="2800" dirty="0"/>
          </a:p>
        </p:txBody>
      </p:sp>
      <p:sp>
        <p:nvSpPr>
          <p:cNvPr id="27" name="TextBox 26"/>
          <p:cNvSpPr txBox="1"/>
          <p:nvPr/>
        </p:nvSpPr>
        <p:spPr>
          <a:xfrm>
            <a:off x="1225003" y="1217257"/>
            <a:ext cx="7259040" cy="1200329"/>
          </a:xfrm>
          <a:prstGeom prst="rect">
            <a:avLst/>
          </a:prstGeom>
          <a:noFill/>
        </p:spPr>
        <p:txBody>
          <a:bodyPr wrap="square" rtlCol="0">
            <a:spAutoFit/>
          </a:bodyPr>
          <a:lstStyle/>
          <a:p>
            <a:r>
              <a:rPr lang="en-GB" sz="2400" dirty="0" smtClean="0"/>
              <a:t>We will be learning to solve hard equations, but first we’ll look at things in reverse, by </a:t>
            </a:r>
            <a:r>
              <a:rPr lang="en-GB" sz="2400" i="1" dirty="0" smtClean="0"/>
              <a:t>building</a:t>
            </a:r>
            <a:r>
              <a:rPr lang="en-GB" sz="2400" dirty="0" smtClean="0"/>
              <a:t> complex equations starting from their solution!</a:t>
            </a:r>
            <a:endParaRPr lang="en-GB" sz="2400" dirty="0"/>
          </a:p>
        </p:txBody>
      </p:sp>
      <p:sp>
        <p:nvSpPr>
          <p:cNvPr id="28" name="TextBox 27"/>
          <p:cNvSpPr txBox="1"/>
          <p:nvPr/>
        </p:nvSpPr>
        <p:spPr>
          <a:xfrm>
            <a:off x="1044241" y="3488169"/>
            <a:ext cx="7578756" cy="461665"/>
          </a:xfrm>
          <a:prstGeom prst="rect">
            <a:avLst/>
          </a:prstGeom>
          <a:noFill/>
        </p:spPr>
        <p:txBody>
          <a:bodyPr wrap="square" rtlCol="0">
            <a:spAutoFit/>
          </a:bodyPr>
          <a:lstStyle/>
          <a:p>
            <a:r>
              <a:rPr lang="en-GB" sz="2400" dirty="0" smtClean="0">
                <a:solidFill>
                  <a:schemeClr val="accent6">
                    <a:lumMod val="50000"/>
                  </a:schemeClr>
                </a:solidFill>
              </a:rPr>
              <a:t>What does the </a:t>
            </a:r>
            <a:r>
              <a:rPr lang="en-GB" sz="2400" i="1" dirty="0" smtClean="0">
                <a:solidFill>
                  <a:schemeClr val="accent6">
                    <a:lumMod val="50000"/>
                  </a:schemeClr>
                </a:solidFill>
              </a:rPr>
              <a:t>solution</a:t>
            </a:r>
            <a:r>
              <a:rPr lang="en-GB" sz="2400" dirty="0" smtClean="0">
                <a:solidFill>
                  <a:schemeClr val="accent6">
                    <a:lumMod val="50000"/>
                  </a:schemeClr>
                </a:solidFill>
              </a:rPr>
              <a:t> to an equation normally look like?</a:t>
            </a:r>
            <a:endParaRPr lang="en-GB" sz="2400" dirty="0">
              <a:solidFill>
                <a:schemeClr val="accent6">
                  <a:lumMod val="50000"/>
                </a:schemeClr>
              </a:solidFill>
            </a:endParaRPr>
          </a:p>
        </p:txBody>
      </p:sp>
    </p:spTree>
    <p:extLst>
      <p:ext uri="{BB962C8B-B14F-4D97-AF65-F5344CB8AC3E}">
        <p14:creationId xmlns:p14="http://schemas.microsoft.com/office/powerpoint/2010/main" val="180696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3207" y="142506"/>
            <a:ext cx="3181705" cy="523220"/>
          </a:xfrm>
          <a:prstGeom prst="rect">
            <a:avLst/>
          </a:prstGeom>
          <a:noFill/>
        </p:spPr>
        <p:txBody>
          <a:bodyPr wrap="none" rtlCol="0">
            <a:spAutoFit/>
          </a:bodyPr>
          <a:lstStyle/>
          <a:p>
            <a:r>
              <a:rPr lang="en-GB" sz="2800" dirty="0" smtClean="0"/>
              <a:t>Building an Equation</a:t>
            </a:r>
            <a:endParaRPr lang="en-GB" sz="2800" dirty="0"/>
          </a:p>
        </p:txBody>
      </p:sp>
      <p:grpSp>
        <p:nvGrpSpPr>
          <p:cNvPr id="6" name="Group 5"/>
          <p:cNvGrpSpPr/>
          <p:nvPr/>
        </p:nvGrpSpPr>
        <p:grpSpPr>
          <a:xfrm>
            <a:off x="161020" y="1448335"/>
            <a:ext cx="1221360" cy="1925919"/>
            <a:chOff x="308761" y="630513"/>
            <a:chExt cx="1221360" cy="1925919"/>
          </a:xfrm>
        </p:grpSpPr>
        <mc:AlternateContent xmlns:mc="http://schemas.openxmlformats.org/markup-compatibility/2006" xmlns:a14="http://schemas.microsoft.com/office/drawing/2010/main">
          <mc:Choice Requires="a14">
            <p:sp>
              <p:nvSpPr>
                <p:cNvPr id="3" name="TextBox 2"/>
                <p:cNvSpPr txBox="1"/>
                <p:nvPr/>
              </p:nvSpPr>
              <p:spPr>
                <a:xfrm>
                  <a:off x="617517" y="986772"/>
                  <a:ext cx="482824" cy="15696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m:t>
                        </m:r>
                      </m:oMath>
                    </m:oMathPara>
                  </a14:m>
                  <a:endParaRPr lang="en-GB" sz="2400" b="0" dirty="0" smtClean="0"/>
                </a:p>
                <a:p>
                  <a:pPr/>
                  <a14:m>
                    <m:oMathPara xmlns:m="http://schemas.openxmlformats.org/officeDocument/2006/math">
                      <m:oMathParaPr>
                        <m:jc m:val="centerGroup"/>
                      </m:oMathParaPr>
                      <m:oMath xmlns:m="http://schemas.openxmlformats.org/officeDocument/2006/math">
                        <m:r>
                          <a:rPr lang="en-GB" sz="2400" b="0" i="1" smtClean="0">
                            <a:latin typeface="Cambria Math"/>
                          </a:rPr>
                          <m:t>−</m:t>
                        </m:r>
                      </m:oMath>
                    </m:oMathPara>
                  </a14:m>
                  <a:endParaRPr lang="en-GB" sz="2400" b="0" dirty="0" smtClean="0"/>
                </a:p>
                <a:p>
                  <a:pPr/>
                  <a14:m>
                    <m:oMathPara xmlns:m="http://schemas.openxmlformats.org/officeDocument/2006/math">
                      <m:oMathParaPr>
                        <m:jc m:val="centerGroup"/>
                      </m:oMathParaPr>
                      <m:oMath xmlns:m="http://schemas.openxmlformats.org/officeDocument/2006/math">
                        <m:r>
                          <a:rPr lang="en-GB" sz="2400" i="1" smtClean="0">
                            <a:latin typeface="Cambria Math"/>
                            <a:ea typeface="Cambria Math"/>
                          </a:rPr>
                          <m:t>×</m:t>
                        </m:r>
                      </m:oMath>
                    </m:oMathPara>
                  </a14:m>
                  <a:endParaRPr lang="en-GB" sz="2400" dirty="0" smtClean="0">
                    <a:ea typeface="Cambria Math"/>
                  </a:endParaRPr>
                </a:p>
                <a:p>
                  <a:pPr/>
                  <a14:m>
                    <m:oMathPara xmlns:m="http://schemas.openxmlformats.org/officeDocument/2006/math">
                      <m:oMathParaPr>
                        <m:jc m:val="centerGroup"/>
                      </m:oMathParaPr>
                      <m:oMath xmlns:m="http://schemas.openxmlformats.org/officeDocument/2006/math">
                        <m:r>
                          <a:rPr lang="en-GB" sz="2400" i="1" smtClean="0">
                            <a:latin typeface="Cambria Math"/>
                            <a:ea typeface="Cambria Math"/>
                          </a:rPr>
                          <m:t>÷</m:t>
                        </m:r>
                      </m:oMath>
                    </m:oMathPara>
                  </a14:m>
                  <a:endParaRPr lang="en-GB"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617517" y="986772"/>
                  <a:ext cx="482824" cy="1569660"/>
                </a:xfrm>
                <a:prstGeom prst="rect">
                  <a:avLst/>
                </a:prstGeom>
                <a:blipFill rotWithShape="1">
                  <a:blip r:embed="rId2"/>
                  <a:stretch>
                    <a:fillRect/>
                  </a:stretch>
                </a:blipFill>
              </p:spPr>
              <p:txBody>
                <a:bodyPr/>
                <a:lstStyle/>
                <a:p>
                  <a:r>
                    <a:rPr lang="en-GB">
                      <a:noFill/>
                    </a:rPr>
                    <a:t> </a:t>
                  </a:r>
                </a:p>
              </p:txBody>
            </p:sp>
          </mc:Fallback>
        </mc:AlternateContent>
        <p:sp>
          <p:nvSpPr>
            <p:cNvPr id="4" name="TextBox 3"/>
            <p:cNvSpPr txBox="1"/>
            <p:nvPr/>
          </p:nvSpPr>
          <p:spPr>
            <a:xfrm>
              <a:off x="308761" y="630513"/>
              <a:ext cx="1221360" cy="369332"/>
            </a:xfrm>
            <a:prstGeom prst="rect">
              <a:avLst/>
            </a:prstGeom>
            <a:noFill/>
          </p:spPr>
          <p:txBody>
            <a:bodyPr wrap="none" rtlCol="0">
              <a:spAutoFit/>
            </a:bodyPr>
            <a:lstStyle/>
            <a:p>
              <a:r>
                <a:rPr lang="en-GB" dirty="0" smtClean="0">
                  <a:solidFill>
                    <a:schemeClr val="accent2">
                      <a:lumMod val="75000"/>
                    </a:schemeClr>
                  </a:solidFill>
                </a:rPr>
                <a:t>Operations</a:t>
              </a:r>
              <a:endParaRPr lang="en-GB" dirty="0">
                <a:solidFill>
                  <a:schemeClr val="accent2">
                    <a:lumMod val="75000"/>
                  </a:schemeClr>
                </a:solidFill>
              </a:endParaRPr>
            </a:p>
          </p:txBody>
        </p:sp>
      </p:grpSp>
      <p:sp>
        <p:nvSpPr>
          <p:cNvPr id="5" name="TextBox 4"/>
          <p:cNvSpPr txBox="1"/>
          <p:nvPr/>
        </p:nvSpPr>
        <p:spPr>
          <a:xfrm>
            <a:off x="250147" y="3419222"/>
            <a:ext cx="1043106" cy="3416320"/>
          </a:xfrm>
          <a:prstGeom prst="rect">
            <a:avLst/>
          </a:prstGeom>
          <a:noFill/>
        </p:spPr>
        <p:txBody>
          <a:bodyPr wrap="none" rtlCol="0">
            <a:spAutoFit/>
          </a:bodyPr>
          <a:lstStyle/>
          <a:p>
            <a:pPr algn="ctr"/>
            <a:r>
              <a:rPr lang="en-GB" dirty="0" smtClean="0">
                <a:solidFill>
                  <a:schemeClr val="accent2">
                    <a:lumMod val="75000"/>
                  </a:schemeClr>
                </a:solidFill>
              </a:rPr>
              <a:t>Numbers</a:t>
            </a:r>
          </a:p>
          <a:p>
            <a:pPr algn="ctr"/>
            <a:r>
              <a:rPr lang="en-GB" sz="2000" dirty="0" smtClean="0"/>
              <a:t>1</a:t>
            </a:r>
          </a:p>
          <a:p>
            <a:pPr algn="ctr"/>
            <a:r>
              <a:rPr lang="en-GB" sz="2000" dirty="0" smtClean="0"/>
              <a:t>2</a:t>
            </a:r>
          </a:p>
          <a:p>
            <a:pPr algn="ctr"/>
            <a:r>
              <a:rPr lang="en-GB" sz="2000" dirty="0" smtClean="0"/>
              <a:t>3</a:t>
            </a:r>
          </a:p>
          <a:p>
            <a:pPr algn="ctr"/>
            <a:r>
              <a:rPr lang="en-GB" sz="2000" dirty="0" smtClean="0"/>
              <a:t>4</a:t>
            </a:r>
          </a:p>
          <a:p>
            <a:pPr algn="ctr"/>
            <a:r>
              <a:rPr lang="en-GB" sz="2000" dirty="0" smtClean="0"/>
              <a:t>5</a:t>
            </a:r>
          </a:p>
          <a:p>
            <a:pPr algn="ctr"/>
            <a:r>
              <a:rPr lang="en-GB" sz="2000" dirty="0" smtClean="0"/>
              <a:t>6</a:t>
            </a:r>
          </a:p>
          <a:p>
            <a:pPr algn="ctr"/>
            <a:r>
              <a:rPr lang="en-GB" sz="2000" dirty="0" smtClean="0"/>
              <a:t>7</a:t>
            </a:r>
          </a:p>
          <a:p>
            <a:pPr algn="ctr"/>
            <a:r>
              <a:rPr lang="en-GB" sz="2000" dirty="0" smtClean="0"/>
              <a:t>8</a:t>
            </a:r>
          </a:p>
          <a:p>
            <a:pPr algn="ctr"/>
            <a:r>
              <a:rPr lang="en-GB" sz="2000" dirty="0" smtClean="0"/>
              <a:t>9</a:t>
            </a:r>
          </a:p>
          <a:p>
            <a:pPr algn="ctr"/>
            <a:r>
              <a:rPr lang="en-GB" sz="2000" dirty="0" smtClean="0"/>
              <a:t>10</a:t>
            </a:r>
            <a:endParaRPr lang="en-GB" sz="2000" dirty="0"/>
          </a:p>
        </p:txBody>
      </p:sp>
      <p:sp>
        <p:nvSpPr>
          <p:cNvPr id="8" name="TextBox 7"/>
          <p:cNvSpPr txBox="1"/>
          <p:nvPr/>
        </p:nvSpPr>
        <p:spPr>
          <a:xfrm>
            <a:off x="358638" y="20814"/>
            <a:ext cx="826124" cy="1292662"/>
          </a:xfrm>
          <a:prstGeom prst="rect">
            <a:avLst/>
          </a:prstGeom>
          <a:noFill/>
        </p:spPr>
        <p:txBody>
          <a:bodyPr wrap="none" rtlCol="0">
            <a:spAutoFit/>
          </a:bodyPr>
          <a:lstStyle/>
          <a:p>
            <a:pPr algn="ctr"/>
            <a:r>
              <a:rPr lang="en-GB" dirty="0" smtClean="0">
                <a:solidFill>
                  <a:schemeClr val="accent2">
                    <a:lumMod val="75000"/>
                  </a:schemeClr>
                </a:solidFill>
              </a:rPr>
              <a:t>Letters</a:t>
            </a:r>
          </a:p>
          <a:p>
            <a:pPr algn="ctr"/>
            <a:r>
              <a:rPr lang="en-GB" sz="2000" dirty="0"/>
              <a:t>x</a:t>
            </a:r>
            <a:endParaRPr lang="en-GB" sz="2000" dirty="0" smtClean="0"/>
          </a:p>
          <a:p>
            <a:pPr algn="ctr"/>
            <a:r>
              <a:rPr lang="en-GB" sz="2000" dirty="0" smtClean="0"/>
              <a:t>y</a:t>
            </a:r>
          </a:p>
          <a:p>
            <a:pPr algn="ctr"/>
            <a:r>
              <a:rPr lang="en-GB" sz="2000" dirty="0" smtClean="0"/>
              <a:t>…</a:t>
            </a:r>
          </a:p>
        </p:txBody>
      </p:sp>
      <p:pic>
        <p:nvPicPr>
          <p:cNvPr id="10" name="Picture 9"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9908" y="1028824"/>
            <a:ext cx="3187212" cy="3982563"/>
          </a:xfrm>
          <a:prstGeom prst="rect">
            <a:avLst/>
          </a:prstGeom>
        </p:spPr>
      </p:pic>
      <p:sp>
        <p:nvSpPr>
          <p:cNvPr id="18" name="Rectangle 17"/>
          <p:cNvSpPr/>
          <p:nvPr/>
        </p:nvSpPr>
        <p:spPr>
          <a:xfrm>
            <a:off x="2669908" y="1506793"/>
            <a:ext cx="1250778" cy="39854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669908" y="2329727"/>
            <a:ext cx="1250778" cy="38891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669851" y="3147321"/>
            <a:ext cx="1250835" cy="399117"/>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2669851" y="4060326"/>
            <a:ext cx="1250835" cy="3685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263457" y="1977223"/>
            <a:ext cx="1485336" cy="41744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263457" y="2811383"/>
            <a:ext cx="1485336" cy="4884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63514" y="3615790"/>
            <a:ext cx="1485336" cy="4884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263457" y="4388390"/>
            <a:ext cx="1485336" cy="54936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844067" y="802863"/>
            <a:ext cx="1495666" cy="276999"/>
          </a:xfrm>
          <a:prstGeom prst="rect">
            <a:avLst/>
          </a:prstGeom>
          <a:noFill/>
        </p:spPr>
        <p:txBody>
          <a:bodyPr wrap="none" rtlCol="0">
            <a:spAutoFit/>
          </a:bodyPr>
          <a:lstStyle/>
          <a:p>
            <a:r>
              <a:rPr lang="en-GB" sz="1200" dirty="0" smtClean="0"/>
              <a:t>Start with a solution!</a:t>
            </a:r>
            <a:endParaRPr lang="en-GB" sz="1200" dirty="0"/>
          </a:p>
        </p:txBody>
      </p:sp>
      <p:grpSp>
        <p:nvGrpSpPr>
          <p:cNvPr id="12" name="Group 11"/>
          <p:cNvGrpSpPr/>
          <p:nvPr/>
        </p:nvGrpSpPr>
        <p:grpSpPr>
          <a:xfrm>
            <a:off x="6247874" y="1435262"/>
            <a:ext cx="1974914" cy="3576124"/>
            <a:chOff x="6247874" y="1435262"/>
            <a:chExt cx="1974914" cy="3576124"/>
          </a:xfrm>
        </p:grpSpPr>
        <p:sp>
          <p:nvSpPr>
            <p:cNvPr id="9" name="Down Arrow 8"/>
            <p:cNvSpPr/>
            <p:nvPr/>
          </p:nvSpPr>
          <p:spPr>
            <a:xfrm>
              <a:off x="7120037" y="1977223"/>
              <a:ext cx="230588" cy="3034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247874" y="1435262"/>
              <a:ext cx="1974914" cy="523220"/>
            </a:xfrm>
            <a:prstGeom prst="rect">
              <a:avLst/>
            </a:prstGeom>
            <a:noFill/>
          </p:spPr>
          <p:txBody>
            <a:bodyPr wrap="square" rtlCol="0">
              <a:spAutoFit/>
            </a:bodyPr>
            <a:lstStyle/>
            <a:p>
              <a:pPr algn="ctr"/>
              <a:r>
                <a:rPr lang="en-GB" sz="1400" dirty="0" smtClean="0"/>
                <a:t>Becoming more complicated!</a:t>
              </a:r>
              <a:endParaRPr lang="en-GB" sz="1400" dirty="0"/>
            </a:p>
          </p:txBody>
        </p:sp>
      </p:grpSp>
      <p:sp>
        <p:nvSpPr>
          <p:cNvPr id="14" name="Rectangle 13"/>
          <p:cNvSpPr/>
          <p:nvPr/>
        </p:nvSpPr>
        <p:spPr>
          <a:xfrm>
            <a:off x="5982997" y="1313476"/>
            <a:ext cx="2225381" cy="3813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p:nvPr/>
        </p:nvGrpSpPr>
        <p:grpSpPr>
          <a:xfrm>
            <a:off x="7450202" y="1005699"/>
            <a:ext cx="1736990" cy="3922656"/>
            <a:chOff x="7450202" y="1005699"/>
            <a:chExt cx="1736990" cy="3922656"/>
          </a:xfrm>
        </p:grpSpPr>
        <p:sp>
          <p:nvSpPr>
            <p:cNvPr id="27" name="Down Arrow 26"/>
            <p:cNvSpPr/>
            <p:nvPr/>
          </p:nvSpPr>
          <p:spPr>
            <a:xfrm rot="10800000">
              <a:off x="8224999" y="1437701"/>
              <a:ext cx="230588" cy="3119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7450202" y="4620578"/>
              <a:ext cx="1693798" cy="307777"/>
            </a:xfrm>
            <a:prstGeom prst="rect">
              <a:avLst/>
            </a:prstGeom>
            <a:noFill/>
          </p:spPr>
          <p:txBody>
            <a:bodyPr wrap="square" rtlCol="0">
              <a:spAutoFit/>
            </a:bodyPr>
            <a:lstStyle/>
            <a:p>
              <a:pPr algn="ctr"/>
              <a:r>
                <a:rPr lang="en-GB" sz="1400" dirty="0" smtClean="0"/>
                <a:t>Becoming simpler</a:t>
              </a:r>
              <a:endParaRPr lang="en-GB" sz="1400" dirty="0"/>
            </a:p>
          </p:txBody>
        </p:sp>
        <p:sp>
          <p:nvSpPr>
            <p:cNvPr id="29" name="TextBox 28"/>
            <p:cNvSpPr txBox="1"/>
            <p:nvPr/>
          </p:nvSpPr>
          <p:spPr>
            <a:xfrm>
              <a:off x="7493394" y="1005699"/>
              <a:ext cx="1693798" cy="307777"/>
            </a:xfrm>
            <a:prstGeom prst="rect">
              <a:avLst/>
            </a:prstGeom>
            <a:noFill/>
          </p:spPr>
          <p:txBody>
            <a:bodyPr wrap="square" rtlCol="0">
              <a:spAutoFit/>
            </a:bodyPr>
            <a:lstStyle/>
            <a:p>
              <a:pPr algn="ctr"/>
              <a:r>
                <a:rPr lang="en-GB" sz="1400" dirty="0" smtClean="0"/>
                <a:t>Equation is ‘solved’!</a:t>
              </a:r>
              <a:endParaRPr lang="en-GB" sz="1400" dirty="0"/>
            </a:p>
          </p:txBody>
        </p:sp>
      </p:grpSp>
      <p:sp>
        <p:nvSpPr>
          <p:cNvPr id="15" name="TextBox 14"/>
          <p:cNvSpPr txBox="1"/>
          <p:nvPr/>
        </p:nvSpPr>
        <p:spPr>
          <a:xfrm>
            <a:off x="1769084" y="5354897"/>
            <a:ext cx="4478790" cy="369332"/>
          </a:xfrm>
          <a:prstGeom prst="rect">
            <a:avLst/>
          </a:prstGeom>
          <a:noFill/>
        </p:spPr>
        <p:txBody>
          <a:bodyPr wrap="none" rtlCol="0">
            <a:spAutoFit/>
          </a:bodyPr>
          <a:lstStyle/>
          <a:p>
            <a:r>
              <a:rPr lang="en-GB" dirty="0" smtClean="0"/>
              <a:t>Check the equation:       substitute x=3 back in</a:t>
            </a:r>
            <a:endParaRPr lang="en-GB" dirty="0"/>
          </a:p>
        </p:txBody>
      </p:sp>
      <p:pic>
        <p:nvPicPr>
          <p:cNvPr id="16" name="Picture 1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845" y="5785772"/>
            <a:ext cx="5096583" cy="759881"/>
          </a:xfrm>
          <a:prstGeom prst="rect">
            <a:avLst/>
          </a:prstGeom>
        </p:spPr>
      </p:pic>
      <p:sp>
        <p:nvSpPr>
          <p:cNvPr id="17" name="Rectangle 16"/>
          <p:cNvSpPr/>
          <p:nvPr/>
        </p:nvSpPr>
        <p:spPr>
          <a:xfrm>
            <a:off x="1848662" y="5781583"/>
            <a:ext cx="1577206" cy="70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3425868" y="5781583"/>
            <a:ext cx="1265275" cy="70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4678326" y="5781583"/>
            <a:ext cx="1178794" cy="70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5857120" y="5781583"/>
            <a:ext cx="788229" cy="70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6645350" y="5781583"/>
            <a:ext cx="450338" cy="70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1835845" y="5354897"/>
            <a:ext cx="4428206"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696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1000"/>
                                        <p:tgtEl>
                                          <p:spTgt spid="18"/>
                                        </p:tgtEl>
                                      </p:cBhvr>
                                    </p:animEffect>
                                    <p:set>
                                      <p:cBhvr>
                                        <p:cTn id="7" dur="1" fill="hold">
                                          <p:stCondLst>
                                            <p:cond delay="999"/>
                                          </p:stCondLst>
                                        </p:cTn>
                                        <p:tgtEl>
                                          <p:spTgt spid="1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1" fill="hold" grpId="0" nodeType="clickEffect">
                                  <p:stCondLst>
                                    <p:cond delay="0"/>
                                  </p:stCondLst>
                                  <p:childTnLst>
                                    <p:animEffect transition="out" filter="wipe(up)">
                                      <p:cBhvr>
                                        <p:cTn id="11" dur="1000"/>
                                        <p:tgtEl>
                                          <p:spTgt spid="22"/>
                                        </p:tgtEl>
                                      </p:cBhvr>
                                    </p:animEffect>
                                    <p:set>
                                      <p:cBhvr>
                                        <p:cTn id="12" dur="1" fill="hold">
                                          <p:stCondLst>
                                            <p:cond delay="999"/>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1" fill="hold" grpId="0" nodeType="clickEffect">
                                  <p:stCondLst>
                                    <p:cond delay="0"/>
                                  </p:stCondLst>
                                  <p:childTnLst>
                                    <p:animEffect transition="out" filter="wipe(up)">
                                      <p:cBhvr>
                                        <p:cTn id="16" dur="1000"/>
                                        <p:tgtEl>
                                          <p:spTgt spid="19"/>
                                        </p:tgtEl>
                                      </p:cBhvr>
                                    </p:animEffect>
                                    <p:set>
                                      <p:cBhvr>
                                        <p:cTn id="17" dur="1" fill="hold">
                                          <p:stCondLst>
                                            <p:cond delay="999"/>
                                          </p:stCondLst>
                                        </p:cTn>
                                        <p:tgtEl>
                                          <p:spTgt spid="1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1" fill="hold" grpId="0" nodeType="clickEffect">
                                  <p:stCondLst>
                                    <p:cond delay="0"/>
                                  </p:stCondLst>
                                  <p:childTnLst>
                                    <p:animEffect transition="out" filter="wipe(up)">
                                      <p:cBhvr>
                                        <p:cTn id="21" dur="1000"/>
                                        <p:tgtEl>
                                          <p:spTgt spid="23"/>
                                        </p:tgtEl>
                                      </p:cBhvr>
                                    </p:animEffect>
                                    <p:set>
                                      <p:cBhvr>
                                        <p:cTn id="22" dur="1" fill="hold">
                                          <p:stCondLst>
                                            <p:cond delay="999"/>
                                          </p:stCondLst>
                                        </p:cTn>
                                        <p:tgtEl>
                                          <p:spTgt spid="2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1" fill="hold" grpId="0" nodeType="clickEffect">
                                  <p:stCondLst>
                                    <p:cond delay="0"/>
                                  </p:stCondLst>
                                  <p:childTnLst>
                                    <p:animEffect transition="out" filter="wipe(up)">
                                      <p:cBhvr>
                                        <p:cTn id="26" dur="1000"/>
                                        <p:tgtEl>
                                          <p:spTgt spid="20"/>
                                        </p:tgtEl>
                                      </p:cBhvr>
                                    </p:animEffect>
                                    <p:set>
                                      <p:cBhvr>
                                        <p:cTn id="27" dur="1" fill="hold">
                                          <p:stCondLst>
                                            <p:cond delay="999"/>
                                          </p:stCondLst>
                                        </p:cTn>
                                        <p:tgtEl>
                                          <p:spTgt spid="2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1" fill="hold" grpId="0" nodeType="clickEffect">
                                  <p:stCondLst>
                                    <p:cond delay="0"/>
                                  </p:stCondLst>
                                  <p:childTnLst>
                                    <p:animEffect transition="out" filter="wipe(up)">
                                      <p:cBhvr>
                                        <p:cTn id="31" dur="1000"/>
                                        <p:tgtEl>
                                          <p:spTgt spid="24"/>
                                        </p:tgtEl>
                                      </p:cBhvr>
                                    </p:animEffect>
                                    <p:set>
                                      <p:cBhvr>
                                        <p:cTn id="32" dur="1" fill="hold">
                                          <p:stCondLst>
                                            <p:cond delay="999"/>
                                          </p:stCondLst>
                                        </p:cTn>
                                        <p:tgtEl>
                                          <p:spTgt spid="2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1" fill="hold" grpId="0" nodeType="clickEffect">
                                  <p:stCondLst>
                                    <p:cond delay="0"/>
                                  </p:stCondLst>
                                  <p:childTnLst>
                                    <p:animEffect transition="out" filter="wipe(up)">
                                      <p:cBhvr>
                                        <p:cTn id="36" dur="1000"/>
                                        <p:tgtEl>
                                          <p:spTgt spid="21"/>
                                        </p:tgtEl>
                                      </p:cBhvr>
                                    </p:animEffect>
                                    <p:set>
                                      <p:cBhvr>
                                        <p:cTn id="37" dur="1" fill="hold">
                                          <p:stCondLst>
                                            <p:cond delay="999"/>
                                          </p:stCondLst>
                                        </p:cTn>
                                        <p:tgtEl>
                                          <p:spTgt spid="2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1" fill="hold" grpId="0" nodeType="clickEffect">
                                  <p:stCondLst>
                                    <p:cond delay="0"/>
                                  </p:stCondLst>
                                  <p:childTnLst>
                                    <p:animEffect transition="out" filter="wipe(up)">
                                      <p:cBhvr>
                                        <p:cTn id="41" dur="1000"/>
                                        <p:tgtEl>
                                          <p:spTgt spid="25"/>
                                        </p:tgtEl>
                                      </p:cBhvr>
                                    </p:animEffect>
                                    <p:set>
                                      <p:cBhvr>
                                        <p:cTn id="42" dur="1" fill="hold">
                                          <p:stCondLst>
                                            <p:cond delay="999"/>
                                          </p:stCondLst>
                                        </p:cTn>
                                        <p:tgtEl>
                                          <p:spTgt spid="2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childTnLst>
                          </p:cTn>
                        </p:par>
                        <p:par>
                          <p:cTn id="52" fill="hold">
                            <p:stCondLst>
                              <p:cond delay="0"/>
                            </p:stCondLst>
                            <p:childTnLst>
                              <p:par>
                                <p:cTn id="53" presetID="22" presetClass="entr" presetSubtype="4"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20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500"/>
                                        <p:tgtEl>
                                          <p:spTgt spid="37"/>
                                        </p:tgtEl>
                                      </p:cBhvr>
                                    </p:animEffect>
                                    <p:set>
                                      <p:cBhvr>
                                        <p:cTn id="60" dur="1" fill="hold">
                                          <p:stCondLst>
                                            <p:cond delay="499"/>
                                          </p:stCondLst>
                                        </p:cTn>
                                        <p:tgtEl>
                                          <p:spTgt spid="3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0" nodeType="clickEffect">
                                  <p:stCondLst>
                                    <p:cond delay="0"/>
                                  </p:stCondLst>
                                  <p:childTnLst>
                                    <p:animEffect transition="out" filter="fade">
                                      <p:cBhvr>
                                        <p:cTn id="64" dur="500"/>
                                        <p:tgtEl>
                                          <p:spTgt spid="17"/>
                                        </p:tgtEl>
                                      </p:cBhvr>
                                    </p:animEffect>
                                    <p:set>
                                      <p:cBhvr>
                                        <p:cTn id="65" dur="1" fill="hold">
                                          <p:stCondLst>
                                            <p:cond delay="499"/>
                                          </p:stCondLst>
                                        </p:cTn>
                                        <p:tgtEl>
                                          <p:spTgt spid="1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500"/>
                                        <p:tgtEl>
                                          <p:spTgt spid="33"/>
                                        </p:tgtEl>
                                      </p:cBhvr>
                                    </p:animEffect>
                                    <p:set>
                                      <p:cBhvr>
                                        <p:cTn id="70" dur="1" fill="hold">
                                          <p:stCondLst>
                                            <p:cond delay="499"/>
                                          </p:stCondLst>
                                        </p:cTn>
                                        <p:tgtEl>
                                          <p:spTgt spid="3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0" nodeType="clickEffect">
                                  <p:stCondLst>
                                    <p:cond delay="0"/>
                                  </p:stCondLst>
                                  <p:childTnLst>
                                    <p:animEffect transition="out" filter="fade">
                                      <p:cBhvr>
                                        <p:cTn id="74" dur="500"/>
                                        <p:tgtEl>
                                          <p:spTgt spid="34"/>
                                        </p:tgtEl>
                                      </p:cBhvr>
                                    </p:animEffect>
                                    <p:set>
                                      <p:cBhvr>
                                        <p:cTn id="75" dur="1" fill="hold">
                                          <p:stCondLst>
                                            <p:cond delay="499"/>
                                          </p:stCondLst>
                                        </p:cTn>
                                        <p:tgtEl>
                                          <p:spTgt spid="34"/>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0" nodeType="clickEffect">
                                  <p:stCondLst>
                                    <p:cond delay="0"/>
                                  </p:stCondLst>
                                  <p:childTnLst>
                                    <p:animEffect transition="out" filter="fade">
                                      <p:cBhvr>
                                        <p:cTn id="79" dur="500"/>
                                        <p:tgtEl>
                                          <p:spTgt spid="35"/>
                                        </p:tgtEl>
                                      </p:cBhvr>
                                    </p:animEffect>
                                    <p:set>
                                      <p:cBhvr>
                                        <p:cTn id="80" dur="1" fill="hold">
                                          <p:stCondLst>
                                            <p:cond delay="499"/>
                                          </p:stCondLst>
                                        </p:cTn>
                                        <p:tgtEl>
                                          <p:spTgt spid="3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36"/>
                                        </p:tgtEl>
                                      </p:cBhvr>
                                    </p:animEffect>
                                    <p:set>
                                      <p:cBhvr>
                                        <p:cTn id="85"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4" grpId="0" animBg="1"/>
      <p:bldP spid="17" grpId="0" animBg="1"/>
      <p:bldP spid="33" grpId="0" animBg="1"/>
      <p:bldP spid="34" grpId="0" animBg="1"/>
      <p:bldP spid="35" grpId="0" animBg="1"/>
      <p:bldP spid="36" grpId="0" animBg="1"/>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6621" y="142506"/>
            <a:ext cx="4531497" cy="523220"/>
          </a:xfrm>
          <a:prstGeom prst="rect">
            <a:avLst/>
          </a:prstGeom>
          <a:noFill/>
        </p:spPr>
        <p:txBody>
          <a:bodyPr wrap="none" rtlCol="0">
            <a:spAutoFit/>
          </a:bodyPr>
          <a:lstStyle/>
          <a:p>
            <a:r>
              <a:rPr lang="en-GB" sz="2800" dirty="0" smtClean="0"/>
              <a:t>Building an equation together</a:t>
            </a:r>
            <a:endParaRPr lang="en-GB" sz="2800" dirty="0"/>
          </a:p>
        </p:txBody>
      </p:sp>
      <p:grpSp>
        <p:nvGrpSpPr>
          <p:cNvPr id="6" name="Group 5"/>
          <p:cNvGrpSpPr/>
          <p:nvPr/>
        </p:nvGrpSpPr>
        <p:grpSpPr>
          <a:xfrm>
            <a:off x="161020" y="1448335"/>
            <a:ext cx="1221360" cy="1925919"/>
            <a:chOff x="308761" y="630513"/>
            <a:chExt cx="1221360" cy="1925919"/>
          </a:xfrm>
        </p:grpSpPr>
        <mc:AlternateContent xmlns:mc="http://schemas.openxmlformats.org/markup-compatibility/2006" xmlns:a14="http://schemas.microsoft.com/office/drawing/2010/main">
          <mc:Choice Requires="a14">
            <p:sp>
              <p:nvSpPr>
                <p:cNvPr id="3" name="TextBox 2"/>
                <p:cNvSpPr txBox="1"/>
                <p:nvPr/>
              </p:nvSpPr>
              <p:spPr>
                <a:xfrm>
                  <a:off x="617517" y="986772"/>
                  <a:ext cx="482824" cy="15696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m:t>
                        </m:r>
                      </m:oMath>
                    </m:oMathPara>
                  </a14:m>
                  <a:endParaRPr lang="en-GB" sz="2400" b="0" dirty="0" smtClean="0"/>
                </a:p>
                <a:p>
                  <a:pPr/>
                  <a14:m>
                    <m:oMathPara xmlns:m="http://schemas.openxmlformats.org/officeDocument/2006/math">
                      <m:oMathParaPr>
                        <m:jc m:val="centerGroup"/>
                      </m:oMathParaPr>
                      <m:oMath xmlns:m="http://schemas.openxmlformats.org/officeDocument/2006/math">
                        <m:r>
                          <a:rPr lang="en-GB" sz="2400" b="0" i="1" smtClean="0">
                            <a:latin typeface="Cambria Math"/>
                          </a:rPr>
                          <m:t>−</m:t>
                        </m:r>
                      </m:oMath>
                    </m:oMathPara>
                  </a14:m>
                  <a:endParaRPr lang="en-GB" sz="2400" b="0" dirty="0" smtClean="0"/>
                </a:p>
                <a:p>
                  <a:pPr/>
                  <a14:m>
                    <m:oMathPara xmlns:m="http://schemas.openxmlformats.org/officeDocument/2006/math">
                      <m:oMathParaPr>
                        <m:jc m:val="centerGroup"/>
                      </m:oMathParaPr>
                      <m:oMath xmlns:m="http://schemas.openxmlformats.org/officeDocument/2006/math">
                        <m:r>
                          <a:rPr lang="en-GB" sz="2400" i="1" smtClean="0">
                            <a:latin typeface="Cambria Math"/>
                            <a:ea typeface="Cambria Math"/>
                          </a:rPr>
                          <m:t>×</m:t>
                        </m:r>
                      </m:oMath>
                    </m:oMathPara>
                  </a14:m>
                  <a:endParaRPr lang="en-GB" sz="2400" dirty="0" smtClean="0">
                    <a:ea typeface="Cambria Math"/>
                  </a:endParaRPr>
                </a:p>
                <a:p>
                  <a:pPr/>
                  <a14:m>
                    <m:oMathPara xmlns:m="http://schemas.openxmlformats.org/officeDocument/2006/math">
                      <m:oMathParaPr>
                        <m:jc m:val="centerGroup"/>
                      </m:oMathParaPr>
                      <m:oMath xmlns:m="http://schemas.openxmlformats.org/officeDocument/2006/math">
                        <m:r>
                          <a:rPr lang="en-GB" sz="2400" i="1" smtClean="0">
                            <a:latin typeface="Cambria Math"/>
                            <a:ea typeface="Cambria Math"/>
                          </a:rPr>
                          <m:t>÷</m:t>
                        </m:r>
                      </m:oMath>
                    </m:oMathPara>
                  </a14:m>
                  <a:endParaRPr lang="en-GB"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617517" y="986772"/>
                  <a:ext cx="482824" cy="1569660"/>
                </a:xfrm>
                <a:prstGeom prst="rect">
                  <a:avLst/>
                </a:prstGeom>
                <a:blipFill rotWithShape="1">
                  <a:blip r:embed="rId2"/>
                  <a:stretch>
                    <a:fillRect/>
                  </a:stretch>
                </a:blipFill>
              </p:spPr>
              <p:txBody>
                <a:bodyPr/>
                <a:lstStyle/>
                <a:p>
                  <a:r>
                    <a:rPr lang="en-GB">
                      <a:noFill/>
                    </a:rPr>
                    <a:t> </a:t>
                  </a:r>
                </a:p>
              </p:txBody>
            </p:sp>
          </mc:Fallback>
        </mc:AlternateContent>
        <p:sp>
          <p:nvSpPr>
            <p:cNvPr id="4" name="TextBox 3"/>
            <p:cNvSpPr txBox="1"/>
            <p:nvPr/>
          </p:nvSpPr>
          <p:spPr>
            <a:xfrm>
              <a:off x="308761" y="630513"/>
              <a:ext cx="1221360" cy="369332"/>
            </a:xfrm>
            <a:prstGeom prst="rect">
              <a:avLst/>
            </a:prstGeom>
            <a:noFill/>
          </p:spPr>
          <p:txBody>
            <a:bodyPr wrap="none" rtlCol="0">
              <a:spAutoFit/>
            </a:bodyPr>
            <a:lstStyle/>
            <a:p>
              <a:r>
                <a:rPr lang="en-GB" dirty="0" smtClean="0">
                  <a:solidFill>
                    <a:schemeClr val="accent2">
                      <a:lumMod val="75000"/>
                    </a:schemeClr>
                  </a:solidFill>
                </a:rPr>
                <a:t>Operations</a:t>
              </a:r>
              <a:endParaRPr lang="en-GB" dirty="0">
                <a:solidFill>
                  <a:schemeClr val="accent2">
                    <a:lumMod val="75000"/>
                  </a:schemeClr>
                </a:solidFill>
              </a:endParaRPr>
            </a:p>
          </p:txBody>
        </p:sp>
      </p:grpSp>
      <p:sp>
        <p:nvSpPr>
          <p:cNvPr id="5" name="TextBox 4"/>
          <p:cNvSpPr txBox="1"/>
          <p:nvPr/>
        </p:nvSpPr>
        <p:spPr>
          <a:xfrm>
            <a:off x="250147" y="3419222"/>
            <a:ext cx="1043106" cy="3416320"/>
          </a:xfrm>
          <a:prstGeom prst="rect">
            <a:avLst/>
          </a:prstGeom>
          <a:noFill/>
        </p:spPr>
        <p:txBody>
          <a:bodyPr wrap="none" rtlCol="0">
            <a:spAutoFit/>
          </a:bodyPr>
          <a:lstStyle/>
          <a:p>
            <a:pPr algn="ctr"/>
            <a:r>
              <a:rPr lang="en-GB" dirty="0" smtClean="0">
                <a:solidFill>
                  <a:schemeClr val="accent2">
                    <a:lumMod val="75000"/>
                  </a:schemeClr>
                </a:solidFill>
              </a:rPr>
              <a:t>Numbers</a:t>
            </a:r>
          </a:p>
          <a:p>
            <a:pPr algn="ctr"/>
            <a:r>
              <a:rPr lang="en-GB" sz="2000" dirty="0" smtClean="0"/>
              <a:t>1</a:t>
            </a:r>
          </a:p>
          <a:p>
            <a:pPr algn="ctr"/>
            <a:r>
              <a:rPr lang="en-GB" sz="2000" dirty="0" smtClean="0"/>
              <a:t>2</a:t>
            </a:r>
          </a:p>
          <a:p>
            <a:pPr algn="ctr"/>
            <a:r>
              <a:rPr lang="en-GB" sz="2000" dirty="0" smtClean="0"/>
              <a:t>3</a:t>
            </a:r>
          </a:p>
          <a:p>
            <a:pPr algn="ctr"/>
            <a:r>
              <a:rPr lang="en-GB" sz="2000" dirty="0" smtClean="0"/>
              <a:t>4</a:t>
            </a:r>
          </a:p>
          <a:p>
            <a:pPr algn="ctr"/>
            <a:r>
              <a:rPr lang="en-GB" sz="2000" dirty="0" smtClean="0"/>
              <a:t>5</a:t>
            </a:r>
          </a:p>
          <a:p>
            <a:pPr algn="ctr"/>
            <a:r>
              <a:rPr lang="en-GB" sz="2000" dirty="0" smtClean="0"/>
              <a:t>6</a:t>
            </a:r>
          </a:p>
          <a:p>
            <a:pPr algn="ctr"/>
            <a:r>
              <a:rPr lang="en-GB" sz="2000" dirty="0" smtClean="0"/>
              <a:t>7</a:t>
            </a:r>
          </a:p>
          <a:p>
            <a:pPr algn="ctr"/>
            <a:r>
              <a:rPr lang="en-GB" sz="2000" dirty="0" smtClean="0"/>
              <a:t>8</a:t>
            </a:r>
          </a:p>
          <a:p>
            <a:pPr algn="ctr"/>
            <a:r>
              <a:rPr lang="en-GB" sz="2000" dirty="0" smtClean="0"/>
              <a:t>9</a:t>
            </a:r>
          </a:p>
          <a:p>
            <a:pPr algn="ctr"/>
            <a:r>
              <a:rPr lang="en-GB" sz="2000" dirty="0" smtClean="0"/>
              <a:t>10</a:t>
            </a:r>
            <a:endParaRPr lang="en-GB" sz="2000" dirty="0"/>
          </a:p>
        </p:txBody>
      </p:sp>
      <p:sp>
        <p:nvSpPr>
          <p:cNvPr id="8" name="TextBox 7"/>
          <p:cNvSpPr txBox="1"/>
          <p:nvPr/>
        </p:nvSpPr>
        <p:spPr>
          <a:xfrm>
            <a:off x="358638" y="20814"/>
            <a:ext cx="826124" cy="1292662"/>
          </a:xfrm>
          <a:prstGeom prst="rect">
            <a:avLst/>
          </a:prstGeom>
          <a:noFill/>
        </p:spPr>
        <p:txBody>
          <a:bodyPr wrap="none" rtlCol="0">
            <a:spAutoFit/>
          </a:bodyPr>
          <a:lstStyle/>
          <a:p>
            <a:pPr algn="ctr"/>
            <a:r>
              <a:rPr lang="en-GB" dirty="0" smtClean="0">
                <a:solidFill>
                  <a:schemeClr val="accent2">
                    <a:lumMod val="75000"/>
                  </a:schemeClr>
                </a:solidFill>
              </a:rPr>
              <a:t>Letters</a:t>
            </a:r>
          </a:p>
          <a:p>
            <a:pPr algn="ctr"/>
            <a:r>
              <a:rPr lang="en-GB" sz="2000" dirty="0"/>
              <a:t>x</a:t>
            </a:r>
            <a:endParaRPr lang="en-GB" sz="2000" dirty="0" smtClean="0"/>
          </a:p>
          <a:p>
            <a:pPr algn="ctr"/>
            <a:r>
              <a:rPr lang="en-GB" sz="2000" dirty="0" smtClean="0"/>
              <a:t>y</a:t>
            </a:r>
          </a:p>
          <a:p>
            <a:pPr algn="ctr"/>
            <a:r>
              <a:rPr lang="en-GB" sz="2000" dirty="0" smtClean="0"/>
              <a:t>…</a:t>
            </a:r>
          </a:p>
        </p:txBody>
      </p:sp>
      <p:sp>
        <p:nvSpPr>
          <p:cNvPr id="26" name="TextBox 25"/>
          <p:cNvSpPr txBox="1"/>
          <p:nvPr/>
        </p:nvSpPr>
        <p:spPr>
          <a:xfrm>
            <a:off x="3248619" y="654001"/>
            <a:ext cx="2820709" cy="276999"/>
          </a:xfrm>
          <a:prstGeom prst="rect">
            <a:avLst/>
          </a:prstGeom>
          <a:noFill/>
        </p:spPr>
        <p:txBody>
          <a:bodyPr wrap="none" rtlCol="0">
            <a:spAutoFit/>
          </a:bodyPr>
          <a:lstStyle/>
          <a:p>
            <a:r>
              <a:rPr lang="en-GB" sz="1200" dirty="0" smtClean="0"/>
              <a:t>We start with the Solution to an equation!</a:t>
            </a:r>
            <a:endParaRPr lang="en-GB" sz="1200" dirty="0"/>
          </a:p>
        </p:txBody>
      </p:sp>
      <p:grpSp>
        <p:nvGrpSpPr>
          <p:cNvPr id="27" name="Group 26"/>
          <p:cNvGrpSpPr/>
          <p:nvPr/>
        </p:nvGrpSpPr>
        <p:grpSpPr>
          <a:xfrm>
            <a:off x="6247874" y="1435261"/>
            <a:ext cx="1974914" cy="4530777"/>
            <a:chOff x="6247874" y="1435262"/>
            <a:chExt cx="1974914" cy="3576124"/>
          </a:xfrm>
        </p:grpSpPr>
        <p:sp>
          <p:nvSpPr>
            <p:cNvPr id="28" name="Down Arrow 27"/>
            <p:cNvSpPr/>
            <p:nvPr/>
          </p:nvSpPr>
          <p:spPr>
            <a:xfrm>
              <a:off x="7120037" y="1977223"/>
              <a:ext cx="230588" cy="3034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6247874" y="1435262"/>
              <a:ext cx="1974914" cy="523220"/>
            </a:xfrm>
            <a:prstGeom prst="rect">
              <a:avLst/>
            </a:prstGeom>
            <a:noFill/>
          </p:spPr>
          <p:txBody>
            <a:bodyPr wrap="square" rtlCol="0">
              <a:spAutoFit/>
            </a:bodyPr>
            <a:lstStyle/>
            <a:p>
              <a:pPr algn="ctr"/>
              <a:r>
                <a:rPr lang="en-GB" sz="1400" dirty="0" smtClean="0"/>
                <a:t>Becoming more complicated!</a:t>
              </a:r>
              <a:endParaRPr lang="en-GB" sz="1400" dirty="0"/>
            </a:p>
          </p:txBody>
        </p:sp>
      </p:grpSp>
      <p:sp>
        <p:nvSpPr>
          <p:cNvPr id="30" name="Rectangle 29"/>
          <p:cNvSpPr/>
          <p:nvPr/>
        </p:nvSpPr>
        <p:spPr>
          <a:xfrm>
            <a:off x="6655981" y="1313475"/>
            <a:ext cx="1148317" cy="476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 30"/>
          <p:cNvGrpSpPr/>
          <p:nvPr/>
        </p:nvGrpSpPr>
        <p:grpSpPr>
          <a:xfrm>
            <a:off x="7450202" y="1005699"/>
            <a:ext cx="1736990" cy="4960340"/>
            <a:chOff x="7450202" y="1005699"/>
            <a:chExt cx="1736990" cy="3922656"/>
          </a:xfrm>
        </p:grpSpPr>
        <p:sp>
          <p:nvSpPr>
            <p:cNvPr id="32" name="Down Arrow 31"/>
            <p:cNvSpPr/>
            <p:nvPr/>
          </p:nvSpPr>
          <p:spPr>
            <a:xfrm rot="10800000">
              <a:off x="8224999" y="1437701"/>
              <a:ext cx="230588" cy="3119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7450202" y="4620578"/>
              <a:ext cx="1693798" cy="307777"/>
            </a:xfrm>
            <a:prstGeom prst="rect">
              <a:avLst/>
            </a:prstGeom>
            <a:noFill/>
          </p:spPr>
          <p:txBody>
            <a:bodyPr wrap="square" rtlCol="0">
              <a:spAutoFit/>
            </a:bodyPr>
            <a:lstStyle/>
            <a:p>
              <a:pPr algn="ctr"/>
              <a:r>
                <a:rPr lang="en-GB" sz="1400" dirty="0" smtClean="0"/>
                <a:t>Becoming simpler</a:t>
              </a:r>
              <a:endParaRPr lang="en-GB" sz="1400" dirty="0"/>
            </a:p>
          </p:txBody>
        </p:sp>
        <p:sp>
          <p:nvSpPr>
            <p:cNvPr id="34" name="TextBox 33"/>
            <p:cNvSpPr txBox="1"/>
            <p:nvPr/>
          </p:nvSpPr>
          <p:spPr>
            <a:xfrm>
              <a:off x="7493394" y="1005699"/>
              <a:ext cx="1693798" cy="307777"/>
            </a:xfrm>
            <a:prstGeom prst="rect">
              <a:avLst/>
            </a:prstGeom>
            <a:noFill/>
          </p:spPr>
          <p:txBody>
            <a:bodyPr wrap="square" rtlCol="0">
              <a:spAutoFit/>
            </a:bodyPr>
            <a:lstStyle/>
            <a:p>
              <a:pPr algn="ctr"/>
              <a:r>
                <a:rPr lang="en-GB" sz="1400" dirty="0" smtClean="0"/>
                <a:t>Equation is ‘solved’!</a:t>
              </a:r>
              <a:endParaRPr lang="en-GB" sz="1400" dirty="0"/>
            </a:p>
          </p:txBody>
        </p:sp>
      </p:grpSp>
      <p:sp>
        <p:nvSpPr>
          <p:cNvPr id="35" name="Rectangle 34"/>
          <p:cNvSpPr/>
          <p:nvPr/>
        </p:nvSpPr>
        <p:spPr>
          <a:xfrm>
            <a:off x="1835845" y="5354897"/>
            <a:ext cx="4428206"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8" name="Group 37"/>
          <p:cNvGrpSpPr/>
          <p:nvPr/>
        </p:nvGrpSpPr>
        <p:grpSpPr>
          <a:xfrm>
            <a:off x="3252468" y="946298"/>
            <a:ext cx="2667145" cy="5453136"/>
            <a:chOff x="3252468" y="946298"/>
            <a:chExt cx="2667145" cy="5453136"/>
          </a:xfrm>
        </p:grpSpPr>
        <p:sp>
          <p:nvSpPr>
            <p:cNvPr id="39" name="Rectangle 38"/>
            <p:cNvSpPr/>
            <p:nvPr/>
          </p:nvSpPr>
          <p:spPr>
            <a:xfrm>
              <a:off x="3252468" y="5532644"/>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3274832" y="4346193"/>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3287905" y="3143757"/>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3302076" y="1924500"/>
              <a:ext cx="2617537" cy="86679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3636335" y="946298"/>
              <a:ext cx="1956392" cy="6466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2614002" y="1387511"/>
            <a:ext cx="454059" cy="4396641"/>
            <a:chOff x="2614002" y="1387511"/>
            <a:chExt cx="454059" cy="4396641"/>
          </a:xfrm>
        </p:grpSpPr>
        <p:sp>
          <p:nvSpPr>
            <p:cNvPr id="45" name="Freeform 44"/>
            <p:cNvSpPr/>
            <p:nvPr/>
          </p:nvSpPr>
          <p:spPr>
            <a:xfrm flipH="1" flipV="1">
              <a:off x="2614003" y="4983642"/>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solidFill>
                <a:schemeClr val="bg1">
                  <a:lumMod val="8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Freeform 45"/>
            <p:cNvSpPr/>
            <p:nvPr/>
          </p:nvSpPr>
          <p:spPr>
            <a:xfrm flipH="1" flipV="1">
              <a:off x="2614002" y="3817605"/>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solidFill>
                <a:schemeClr val="bg1">
                  <a:lumMod val="8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Freeform 46"/>
            <p:cNvSpPr/>
            <p:nvPr/>
          </p:nvSpPr>
          <p:spPr>
            <a:xfrm flipH="1" flipV="1">
              <a:off x="2614004" y="2553548"/>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solidFill>
                <a:schemeClr val="bg1">
                  <a:lumMod val="8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47"/>
            <p:cNvSpPr/>
            <p:nvPr/>
          </p:nvSpPr>
          <p:spPr>
            <a:xfrm flipH="1" flipV="1">
              <a:off x="2614003" y="1387511"/>
              <a:ext cx="454057" cy="800510"/>
            </a:xfrm>
            <a:custGeom>
              <a:avLst/>
              <a:gdLst>
                <a:gd name="connsiteX0" fmla="*/ 21265 w 190079"/>
                <a:gd name="connsiteY0" fmla="*/ 1020726 h 1020726"/>
                <a:gd name="connsiteX1" fmla="*/ 170121 w 190079"/>
                <a:gd name="connsiteY1" fmla="*/ 712382 h 1020726"/>
                <a:gd name="connsiteX2" fmla="*/ 170121 w 190079"/>
                <a:gd name="connsiteY2" fmla="*/ 297712 h 1020726"/>
                <a:gd name="connsiteX3" fmla="*/ 0 w 190079"/>
                <a:gd name="connsiteY3" fmla="*/ 0 h 1020726"/>
              </a:gdLst>
              <a:ahLst/>
              <a:cxnLst>
                <a:cxn ang="0">
                  <a:pos x="connsiteX0" y="connsiteY0"/>
                </a:cxn>
                <a:cxn ang="0">
                  <a:pos x="connsiteX1" y="connsiteY1"/>
                </a:cxn>
                <a:cxn ang="0">
                  <a:pos x="connsiteX2" y="connsiteY2"/>
                </a:cxn>
                <a:cxn ang="0">
                  <a:pos x="connsiteX3" y="connsiteY3"/>
                </a:cxn>
              </a:cxnLst>
              <a:rect l="l" t="t" r="r" b="b"/>
              <a:pathLst>
                <a:path w="190079" h="1020726">
                  <a:moveTo>
                    <a:pt x="21265" y="1020726"/>
                  </a:moveTo>
                  <a:cubicBezTo>
                    <a:pt x="83288" y="926805"/>
                    <a:pt x="145312" y="832884"/>
                    <a:pt x="170121" y="712382"/>
                  </a:cubicBezTo>
                  <a:cubicBezTo>
                    <a:pt x="194930" y="591880"/>
                    <a:pt x="198475" y="416442"/>
                    <a:pt x="170121" y="297712"/>
                  </a:cubicBezTo>
                  <a:cubicBezTo>
                    <a:pt x="141768" y="178982"/>
                    <a:pt x="70884" y="89491"/>
                    <a:pt x="0" y="0"/>
                  </a:cubicBezTo>
                </a:path>
              </a:pathLst>
            </a:custGeom>
            <a:noFill/>
            <a:ln>
              <a:solidFill>
                <a:schemeClr val="bg1">
                  <a:lumMod val="8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73468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2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childTnLst>
                          </p:cTn>
                        </p:par>
                        <p:par>
                          <p:cTn id="12" fill="hold">
                            <p:stCondLst>
                              <p:cond delay="0"/>
                            </p:stCondLst>
                            <p:childTnLst>
                              <p:par>
                                <p:cTn id="13" presetID="22" presetClass="entr" presetSubtype="4"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20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35"/>
                                        </p:tgtEl>
                                      </p:cBhvr>
                                    </p:animEffect>
                                    <p:set>
                                      <p:cBhvr>
                                        <p:cTn id="20"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TotalTime>
  <Words>1551</Words>
  <Application>Microsoft Office PowerPoint</Application>
  <PresentationFormat>On-screen Show (4:3)</PresentationFormat>
  <Paragraphs>229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Standards Unit A2: Creating and solving equations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Unit N6: Developing Proportional Reasoning</dc:title>
  <dc:creator/>
  <cp:lastModifiedBy> </cp:lastModifiedBy>
  <cp:revision>114</cp:revision>
  <cp:lastPrinted>2012-04-29T22:22:12Z</cp:lastPrinted>
  <dcterms:created xsi:type="dcterms:W3CDTF">2006-08-16T00:00:00Z</dcterms:created>
  <dcterms:modified xsi:type="dcterms:W3CDTF">2012-05-01T20:26:22Z</dcterms:modified>
</cp:coreProperties>
</file>