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9" r:id="rId4"/>
    <p:sldId id="318" r:id="rId5"/>
    <p:sldId id="310" r:id="rId6"/>
    <p:sldId id="319" r:id="rId7"/>
    <p:sldId id="299" r:id="rId8"/>
    <p:sldId id="300" r:id="rId9"/>
    <p:sldId id="301" r:id="rId10"/>
    <p:sldId id="302" r:id="rId11"/>
    <p:sldId id="303" r:id="rId12"/>
    <p:sldId id="304" r:id="rId13"/>
    <p:sldId id="305" r:id="rId14"/>
    <p:sldId id="306" r:id="rId15"/>
    <p:sldId id="308" r:id="rId16"/>
    <p:sldId id="311" r:id="rId17"/>
    <p:sldId id="315" r:id="rId18"/>
    <p:sldId id="316" r:id="rId19"/>
    <p:sldId id="317" r:id="rId20"/>
    <p:sldId id="326" r:id="rId21"/>
    <p:sldId id="320" r:id="rId22"/>
    <p:sldId id="321" r:id="rId23"/>
    <p:sldId id="322" r:id="rId24"/>
    <p:sldId id="323" r:id="rId25"/>
    <p:sldId id="324" r:id="rId26"/>
    <p:sldId id="325" r:id="rId27"/>
    <p:sldId id="307" r:id="rId28"/>
    <p:sldId id="312" r:id="rId29"/>
    <p:sldId id="313" r:id="rId30"/>
    <p:sldId id="31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7"/>
    <a:srgbClr val="FEBEC4"/>
    <a:srgbClr val="FFBE7D"/>
    <a:srgbClr val="9CFE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372" y="-10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5D7A8F7-A988-41EC-8654-5C9DA8BD816A}" type="slidenum">
              <a:rPr lang="en-GB"/>
              <a:pPr>
                <a:defRPr/>
              </a:pPr>
              <a:t>‹#›</a:t>
            </a:fld>
            <a:endParaRPr lang="en-GB"/>
          </a:p>
        </p:txBody>
      </p:sp>
    </p:spTree>
    <p:extLst>
      <p:ext uri="{BB962C8B-B14F-4D97-AF65-F5344CB8AC3E}">
        <p14:creationId xmlns:p14="http://schemas.microsoft.com/office/powerpoint/2010/main" val="373524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Standards Unit A1:</a:t>
            </a:r>
            <a:br>
              <a:rPr lang="en-GB" dirty="0" smtClean="0"/>
            </a:br>
            <a:r>
              <a:rPr lang="en-GB" dirty="0" smtClean="0"/>
              <a:t>Interpreting Algebraic Expressions</a:t>
            </a:r>
            <a:endParaRPr lang="en-GB" dirty="0"/>
          </a:p>
        </p:txBody>
      </p:sp>
      <p:sp>
        <p:nvSpPr>
          <p:cNvPr id="3" name="Subtitle 2"/>
          <p:cNvSpPr>
            <a:spLocks noGrp="1"/>
          </p:cNvSpPr>
          <p:nvPr>
            <p:ph type="subTitle" idx="1"/>
          </p:nvPr>
        </p:nvSpPr>
        <p:spPr>
          <a:xfrm>
            <a:off x="272955" y="3886199"/>
            <a:ext cx="8666329" cy="2814851"/>
          </a:xfrm>
        </p:spPr>
        <p:txBody>
          <a:bodyPr>
            <a:normAutofit fontScale="92500" lnSpcReduction="20000"/>
          </a:bodyPr>
          <a:lstStyle/>
          <a:p>
            <a:r>
              <a:rPr lang="en-GB" dirty="0" smtClean="0"/>
              <a:t>Do not use my cards. There’s a great deal of benefit in just using paper ‘cards’, because there’s a lot of writing to be done on them. Students should cut them out, and stick them on poster-size paper as originally intended. This also ‘fixes’ their answers and ensures no-one ‘misses out’ anything.</a:t>
            </a:r>
            <a:endParaRPr lang="en-GB" dirty="0" smtClean="0"/>
          </a:p>
          <a:p>
            <a:r>
              <a:rPr lang="en-GB" dirty="0" smtClean="0"/>
              <a:t>1 to 2 hours. Teams </a:t>
            </a:r>
            <a:r>
              <a:rPr lang="en-GB" dirty="0" smtClean="0"/>
              <a:t>of 2 or 3 are okay.</a:t>
            </a:r>
            <a:endParaRPr lang="en-GB" dirty="0" smtClean="0"/>
          </a:p>
        </p:txBody>
      </p:sp>
      <p:sp>
        <p:nvSpPr>
          <p:cNvPr id="4" name="TextBox 3"/>
          <p:cNvSpPr txBox="1"/>
          <p:nvPr/>
        </p:nvSpPr>
        <p:spPr>
          <a:xfrm>
            <a:off x="263904" y="396459"/>
            <a:ext cx="8547587" cy="1200329"/>
          </a:xfrm>
          <a:prstGeom prst="rect">
            <a:avLst/>
          </a:prstGeom>
          <a:noFill/>
        </p:spPr>
        <p:txBody>
          <a:bodyPr wrap="square" rtlCol="0">
            <a:spAutoFit/>
          </a:bodyPr>
          <a:lstStyle/>
          <a:p>
            <a:pPr algn="ctr"/>
            <a:r>
              <a:rPr lang="en-GB" dirty="0" smtClean="0"/>
              <a:t>Suitable </a:t>
            </a:r>
            <a:r>
              <a:rPr lang="en-GB" dirty="0" smtClean="0"/>
              <a:t>for Level 5? (ideally, just before single bracket expansions)</a:t>
            </a:r>
            <a:endParaRPr lang="en-GB" dirty="0" smtClean="0"/>
          </a:p>
          <a:p>
            <a:pPr algn="ctr"/>
            <a:r>
              <a:rPr lang="en-GB" dirty="0" smtClean="0"/>
              <a:t>Must be competent with areas of compound rectangles, and algebraic expression including division.</a:t>
            </a:r>
          </a:p>
          <a:p>
            <a:pPr algn="ctr"/>
            <a:r>
              <a:rPr lang="en-GB" dirty="0" smtClean="0"/>
              <a:t>This unit develops the ideas presented in N5, in their pure number context.</a:t>
            </a:r>
            <a:endParaRPr lang="en-GB" dirty="0"/>
          </a:p>
        </p:txBody>
      </p:sp>
      <p:sp>
        <p:nvSpPr>
          <p:cNvPr id="5" name="TextBox 4"/>
          <p:cNvSpPr txBox="1"/>
          <p:nvPr/>
        </p:nvSpPr>
        <p:spPr>
          <a:xfrm>
            <a:off x="4362008" y="1477682"/>
            <a:ext cx="351378" cy="523220"/>
          </a:xfrm>
          <a:prstGeom prst="rect">
            <a:avLst/>
          </a:prstGeom>
          <a:noFill/>
        </p:spPr>
        <p:txBody>
          <a:bodyPr wrap="none" rtlCol="0">
            <a:spAutoFit/>
          </a:bodyPr>
          <a:lstStyle/>
          <a:p>
            <a:r>
              <a:rPr lang="en-GB" sz="2800" dirty="0" smtClean="0">
                <a:solidFill>
                  <a:srgbClr val="FF0000"/>
                </a:solidFill>
              </a:rPr>
              <a:t>?</a:t>
            </a:r>
            <a:endParaRPr lang="en-GB" sz="2800" dirty="0">
              <a:solidFill>
                <a:srgbClr val="FF0000"/>
              </a:solidFill>
            </a:endParaRPr>
          </a:p>
        </p:txBody>
      </p:sp>
    </p:spTree>
    <p:extLst>
      <p:ext uri="{BB962C8B-B14F-4D97-AF65-F5344CB8AC3E}">
        <p14:creationId xmlns:p14="http://schemas.microsoft.com/office/powerpoint/2010/main" val="3337221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6611" y="1092548"/>
            <a:ext cx="6826292" cy="523220"/>
          </a:xfrm>
          <a:prstGeom prst="rect">
            <a:avLst/>
          </a:prstGeom>
          <a:noFill/>
        </p:spPr>
        <p:txBody>
          <a:bodyPr wrap="none" rtlCol="0">
            <a:spAutoFit/>
          </a:bodyPr>
          <a:lstStyle/>
          <a:p>
            <a:pPr algn="ctr"/>
            <a:r>
              <a:rPr lang="en-GB" sz="2800" dirty="0" smtClean="0"/>
              <a:t>Show me an algebraic expression that means:</a:t>
            </a:r>
            <a:endParaRPr lang="en-GB" dirty="0"/>
          </a:p>
        </p:txBody>
      </p:sp>
      <p:sp>
        <p:nvSpPr>
          <p:cNvPr id="5" name="TextBox 4"/>
          <p:cNvSpPr txBox="1"/>
          <p:nvPr/>
        </p:nvSpPr>
        <p:spPr>
          <a:xfrm>
            <a:off x="1176611" y="2204803"/>
            <a:ext cx="7076740" cy="523220"/>
          </a:xfrm>
          <a:prstGeom prst="rect">
            <a:avLst/>
          </a:prstGeom>
          <a:noFill/>
        </p:spPr>
        <p:txBody>
          <a:bodyPr wrap="square" rtlCol="0">
            <a:spAutoFit/>
          </a:bodyPr>
          <a:lstStyle/>
          <a:p>
            <a:r>
              <a:rPr lang="en-GB" sz="2800" dirty="0" smtClean="0">
                <a:solidFill>
                  <a:schemeClr val="accent2">
                    <a:lumMod val="75000"/>
                  </a:schemeClr>
                </a:solidFill>
              </a:rPr>
              <a:t>Add four to n, then multiply your answer by 3</a:t>
            </a:r>
            <a:endParaRPr lang="en-GB" sz="2800" dirty="0">
              <a:solidFill>
                <a:schemeClr val="accent2">
                  <a:lumMod val="75000"/>
                </a:schemeClr>
              </a:solidFill>
            </a:endParaRPr>
          </a:p>
        </p:txBody>
      </p:sp>
    </p:spTree>
    <p:extLst>
      <p:ext uri="{BB962C8B-B14F-4D97-AF65-F5344CB8AC3E}">
        <p14:creationId xmlns:p14="http://schemas.microsoft.com/office/powerpoint/2010/main" val="495848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6611" y="1092548"/>
            <a:ext cx="6826292" cy="523220"/>
          </a:xfrm>
          <a:prstGeom prst="rect">
            <a:avLst/>
          </a:prstGeom>
          <a:noFill/>
        </p:spPr>
        <p:txBody>
          <a:bodyPr wrap="none" rtlCol="0">
            <a:spAutoFit/>
          </a:bodyPr>
          <a:lstStyle/>
          <a:p>
            <a:pPr algn="ctr"/>
            <a:r>
              <a:rPr lang="en-GB" sz="2800" dirty="0" smtClean="0"/>
              <a:t>Show me an algebraic expression that means:</a:t>
            </a:r>
            <a:endParaRPr lang="en-GB" dirty="0"/>
          </a:p>
        </p:txBody>
      </p:sp>
      <p:sp>
        <p:nvSpPr>
          <p:cNvPr id="5" name="TextBox 4"/>
          <p:cNvSpPr txBox="1"/>
          <p:nvPr/>
        </p:nvSpPr>
        <p:spPr>
          <a:xfrm>
            <a:off x="1294410" y="2204803"/>
            <a:ext cx="6578930" cy="523220"/>
          </a:xfrm>
          <a:prstGeom prst="rect">
            <a:avLst/>
          </a:prstGeom>
          <a:noFill/>
        </p:spPr>
        <p:txBody>
          <a:bodyPr wrap="square" rtlCol="0">
            <a:spAutoFit/>
          </a:bodyPr>
          <a:lstStyle/>
          <a:p>
            <a:r>
              <a:rPr lang="en-GB" sz="2800" dirty="0" smtClean="0">
                <a:solidFill>
                  <a:schemeClr val="accent2">
                    <a:lumMod val="75000"/>
                  </a:schemeClr>
                </a:solidFill>
              </a:rPr>
              <a:t>Add two to n, then divide your answer by 4</a:t>
            </a:r>
            <a:endParaRPr lang="en-GB" sz="2800" dirty="0">
              <a:solidFill>
                <a:schemeClr val="accent2">
                  <a:lumMod val="75000"/>
                </a:schemeClr>
              </a:solidFill>
            </a:endParaRPr>
          </a:p>
        </p:txBody>
      </p:sp>
    </p:spTree>
    <p:extLst>
      <p:ext uri="{BB962C8B-B14F-4D97-AF65-F5344CB8AC3E}">
        <p14:creationId xmlns:p14="http://schemas.microsoft.com/office/powerpoint/2010/main" val="495848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6611" y="1092548"/>
            <a:ext cx="6826292" cy="523220"/>
          </a:xfrm>
          <a:prstGeom prst="rect">
            <a:avLst/>
          </a:prstGeom>
          <a:noFill/>
        </p:spPr>
        <p:txBody>
          <a:bodyPr wrap="none" rtlCol="0">
            <a:spAutoFit/>
          </a:bodyPr>
          <a:lstStyle/>
          <a:p>
            <a:pPr algn="ctr"/>
            <a:r>
              <a:rPr lang="en-GB" sz="2800" dirty="0" smtClean="0"/>
              <a:t>Show me an algebraic expression that means:</a:t>
            </a:r>
            <a:endParaRPr lang="en-GB" dirty="0"/>
          </a:p>
        </p:txBody>
      </p:sp>
      <p:sp>
        <p:nvSpPr>
          <p:cNvPr id="5" name="TextBox 4"/>
          <p:cNvSpPr txBox="1"/>
          <p:nvPr/>
        </p:nvSpPr>
        <p:spPr>
          <a:xfrm>
            <a:off x="1508172" y="2204803"/>
            <a:ext cx="6151418" cy="954107"/>
          </a:xfrm>
          <a:prstGeom prst="rect">
            <a:avLst/>
          </a:prstGeom>
          <a:noFill/>
        </p:spPr>
        <p:txBody>
          <a:bodyPr wrap="square" rtlCol="0">
            <a:spAutoFit/>
          </a:bodyPr>
          <a:lstStyle/>
          <a:p>
            <a:pPr algn="ctr"/>
            <a:r>
              <a:rPr lang="en-GB" sz="2800" dirty="0" smtClean="0">
                <a:solidFill>
                  <a:schemeClr val="accent2">
                    <a:lumMod val="75000"/>
                  </a:schemeClr>
                </a:solidFill>
              </a:rPr>
              <a:t>Multiply n by n, and then multiply your answer by 4</a:t>
            </a:r>
            <a:endParaRPr lang="en-GB" sz="2800" dirty="0">
              <a:solidFill>
                <a:schemeClr val="accent2">
                  <a:lumMod val="75000"/>
                </a:schemeClr>
              </a:solidFill>
            </a:endParaRPr>
          </a:p>
        </p:txBody>
      </p:sp>
    </p:spTree>
    <p:extLst>
      <p:ext uri="{BB962C8B-B14F-4D97-AF65-F5344CB8AC3E}">
        <p14:creationId xmlns:p14="http://schemas.microsoft.com/office/powerpoint/2010/main" val="495848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6611" y="1092548"/>
            <a:ext cx="6826292" cy="523220"/>
          </a:xfrm>
          <a:prstGeom prst="rect">
            <a:avLst/>
          </a:prstGeom>
          <a:noFill/>
        </p:spPr>
        <p:txBody>
          <a:bodyPr wrap="none" rtlCol="0">
            <a:spAutoFit/>
          </a:bodyPr>
          <a:lstStyle/>
          <a:p>
            <a:pPr algn="ctr"/>
            <a:r>
              <a:rPr lang="en-GB" sz="2800" dirty="0" smtClean="0"/>
              <a:t>Show me an algebraic expression that means:</a:t>
            </a:r>
            <a:endParaRPr lang="en-GB" dirty="0"/>
          </a:p>
        </p:txBody>
      </p:sp>
      <p:sp>
        <p:nvSpPr>
          <p:cNvPr id="5" name="TextBox 4"/>
          <p:cNvSpPr txBox="1"/>
          <p:nvPr/>
        </p:nvSpPr>
        <p:spPr>
          <a:xfrm>
            <a:off x="1401286" y="2204803"/>
            <a:ext cx="6840187" cy="523220"/>
          </a:xfrm>
          <a:prstGeom prst="rect">
            <a:avLst/>
          </a:prstGeom>
          <a:noFill/>
        </p:spPr>
        <p:txBody>
          <a:bodyPr wrap="square" rtlCol="0">
            <a:spAutoFit/>
          </a:bodyPr>
          <a:lstStyle/>
          <a:p>
            <a:r>
              <a:rPr lang="en-GB" sz="2800" dirty="0" smtClean="0">
                <a:solidFill>
                  <a:schemeClr val="accent2">
                    <a:lumMod val="75000"/>
                  </a:schemeClr>
                </a:solidFill>
              </a:rPr>
              <a:t>Multiply x by 6, and then square your answer</a:t>
            </a:r>
            <a:endParaRPr lang="en-GB" sz="2800" dirty="0">
              <a:solidFill>
                <a:schemeClr val="accent2">
                  <a:lumMod val="75000"/>
                </a:schemeClr>
              </a:solidFill>
            </a:endParaRPr>
          </a:p>
        </p:txBody>
      </p:sp>
      <p:sp>
        <p:nvSpPr>
          <p:cNvPr id="2" name="TextBox 1"/>
          <p:cNvSpPr txBox="1"/>
          <p:nvPr/>
        </p:nvSpPr>
        <p:spPr>
          <a:xfrm>
            <a:off x="1401286" y="3621974"/>
            <a:ext cx="685893" cy="369332"/>
          </a:xfrm>
          <a:prstGeom prst="rect">
            <a:avLst/>
          </a:prstGeom>
          <a:noFill/>
        </p:spPr>
        <p:txBody>
          <a:bodyPr wrap="none" rtlCol="0">
            <a:spAutoFit/>
          </a:bodyPr>
          <a:lstStyle/>
          <a:p>
            <a:r>
              <a:rPr lang="en-GB" dirty="0" smtClean="0"/>
              <a:t>Hint?</a:t>
            </a:r>
            <a:endParaRPr lang="en-GB" dirty="0"/>
          </a:p>
        </p:txBody>
      </p:sp>
      <p:sp>
        <p:nvSpPr>
          <p:cNvPr id="6" name="TextBox 5"/>
          <p:cNvSpPr txBox="1"/>
          <p:nvPr/>
        </p:nvSpPr>
        <p:spPr>
          <a:xfrm>
            <a:off x="2384961" y="3619995"/>
            <a:ext cx="1402948" cy="369332"/>
          </a:xfrm>
          <a:prstGeom prst="rect">
            <a:avLst/>
          </a:prstGeom>
          <a:noFill/>
        </p:spPr>
        <p:txBody>
          <a:bodyPr wrap="none" rtlCol="0">
            <a:spAutoFit/>
          </a:bodyPr>
          <a:lstStyle/>
          <a:p>
            <a:r>
              <a:rPr lang="en-GB" dirty="0" smtClean="0"/>
              <a:t>It is </a:t>
            </a:r>
            <a:r>
              <a:rPr lang="en-GB" i="1" dirty="0" smtClean="0"/>
              <a:t>not</a:t>
            </a:r>
            <a:r>
              <a:rPr lang="en-GB" dirty="0" smtClean="0"/>
              <a:t>	6x</a:t>
            </a:r>
            <a:r>
              <a:rPr lang="en-GB" baseline="30000" dirty="0" smtClean="0"/>
              <a:t>2</a:t>
            </a:r>
            <a:endParaRPr lang="en-GB" dirty="0"/>
          </a:p>
        </p:txBody>
      </p:sp>
      <p:sp>
        <p:nvSpPr>
          <p:cNvPr id="4" name="Rectangle 3"/>
          <p:cNvSpPr/>
          <p:nvPr/>
        </p:nvSpPr>
        <p:spPr>
          <a:xfrm>
            <a:off x="2384961" y="3621974"/>
            <a:ext cx="1402948" cy="367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584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46" y="1092548"/>
            <a:ext cx="9245031" cy="523220"/>
          </a:xfrm>
          <a:prstGeom prst="rect">
            <a:avLst/>
          </a:prstGeom>
          <a:noFill/>
        </p:spPr>
        <p:txBody>
          <a:bodyPr wrap="none" rtlCol="0">
            <a:spAutoFit/>
          </a:bodyPr>
          <a:lstStyle/>
          <a:p>
            <a:pPr algn="ctr"/>
            <a:r>
              <a:rPr lang="en-GB" sz="2800" dirty="0" smtClean="0"/>
              <a:t>Take turns reading these expressions out loud to your partner:</a:t>
            </a:r>
            <a:endParaRPr lang="en-GB" dirty="0"/>
          </a:p>
        </p:txBody>
      </p:sp>
      <p:sp>
        <p:nvSpPr>
          <p:cNvPr id="4" name="TextBox 3"/>
          <p:cNvSpPr txBox="1"/>
          <p:nvPr/>
        </p:nvSpPr>
        <p:spPr>
          <a:xfrm>
            <a:off x="3573103" y="2537985"/>
            <a:ext cx="1318161" cy="523220"/>
          </a:xfrm>
          <a:prstGeom prst="rect">
            <a:avLst/>
          </a:prstGeom>
          <a:noFill/>
        </p:spPr>
        <p:txBody>
          <a:bodyPr wrap="square" rtlCol="0">
            <a:spAutoFit/>
          </a:bodyPr>
          <a:lstStyle/>
          <a:p>
            <a:r>
              <a:rPr lang="en-GB" sz="2800" dirty="0" smtClean="0">
                <a:solidFill>
                  <a:schemeClr val="accent2">
                    <a:lumMod val="75000"/>
                  </a:schemeClr>
                </a:solidFill>
              </a:rPr>
              <a:t>4</a:t>
            </a:r>
            <a:r>
              <a:rPr lang="en-GB" sz="2800" dirty="0">
                <a:solidFill>
                  <a:schemeClr val="accent2">
                    <a:lumMod val="75000"/>
                  </a:schemeClr>
                </a:solidFill>
              </a:rPr>
              <a:t>x</a:t>
            </a:r>
            <a:r>
              <a:rPr lang="en-GB" sz="2800" baseline="30000" dirty="0" smtClean="0">
                <a:solidFill>
                  <a:schemeClr val="accent2">
                    <a:lumMod val="75000"/>
                  </a:schemeClr>
                </a:solidFill>
              </a:rPr>
              <a:t>2</a:t>
            </a:r>
            <a:r>
              <a:rPr lang="en-GB" sz="2800" dirty="0" smtClean="0">
                <a:solidFill>
                  <a:schemeClr val="accent2">
                    <a:lumMod val="75000"/>
                  </a:schemeClr>
                </a:solidFill>
              </a:rPr>
              <a:t>+5</a:t>
            </a:r>
            <a:endParaRPr lang="en-GB" sz="2800" dirty="0">
              <a:solidFill>
                <a:schemeClr val="accent2">
                  <a:lumMod val="75000"/>
                </a:schemeClr>
              </a:solidFill>
            </a:endParaRPr>
          </a:p>
        </p:txBody>
      </p:sp>
      <p:sp>
        <p:nvSpPr>
          <p:cNvPr id="6" name="TextBox 5"/>
          <p:cNvSpPr txBox="1"/>
          <p:nvPr/>
        </p:nvSpPr>
        <p:spPr>
          <a:xfrm>
            <a:off x="3567844" y="1870553"/>
            <a:ext cx="1808198" cy="523220"/>
          </a:xfrm>
          <a:prstGeom prst="rect">
            <a:avLst/>
          </a:prstGeom>
          <a:noFill/>
        </p:spPr>
        <p:txBody>
          <a:bodyPr wrap="square" rtlCol="0">
            <a:spAutoFit/>
          </a:bodyPr>
          <a:lstStyle/>
          <a:p>
            <a:r>
              <a:rPr lang="en-GB" sz="2800" dirty="0" smtClean="0">
                <a:solidFill>
                  <a:schemeClr val="accent2">
                    <a:lumMod val="75000"/>
                  </a:schemeClr>
                </a:solidFill>
              </a:rPr>
              <a:t>3p + 2q - 7</a:t>
            </a:r>
            <a:endParaRPr lang="en-GB" sz="2800" dirty="0">
              <a:solidFill>
                <a:schemeClr val="accent2">
                  <a:lumMod val="75000"/>
                </a:schemeClr>
              </a:solidFill>
            </a:endParaRPr>
          </a:p>
        </p:txBody>
      </p:sp>
      <p:sp>
        <p:nvSpPr>
          <p:cNvPr id="7" name="TextBox 6"/>
          <p:cNvSpPr txBox="1"/>
          <p:nvPr/>
        </p:nvSpPr>
        <p:spPr>
          <a:xfrm>
            <a:off x="3583609" y="3147599"/>
            <a:ext cx="1318161" cy="523220"/>
          </a:xfrm>
          <a:prstGeom prst="rect">
            <a:avLst/>
          </a:prstGeom>
          <a:noFill/>
        </p:spPr>
        <p:txBody>
          <a:bodyPr wrap="square" rtlCol="0">
            <a:spAutoFit/>
          </a:bodyPr>
          <a:lstStyle/>
          <a:p>
            <a:r>
              <a:rPr lang="en-GB" sz="2800" dirty="0" smtClean="0">
                <a:solidFill>
                  <a:schemeClr val="accent2">
                    <a:lumMod val="75000"/>
                  </a:schemeClr>
                </a:solidFill>
              </a:rPr>
              <a:t>(n + 2)</a:t>
            </a:r>
            <a:r>
              <a:rPr lang="en-GB" sz="2800" baseline="30000" dirty="0" smtClean="0">
                <a:solidFill>
                  <a:schemeClr val="accent2">
                    <a:lumMod val="75000"/>
                  </a:schemeClr>
                </a:solidFill>
              </a:rPr>
              <a:t>2</a:t>
            </a:r>
            <a:endParaRPr lang="en-GB" sz="2800" baseline="30000" dirty="0">
              <a:solidFill>
                <a:schemeClr val="accent2">
                  <a:lumMod val="75000"/>
                </a:schemeClr>
              </a:solidFill>
            </a:endParaRPr>
          </a:p>
        </p:txBody>
      </p:sp>
      <p:sp>
        <p:nvSpPr>
          <p:cNvPr id="8" name="TextBox 7"/>
          <p:cNvSpPr txBox="1"/>
          <p:nvPr/>
        </p:nvSpPr>
        <p:spPr>
          <a:xfrm>
            <a:off x="3583609" y="3812481"/>
            <a:ext cx="1318161" cy="523220"/>
          </a:xfrm>
          <a:prstGeom prst="rect">
            <a:avLst/>
          </a:prstGeom>
          <a:noFill/>
        </p:spPr>
        <p:txBody>
          <a:bodyPr wrap="square" rtlCol="0">
            <a:spAutoFit/>
          </a:bodyPr>
          <a:lstStyle/>
          <a:p>
            <a:r>
              <a:rPr lang="en-GB" sz="2800" dirty="0" smtClean="0">
                <a:solidFill>
                  <a:schemeClr val="accent2">
                    <a:lumMod val="75000"/>
                  </a:schemeClr>
                </a:solidFill>
              </a:rPr>
              <a:t>n + 2</a:t>
            </a:r>
            <a:r>
              <a:rPr lang="en-GB" sz="2800" baseline="30000" dirty="0" smtClean="0">
                <a:solidFill>
                  <a:schemeClr val="accent2">
                    <a:lumMod val="75000"/>
                  </a:schemeClr>
                </a:solidFill>
              </a:rPr>
              <a:t>2</a:t>
            </a:r>
            <a:endParaRPr lang="en-GB" sz="2800" baseline="30000" dirty="0">
              <a:solidFill>
                <a:schemeClr val="accent2">
                  <a:lumMod val="75000"/>
                </a:schemeClr>
              </a:solidFill>
            </a:endParaRPr>
          </a:p>
        </p:txBody>
      </p:sp>
    </p:spTree>
    <p:extLst>
      <p:ext uri="{BB962C8B-B14F-4D97-AF65-F5344CB8AC3E}">
        <p14:creationId xmlns:p14="http://schemas.microsoft.com/office/powerpoint/2010/main" val="4958482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4801573" y="1245475"/>
            <a:ext cx="3008745" cy="425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178465" y="1245475"/>
            <a:ext cx="3029212" cy="4229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6441" y="378372"/>
            <a:ext cx="7990264" cy="523220"/>
          </a:xfrm>
          <a:prstGeom prst="rect">
            <a:avLst/>
          </a:prstGeom>
          <a:noFill/>
        </p:spPr>
        <p:txBody>
          <a:bodyPr wrap="none" rtlCol="0">
            <a:spAutoFit/>
          </a:bodyPr>
          <a:lstStyle/>
          <a:p>
            <a:r>
              <a:rPr lang="en-GB" sz="2800" dirty="0" smtClean="0"/>
              <a:t>In Pairs, cut out and match-up these two sets of cards</a:t>
            </a:r>
            <a:endParaRPr lang="en-GB" sz="2800" dirty="0"/>
          </a:p>
        </p:txBody>
      </p:sp>
      <p:grpSp>
        <p:nvGrpSpPr>
          <p:cNvPr id="17" name="Group 16"/>
          <p:cNvGrpSpPr/>
          <p:nvPr/>
        </p:nvGrpSpPr>
        <p:grpSpPr>
          <a:xfrm>
            <a:off x="1285255" y="4587766"/>
            <a:ext cx="6594292" cy="2038213"/>
            <a:chOff x="1285255" y="4587766"/>
            <a:chExt cx="6594292" cy="2038213"/>
          </a:xfrm>
        </p:grpSpPr>
        <p:sp>
          <p:nvSpPr>
            <p:cNvPr id="7" name="TextBox 6"/>
            <p:cNvSpPr txBox="1"/>
            <p:nvPr/>
          </p:nvSpPr>
          <p:spPr>
            <a:xfrm>
              <a:off x="1285255" y="5794982"/>
              <a:ext cx="6594292" cy="830997"/>
            </a:xfrm>
            <a:prstGeom prst="rect">
              <a:avLst/>
            </a:prstGeom>
            <a:noFill/>
          </p:spPr>
          <p:txBody>
            <a:bodyPr wrap="square" rtlCol="0">
              <a:spAutoFit/>
            </a:bodyPr>
            <a:lstStyle/>
            <a:p>
              <a:pPr algn="ctr"/>
              <a:r>
                <a:rPr lang="en-GB" sz="2400" i="1" dirty="0" smtClean="0">
                  <a:solidFill>
                    <a:srgbClr val="0070C0"/>
                  </a:solidFill>
                </a:rPr>
                <a:t>Note: some cards do not have a match – you will need to write cards to make a match for them</a:t>
              </a:r>
              <a:endParaRPr lang="en-GB" sz="2400" i="1" dirty="0">
                <a:solidFill>
                  <a:srgbClr val="0070C0"/>
                </a:solidFill>
              </a:endParaRPr>
            </a:p>
          </p:txBody>
        </p:sp>
        <p:cxnSp>
          <p:nvCxnSpPr>
            <p:cNvPr id="9" name="Straight Arrow Connector 8"/>
            <p:cNvCxnSpPr/>
            <p:nvPr/>
          </p:nvCxnSpPr>
          <p:spPr>
            <a:xfrm flipV="1">
              <a:off x="5297214" y="4587766"/>
              <a:ext cx="362607" cy="1207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568965" y="5229200"/>
              <a:ext cx="118270" cy="586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716905" y="5094185"/>
              <a:ext cx="187689" cy="714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1650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905453" y="900096"/>
            <a:ext cx="3320744" cy="477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69059" y="252244"/>
            <a:ext cx="6944145" cy="523220"/>
          </a:xfrm>
          <a:prstGeom prst="rect">
            <a:avLst/>
          </a:prstGeom>
          <a:noFill/>
        </p:spPr>
        <p:txBody>
          <a:bodyPr wrap="none" rtlCol="0">
            <a:spAutoFit/>
          </a:bodyPr>
          <a:lstStyle/>
          <a:p>
            <a:r>
              <a:rPr lang="en-GB" sz="2800" dirty="0" smtClean="0"/>
              <a:t>Now match up these Tables with the pairs too.</a:t>
            </a:r>
            <a:endParaRPr lang="en-GB" sz="2800" dirty="0"/>
          </a:p>
        </p:txBody>
      </p:sp>
      <p:sp>
        <p:nvSpPr>
          <p:cNvPr id="4" name="TextBox 3"/>
          <p:cNvSpPr txBox="1"/>
          <p:nvPr/>
        </p:nvSpPr>
        <p:spPr>
          <a:xfrm>
            <a:off x="2017754" y="5806951"/>
            <a:ext cx="5089278" cy="461665"/>
          </a:xfrm>
          <a:prstGeom prst="rect">
            <a:avLst/>
          </a:prstGeom>
          <a:noFill/>
        </p:spPr>
        <p:txBody>
          <a:bodyPr wrap="none" rtlCol="0">
            <a:spAutoFit/>
          </a:bodyPr>
          <a:lstStyle/>
          <a:p>
            <a:r>
              <a:rPr lang="en-GB" sz="2400" dirty="0" smtClean="0"/>
              <a:t>Write all the missing values in the </a:t>
            </a:r>
            <a:r>
              <a:rPr lang="en-GB" sz="2400" dirty="0" err="1" smtClean="0"/>
              <a:t>ToV’s</a:t>
            </a:r>
            <a:endParaRPr lang="en-GB" sz="2400" dirty="0"/>
          </a:p>
        </p:txBody>
      </p:sp>
    </p:spTree>
    <p:extLst>
      <p:ext uri="{BB962C8B-B14F-4D97-AF65-F5344CB8AC3E}">
        <p14:creationId xmlns:p14="http://schemas.microsoft.com/office/powerpoint/2010/main" val="2126561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3100" y="252244"/>
            <a:ext cx="3498586" cy="523220"/>
          </a:xfrm>
          <a:prstGeom prst="rect">
            <a:avLst/>
          </a:prstGeom>
          <a:noFill/>
        </p:spPr>
        <p:txBody>
          <a:bodyPr wrap="none" rtlCol="0">
            <a:spAutoFit/>
          </a:bodyPr>
          <a:lstStyle/>
          <a:p>
            <a:r>
              <a:rPr lang="en-GB" sz="2800" dirty="0" smtClean="0"/>
              <a:t>What are you finding?</a:t>
            </a:r>
            <a:endParaRPr lang="en-GB" sz="2800" dirty="0"/>
          </a:p>
        </p:txBody>
      </p:sp>
      <p:sp>
        <p:nvSpPr>
          <p:cNvPr id="4" name="TextBox 3"/>
          <p:cNvSpPr txBox="1"/>
          <p:nvPr/>
        </p:nvSpPr>
        <p:spPr>
          <a:xfrm>
            <a:off x="268461" y="1029999"/>
            <a:ext cx="8402573" cy="738664"/>
          </a:xfrm>
          <a:prstGeom prst="rect">
            <a:avLst/>
          </a:prstGeom>
          <a:noFill/>
        </p:spPr>
        <p:txBody>
          <a:bodyPr wrap="square" rtlCol="0">
            <a:spAutoFit/>
          </a:bodyPr>
          <a:lstStyle/>
          <a:p>
            <a:r>
              <a:rPr lang="en-GB" sz="1400" dirty="0" smtClean="0"/>
              <a:t>There’s fewer Tables. Some Tables match more than one pair. Do not explain why yet, even if students guess etc.</a:t>
            </a:r>
          </a:p>
          <a:p>
            <a:endParaRPr lang="en-GB" sz="1400" dirty="0"/>
          </a:p>
          <a:p>
            <a:r>
              <a:rPr lang="en-GB" sz="1400" dirty="0" smtClean="0"/>
              <a:t>Encourage students to group together any expressions they think are equivalent</a:t>
            </a:r>
            <a:endParaRPr lang="en-GB" sz="1400" dirty="0"/>
          </a:p>
        </p:txBody>
      </p:sp>
      <p:sp>
        <p:nvSpPr>
          <p:cNvPr id="5" name="Rectangle 4"/>
          <p:cNvSpPr/>
          <p:nvPr/>
        </p:nvSpPr>
        <p:spPr>
          <a:xfrm>
            <a:off x="268461" y="876110"/>
            <a:ext cx="8276449" cy="76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056291" y="2632871"/>
            <a:ext cx="6337738" cy="646331"/>
          </a:xfrm>
          <a:prstGeom prst="rect">
            <a:avLst/>
          </a:prstGeom>
          <a:noFill/>
        </p:spPr>
        <p:txBody>
          <a:bodyPr wrap="square" rtlCol="0">
            <a:spAutoFit/>
          </a:bodyPr>
          <a:lstStyle/>
          <a:p>
            <a:pPr algn="ctr"/>
            <a:r>
              <a:rPr lang="en-GB" dirty="0" smtClean="0"/>
              <a:t>I will take photo’s of the matching achieved so far, and written completion of the blank cards and Tables.</a:t>
            </a:r>
            <a:endParaRPr lang="en-GB" dirty="0"/>
          </a:p>
        </p:txBody>
      </p:sp>
      <p:sp>
        <p:nvSpPr>
          <p:cNvPr id="7" name="TextBox 6"/>
          <p:cNvSpPr txBox="1"/>
          <p:nvPr/>
        </p:nvSpPr>
        <p:spPr>
          <a:xfrm>
            <a:off x="1098329" y="4062317"/>
            <a:ext cx="6337738" cy="923330"/>
          </a:xfrm>
          <a:prstGeom prst="rect">
            <a:avLst/>
          </a:prstGeom>
          <a:noFill/>
        </p:spPr>
        <p:txBody>
          <a:bodyPr wrap="square" rtlCol="0">
            <a:spAutoFit/>
          </a:bodyPr>
          <a:lstStyle/>
          <a:p>
            <a:pPr algn="ctr"/>
            <a:r>
              <a:rPr lang="en-GB" dirty="0" smtClean="0"/>
              <a:t>After I’ve done that, leave Card Set A in place, but take up Card sets B and C (remove </a:t>
            </a:r>
            <a:r>
              <a:rPr lang="en-GB" dirty="0" err="1" smtClean="0"/>
              <a:t>blu-tac</a:t>
            </a:r>
            <a:r>
              <a:rPr lang="en-GB" dirty="0" smtClean="0"/>
              <a:t>, and carefully place all these cards in plastic wallet for later use). </a:t>
            </a:r>
            <a:endParaRPr lang="en-GB" dirty="0"/>
          </a:p>
        </p:txBody>
      </p:sp>
    </p:spTree>
    <p:extLst>
      <p:ext uri="{BB962C8B-B14F-4D97-AF65-F5344CB8AC3E}">
        <p14:creationId xmlns:p14="http://schemas.microsoft.com/office/powerpoint/2010/main" val="2823008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93714" y="173414"/>
            <a:ext cx="5536644" cy="523220"/>
          </a:xfrm>
          <a:prstGeom prst="rect">
            <a:avLst/>
          </a:prstGeom>
          <a:noFill/>
        </p:spPr>
        <p:txBody>
          <a:bodyPr wrap="none" rtlCol="0">
            <a:spAutoFit/>
          </a:bodyPr>
          <a:lstStyle/>
          <a:p>
            <a:r>
              <a:rPr lang="en-GB" sz="2800" dirty="0" smtClean="0"/>
              <a:t>Match these new cards to Card Set A</a:t>
            </a:r>
            <a:endParaRPr lang="en-GB" sz="2800" dirty="0"/>
          </a:p>
        </p:txBody>
      </p:sp>
      <p:pic>
        <p:nvPicPr>
          <p:cNvPr id="8" name="Picture 3"/>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694871" y="775464"/>
            <a:ext cx="3224113" cy="461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9075" y="5391807"/>
            <a:ext cx="8728993" cy="954107"/>
          </a:xfrm>
          <a:prstGeom prst="rect">
            <a:avLst/>
          </a:prstGeom>
          <a:noFill/>
        </p:spPr>
        <p:txBody>
          <a:bodyPr wrap="none" rtlCol="0">
            <a:spAutoFit/>
          </a:bodyPr>
          <a:lstStyle/>
          <a:p>
            <a:pPr algn="ctr"/>
            <a:r>
              <a:rPr lang="en-GB" sz="2800" dirty="0" smtClean="0"/>
              <a:t>Quickly stick all these paired cards onto A3 to make Poster.</a:t>
            </a:r>
          </a:p>
          <a:p>
            <a:pPr algn="ctr"/>
            <a:r>
              <a:rPr lang="en-GB" sz="2800" dirty="0" smtClean="0"/>
              <a:t>Write notes explaining </a:t>
            </a:r>
            <a:r>
              <a:rPr lang="en-GB" sz="2800" i="1" dirty="0" smtClean="0"/>
              <a:t>why</a:t>
            </a:r>
            <a:r>
              <a:rPr lang="en-GB" sz="2800" dirty="0" smtClean="0"/>
              <a:t> they match.</a:t>
            </a:r>
            <a:endParaRPr lang="en-GB" sz="2800" dirty="0"/>
          </a:p>
        </p:txBody>
      </p:sp>
      <p:sp>
        <p:nvSpPr>
          <p:cNvPr id="2" name="TextBox 1"/>
          <p:cNvSpPr txBox="1"/>
          <p:nvPr/>
        </p:nvSpPr>
        <p:spPr>
          <a:xfrm>
            <a:off x="886083" y="6225762"/>
            <a:ext cx="7246749" cy="646331"/>
          </a:xfrm>
          <a:prstGeom prst="rect">
            <a:avLst/>
          </a:prstGeom>
          <a:noFill/>
        </p:spPr>
        <p:txBody>
          <a:bodyPr wrap="square" rtlCol="0">
            <a:spAutoFit/>
          </a:bodyPr>
          <a:lstStyle/>
          <a:p>
            <a:pPr algn="ctr"/>
            <a:r>
              <a:rPr lang="en-GB" dirty="0" smtClean="0"/>
              <a:t>Can stick your previous cards (in wallets) on too if you wish or (better, create your own </a:t>
            </a:r>
            <a:r>
              <a:rPr lang="en-GB" dirty="0" err="1" smtClean="0"/>
              <a:t>ToV</a:t>
            </a:r>
            <a:r>
              <a:rPr lang="en-GB" dirty="0" smtClean="0"/>
              <a:t> with more interesting numbers)</a:t>
            </a:r>
            <a:endParaRPr lang="en-GB" dirty="0"/>
          </a:p>
        </p:txBody>
      </p:sp>
    </p:spTree>
    <p:extLst>
      <p:ext uri="{BB962C8B-B14F-4D97-AF65-F5344CB8AC3E}">
        <p14:creationId xmlns:p14="http://schemas.microsoft.com/office/powerpoint/2010/main" val="3764221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5170017"/>
          <p:cNvPicPr>
            <a:picLocks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403131" y="1130596"/>
            <a:ext cx="7267903" cy="1077218"/>
          </a:xfrm>
          <a:prstGeom prst="rect">
            <a:avLst/>
          </a:prstGeom>
          <a:solidFill>
            <a:schemeClr val="bg1"/>
          </a:solidFill>
        </p:spPr>
        <p:txBody>
          <a:bodyPr wrap="square" rtlCol="0">
            <a:spAutoFit/>
          </a:bodyPr>
          <a:lstStyle/>
          <a:p>
            <a:pPr algn="ctr"/>
            <a:r>
              <a:rPr lang="en-GB" sz="3200" i="1" dirty="0" smtClean="0">
                <a:solidFill>
                  <a:srgbClr val="0070C0"/>
                </a:solidFill>
              </a:rPr>
              <a:t>A bit like this, but with notes around the side explaining why they match</a:t>
            </a:r>
            <a:endParaRPr lang="en-GB" sz="3200" i="1" dirty="0">
              <a:solidFill>
                <a:srgbClr val="0070C0"/>
              </a:solidFill>
            </a:endParaRPr>
          </a:p>
        </p:txBody>
      </p:sp>
    </p:spTree>
    <p:extLst>
      <p:ext uri="{BB962C8B-B14F-4D97-AF65-F5344CB8AC3E}">
        <p14:creationId xmlns:p14="http://schemas.microsoft.com/office/powerpoint/2010/main" val="1682495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43000"/>
            <a:ext cx="3205301" cy="369332"/>
          </a:xfrm>
          <a:prstGeom prst="rect">
            <a:avLst/>
          </a:prstGeom>
          <a:noFill/>
        </p:spPr>
        <p:txBody>
          <a:bodyPr wrap="none" rtlCol="0">
            <a:spAutoFit/>
          </a:bodyPr>
          <a:lstStyle/>
          <a:p>
            <a:r>
              <a:rPr lang="en-GB" dirty="0" smtClean="0"/>
              <a:t>Consumable Resources Needed:</a:t>
            </a:r>
            <a:endParaRPr lang="en-GB" dirty="0"/>
          </a:p>
        </p:txBody>
      </p:sp>
      <p:sp>
        <p:nvSpPr>
          <p:cNvPr id="3" name="TextBox 2"/>
          <p:cNvSpPr txBox="1"/>
          <p:nvPr/>
        </p:nvSpPr>
        <p:spPr>
          <a:xfrm>
            <a:off x="533400" y="5007961"/>
            <a:ext cx="2960811" cy="369332"/>
          </a:xfrm>
          <a:prstGeom prst="rect">
            <a:avLst/>
          </a:prstGeom>
          <a:noFill/>
        </p:spPr>
        <p:txBody>
          <a:bodyPr wrap="none" rtlCol="0">
            <a:spAutoFit/>
          </a:bodyPr>
          <a:lstStyle/>
          <a:p>
            <a:r>
              <a:rPr lang="en-GB" dirty="0" smtClean="0"/>
              <a:t>Re-usable Resources Needed:</a:t>
            </a:r>
            <a:endParaRPr lang="en-GB" dirty="0"/>
          </a:p>
        </p:txBody>
      </p:sp>
      <p:sp>
        <p:nvSpPr>
          <p:cNvPr id="4" name="TextBox 3"/>
          <p:cNvSpPr txBox="1"/>
          <p:nvPr/>
        </p:nvSpPr>
        <p:spPr>
          <a:xfrm>
            <a:off x="1138099" y="2113358"/>
            <a:ext cx="7484741" cy="369332"/>
          </a:xfrm>
          <a:prstGeom prst="rect">
            <a:avLst/>
          </a:prstGeom>
          <a:noFill/>
        </p:spPr>
        <p:txBody>
          <a:bodyPr wrap="square" rtlCol="0">
            <a:spAutoFit/>
          </a:bodyPr>
          <a:lstStyle/>
          <a:p>
            <a:r>
              <a:rPr lang="en-GB" dirty="0" smtClean="0"/>
              <a:t>Each </a:t>
            </a:r>
            <a:r>
              <a:rPr lang="en-GB" dirty="0" smtClean="0"/>
              <a:t>pair one large A3 –sized white sheet for poster.</a:t>
            </a:r>
            <a:endParaRPr lang="en-GB" dirty="0"/>
          </a:p>
        </p:txBody>
      </p:sp>
      <p:sp>
        <p:nvSpPr>
          <p:cNvPr id="8" name="TextBox 7"/>
          <p:cNvSpPr txBox="1"/>
          <p:nvPr/>
        </p:nvSpPr>
        <p:spPr>
          <a:xfrm>
            <a:off x="764616" y="5441825"/>
            <a:ext cx="8149282" cy="1200329"/>
          </a:xfrm>
          <a:prstGeom prst="rect">
            <a:avLst/>
          </a:prstGeom>
          <a:noFill/>
        </p:spPr>
        <p:txBody>
          <a:bodyPr wrap="none" rtlCol="0">
            <a:spAutoFit/>
          </a:bodyPr>
          <a:lstStyle/>
          <a:p>
            <a:r>
              <a:rPr lang="en-GB" dirty="0" smtClean="0"/>
              <a:t>Camera</a:t>
            </a:r>
            <a:r>
              <a:rPr lang="en-GB" dirty="0" smtClean="0"/>
              <a:t>. Definitely.</a:t>
            </a:r>
          </a:p>
          <a:p>
            <a:endParaRPr lang="en-GB" dirty="0"/>
          </a:p>
          <a:p>
            <a:r>
              <a:rPr lang="en-GB" dirty="0" smtClean="0"/>
              <a:t>Plastic A5 wallets containing the 4 (different coloured) card sheets use during session</a:t>
            </a:r>
          </a:p>
          <a:p>
            <a:r>
              <a:rPr lang="en-GB" dirty="0" smtClean="0"/>
              <a:t>Little plastic wallets to temporarily hold groups of cards mid-way through session.</a:t>
            </a:r>
            <a:endParaRPr lang="en-GB" dirty="0"/>
          </a:p>
        </p:txBody>
      </p:sp>
      <p:sp>
        <p:nvSpPr>
          <p:cNvPr id="9" name="TextBox 8"/>
          <p:cNvSpPr txBox="1"/>
          <p:nvPr/>
        </p:nvSpPr>
        <p:spPr>
          <a:xfrm>
            <a:off x="1140371" y="1496996"/>
            <a:ext cx="6789684" cy="646331"/>
          </a:xfrm>
          <a:prstGeom prst="rect">
            <a:avLst/>
          </a:prstGeom>
          <a:noFill/>
        </p:spPr>
        <p:txBody>
          <a:bodyPr wrap="square" rtlCol="0">
            <a:spAutoFit/>
          </a:bodyPr>
          <a:lstStyle/>
          <a:p>
            <a:r>
              <a:rPr lang="en-GB" dirty="0" smtClean="0"/>
              <a:t>Each pair needs </a:t>
            </a:r>
            <a:r>
              <a:rPr lang="en-GB" dirty="0" smtClean="0"/>
              <a:t>a copy of each A5 card sheets (PRINT EACH A4 worksheet on different coloured paper).</a:t>
            </a:r>
            <a:endParaRPr lang="en-GB" dirty="0"/>
          </a:p>
        </p:txBody>
      </p:sp>
      <p:sp>
        <p:nvSpPr>
          <p:cNvPr id="10" name="TextBox 9"/>
          <p:cNvSpPr txBox="1"/>
          <p:nvPr/>
        </p:nvSpPr>
        <p:spPr>
          <a:xfrm>
            <a:off x="1129151" y="3399853"/>
            <a:ext cx="7727868" cy="369332"/>
          </a:xfrm>
          <a:prstGeom prst="rect">
            <a:avLst/>
          </a:prstGeom>
          <a:noFill/>
        </p:spPr>
        <p:txBody>
          <a:bodyPr wrap="square" rtlCol="0">
            <a:spAutoFit/>
          </a:bodyPr>
          <a:lstStyle/>
          <a:p>
            <a:r>
              <a:rPr lang="en-GB" dirty="0" smtClean="0"/>
              <a:t>Each </a:t>
            </a:r>
            <a:r>
              <a:rPr lang="en-GB" u="sng" dirty="0" smtClean="0"/>
              <a:t>student</a:t>
            </a:r>
            <a:r>
              <a:rPr lang="en-GB" dirty="0" smtClean="0"/>
              <a:t> needs to have a copy of the ‘Perpendicular Bisector’ template. This</a:t>
            </a:r>
            <a:endParaRPr lang="en-GB" dirty="0"/>
          </a:p>
        </p:txBody>
      </p:sp>
      <p:sp>
        <p:nvSpPr>
          <p:cNvPr id="11" name="TextBox 10"/>
          <p:cNvSpPr txBox="1"/>
          <p:nvPr/>
        </p:nvSpPr>
        <p:spPr>
          <a:xfrm>
            <a:off x="1132839" y="2518014"/>
            <a:ext cx="7484741" cy="369332"/>
          </a:xfrm>
          <a:prstGeom prst="rect">
            <a:avLst/>
          </a:prstGeom>
          <a:noFill/>
        </p:spPr>
        <p:txBody>
          <a:bodyPr wrap="square" rtlCol="0">
            <a:spAutoFit/>
          </a:bodyPr>
          <a:lstStyle/>
          <a:p>
            <a:r>
              <a:rPr lang="en-GB" dirty="0" err="1" smtClean="0"/>
              <a:t>Blu-tac</a:t>
            </a:r>
            <a:r>
              <a:rPr lang="en-GB" dirty="0" smtClean="0"/>
              <a:t>, Glue, scissors, pens.</a:t>
            </a:r>
            <a:endParaRPr lang="en-GB" dirty="0"/>
          </a:p>
        </p:txBody>
      </p:sp>
    </p:spTree>
    <p:extLst>
      <p:ext uri="{BB962C8B-B14F-4D97-AF65-F5344CB8AC3E}">
        <p14:creationId xmlns:p14="http://schemas.microsoft.com/office/powerpoint/2010/main" val="1665568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9919" y="173414"/>
            <a:ext cx="2413096" cy="523220"/>
          </a:xfrm>
          <a:prstGeom prst="rect">
            <a:avLst/>
          </a:prstGeom>
          <a:noFill/>
        </p:spPr>
        <p:txBody>
          <a:bodyPr wrap="none" rtlCol="0">
            <a:spAutoFit/>
          </a:bodyPr>
          <a:lstStyle/>
          <a:p>
            <a:r>
              <a:rPr lang="en-GB" sz="2800" dirty="0" smtClean="0"/>
              <a:t>Extension work</a:t>
            </a:r>
            <a:endParaRPr lang="en-GB" sz="2800" dirty="0"/>
          </a:p>
        </p:txBody>
      </p:sp>
      <p:sp>
        <p:nvSpPr>
          <p:cNvPr id="6" name="TextBox 5"/>
          <p:cNvSpPr txBox="1"/>
          <p:nvPr/>
        </p:nvSpPr>
        <p:spPr>
          <a:xfrm>
            <a:off x="38709" y="1220982"/>
            <a:ext cx="9172255" cy="523220"/>
          </a:xfrm>
          <a:prstGeom prst="rect">
            <a:avLst/>
          </a:prstGeom>
          <a:noFill/>
        </p:spPr>
        <p:txBody>
          <a:bodyPr wrap="none" rtlCol="0">
            <a:spAutoFit/>
          </a:bodyPr>
          <a:lstStyle/>
          <a:p>
            <a:r>
              <a:rPr lang="en-GB" sz="2800" dirty="0" smtClean="0"/>
              <a:t>How could we represent expressions containing subtractions?</a:t>
            </a:r>
            <a:endParaRPr lang="en-GB" sz="2800" dirty="0"/>
          </a:p>
        </p:txBody>
      </p:sp>
      <mc:AlternateContent xmlns:mc="http://schemas.openxmlformats.org/markup-compatibility/2006">
        <mc:Choice xmlns:a14="http://schemas.microsoft.com/office/drawing/2010/main" Requires="a14">
          <p:sp>
            <p:nvSpPr>
              <p:cNvPr id="2" name="TextBox 1"/>
              <p:cNvSpPr txBox="1"/>
              <p:nvPr/>
            </p:nvSpPr>
            <p:spPr>
              <a:xfrm>
                <a:off x="1092550" y="1956310"/>
                <a:ext cx="5206169" cy="4505208"/>
              </a:xfrm>
              <a:prstGeom prst="rect">
                <a:avLst/>
              </a:prstGeom>
              <a:noFill/>
            </p:spPr>
            <p:txBody>
              <a:bodyPr wrap="none" rtlCol="0">
                <a:spAutoFit/>
              </a:bodyPr>
              <a:lstStyle/>
              <a:p>
                <a:r>
                  <a:rPr lang="en-GB" sz="2800" dirty="0" smtClean="0"/>
                  <a:t>Draw diagrams to show:</a:t>
                </a:r>
              </a:p>
              <a:p>
                <a:r>
                  <a:rPr lang="en-GB" sz="2800" dirty="0"/>
                  <a:t>	</a:t>
                </a:r>
                <a:r>
                  <a:rPr lang="en-GB" sz="2800" dirty="0" smtClean="0"/>
                  <a:t>		</a:t>
                </a:r>
                <a14:m>
                  <m:oMath xmlns:m="http://schemas.openxmlformats.org/officeDocument/2006/math">
                    <m:r>
                      <a:rPr lang="en-GB" sz="2800" b="0" i="1" smtClean="0">
                        <a:latin typeface="Cambria Math"/>
                      </a:rPr>
                      <m:t>2</m:t>
                    </m:r>
                    <m:d>
                      <m:dPr>
                        <m:ctrlPr>
                          <a:rPr lang="en-GB" sz="2800" b="0" i="1" smtClean="0">
                            <a:latin typeface="Cambria Math"/>
                          </a:rPr>
                        </m:ctrlPr>
                      </m:dPr>
                      <m:e>
                        <m:r>
                          <a:rPr lang="en-GB" sz="2800" b="0" i="1" smtClean="0">
                            <a:latin typeface="Cambria Math"/>
                          </a:rPr>
                          <m:t>𝑥</m:t>
                        </m:r>
                        <m:r>
                          <a:rPr lang="en-GB" sz="2800" b="0" i="1" smtClean="0">
                            <a:latin typeface="Cambria Math"/>
                          </a:rPr>
                          <m:t>−3</m:t>
                        </m:r>
                      </m:e>
                    </m:d>
                  </m:oMath>
                </a14:m>
                <a:endParaRPr lang="en-GB" sz="2800" b="0" dirty="0" smtClean="0"/>
              </a:p>
              <a:p>
                <a:endParaRPr lang="en-GB" sz="2800" dirty="0" smtClean="0"/>
              </a:p>
              <a:p>
                <a:r>
                  <a:rPr lang="en-GB" sz="2800" dirty="0"/>
                  <a:t>	</a:t>
                </a:r>
                <a:r>
                  <a:rPr lang="en-GB" sz="2800" dirty="0" smtClean="0"/>
                  <a:t>		</a:t>
                </a:r>
                <a14:m>
                  <m:oMath xmlns:m="http://schemas.openxmlformats.org/officeDocument/2006/math">
                    <m:d>
                      <m:dPr>
                        <m:ctrlPr>
                          <a:rPr lang="en-GB" sz="2800" i="1">
                            <a:latin typeface="Cambria Math"/>
                          </a:rPr>
                        </m:ctrlPr>
                      </m:dPr>
                      <m:e>
                        <m:r>
                          <a:rPr lang="en-GB" sz="2800" i="1">
                            <a:latin typeface="Cambria Math"/>
                          </a:rPr>
                          <m:t>𝑥</m:t>
                        </m:r>
                        <m:r>
                          <a:rPr lang="en-GB" sz="2800" b="0" i="1" smtClean="0">
                            <a:latin typeface="Cambria Math"/>
                          </a:rPr>
                          <m:t>+3)(</m:t>
                        </m:r>
                        <m:r>
                          <a:rPr lang="en-GB" sz="2800" b="0" i="1" smtClean="0">
                            <a:latin typeface="Cambria Math"/>
                          </a:rPr>
                          <m:t>𝑥</m:t>
                        </m:r>
                        <m:r>
                          <a:rPr lang="en-GB" sz="2800" i="1">
                            <a:latin typeface="Cambria Math"/>
                          </a:rPr>
                          <m:t>−3</m:t>
                        </m:r>
                      </m:e>
                    </m:d>
                  </m:oMath>
                </a14:m>
                <a:endParaRPr lang="en-GB" sz="2800" dirty="0" smtClean="0"/>
              </a:p>
              <a:p>
                <a:endParaRPr lang="en-GB" sz="2800" dirty="0"/>
              </a:p>
              <a:p>
                <a:r>
                  <a:rPr lang="en-GB" sz="2800" dirty="0" smtClean="0"/>
                  <a:t>			</a:t>
                </a:r>
                <a14:m>
                  <m:oMath xmlns:m="http://schemas.openxmlformats.org/officeDocument/2006/math">
                    <m:sSup>
                      <m:sSupPr>
                        <m:ctrlPr>
                          <a:rPr lang="en-GB" sz="2800" b="0" i="1" smtClean="0">
                            <a:latin typeface="Cambria Math"/>
                          </a:rPr>
                        </m:ctrlPr>
                      </m:sSupPr>
                      <m:e>
                        <m:r>
                          <a:rPr lang="en-GB" sz="2800" b="0" i="1" smtClean="0">
                            <a:latin typeface="Cambria Math"/>
                          </a:rPr>
                          <m:t>𝑥</m:t>
                        </m:r>
                      </m:e>
                      <m:sup>
                        <m:r>
                          <a:rPr lang="en-GB" sz="2800" b="0" i="1" smtClean="0">
                            <a:latin typeface="Cambria Math"/>
                          </a:rPr>
                          <m:t>2</m:t>
                        </m:r>
                      </m:sup>
                    </m:sSup>
                    <m:r>
                      <a:rPr lang="en-GB" sz="2800" b="0" i="0" smtClean="0">
                        <a:latin typeface="Cambria Math"/>
                      </a:rPr>
                      <m:t>−9</m:t>
                    </m:r>
                  </m:oMath>
                </a14:m>
                <a:endParaRPr lang="en-GB" sz="2800" b="0" dirty="0" smtClean="0"/>
              </a:p>
              <a:p>
                <a:endParaRPr lang="en-GB" sz="2800" dirty="0" smtClean="0"/>
              </a:p>
              <a:p>
                <a:r>
                  <a:rPr lang="en-GB" sz="2800" dirty="0"/>
                  <a:t>	</a:t>
                </a:r>
                <a:r>
                  <a:rPr lang="en-GB" sz="2800" dirty="0" smtClean="0"/>
                  <a:t>		</a:t>
                </a:r>
                <a14:m>
                  <m:oMath xmlns:m="http://schemas.openxmlformats.org/officeDocument/2006/math">
                    <m:sSup>
                      <m:sSupPr>
                        <m:ctrlPr>
                          <a:rPr lang="en-GB" sz="2800" i="1" smtClean="0">
                            <a:latin typeface="Cambria Math"/>
                          </a:rPr>
                        </m:ctrlPr>
                      </m:sSupPr>
                      <m:e>
                        <m:r>
                          <a:rPr lang="en-GB" sz="2800" b="0" i="1" smtClean="0">
                            <a:latin typeface="Cambria Math"/>
                          </a:rPr>
                          <m:t>(</m:t>
                        </m:r>
                        <m:r>
                          <a:rPr lang="en-GB" sz="2800" b="0" i="1" smtClean="0">
                            <a:latin typeface="Cambria Math"/>
                          </a:rPr>
                          <m:t>𝑥</m:t>
                        </m:r>
                        <m:r>
                          <a:rPr lang="en-GB" sz="2800" b="0" i="1" smtClean="0">
                            <a:latin typeface="Cambria Math"/>
                          </a:rPr>
                          <m:t>−3)</m:t>
                        </m:r>
                      </m:e>
                      <m:sup>
                        <m:r>
                          <a:rPr lang="en-GB" sz="2800" b="0" i="1" smtClean="0">
                            <a:latin typeface="Cambria Math"/>
                          </a:rPr>
                          <m:t>2</m:t>
                        </m:r>
                      </m:sup>
                    </m:sSup>
                  </m:oMath>
                </a14:m>
                <a:endParaRPr lang="en-GB" sz="2800" dirty="0" smtClean="0"/>
              </a:p>
              <a:p>
                <a:endParaRPr lang="en-GB" sz="2800" dirty="0"/>
              </a:p>
              <a:p>
                <a:r>
                  <a:rPr lang="en-GB" sz="2800" dirty="0" smtClean="0"/>
                  <a:t>			</a:t>
                </a:r>
                <a14:m>
                  <m:oMath xmlns:m="http://schemas.openxmlformats.org/officeDocument/2006/math">
                    <m:sSup>
                      <m:sSupPr>
                        <m:ctrlPr>
                          <a:rPr lang="en-GB" sz="2800" i="1" smtClean="0">
                            <a:latin typeface="Cambria Math"/>
                          </a:rPr>
                        </m:ctrlPr>
                      </m:sSupPr>
                      <m:e>
                        <m:r>
                          <a:rPr lang="en-GB" sz="2800" b="0" i="1" smtClean="0">
                            <a:latin typeface="Cambria Math"/>
                          </a:rPr>
                          <m:t>𝑥</m:t>
                        </m:r>
                      </m:e>
                      <m:sup>
                        <m:r>
                          <a:rPr lang="en-GB" sz="2800" b="0" i="1" smtClean="0">
                            <a:latin typeface="Cambria Math"/>
                          </a:rPr>
                          <m:t>2</m:t>
                        </m:r>
                      </m:sup>
                    </m:sSup>
                    <m:r>
                      <a:rPr lang="en-GB" sz="2800" b="0" i="1" smtClean="0">
                        <a:latin typeface="Cambria Math"/>
                      </a:rPr>
                      <m:t>−6</m:t>
                    </m:r>
                    <m:r>
                      <a:rPr lang="en-GB" sz="2800" b="0" i="1" smtClean="0">
                        <a:latin typeface="Cambria Math"/>
                      </a:rPr>
                      <m:t>𝑥</m:t>
                    </m:r>
                    <m:r>
                      <a:rPr lang="en-GB" sz="2800" b="0" i="1" smtClean="0">
                        <a:latin typeface="Cambria Math"/>
                      </a:rPr>
                      <m:t>+9</m:t>
                    </m:r>
                  </m:oMath>
                </a14:m>
                <a:endParaRPr lang="en-GB" sz="2800" dirty="0" smtClean="0"/>
              </a:p>
            </p:txBody>
          </p:sp>
        </mc:Choice>
        <mc:Fallback>
          <p:sp>
            <p:nvSpPr>
              <p:cNvPr id="2" name="TextBox 1"/>
              <p:cNvSpPr txBox="1">
                <a:spLocks noRot="1" noChangeAspect="1" noMove="1" noResize="1" noEditPoints="1" noAdjustHandles="1" noChangeArrowheads="1" noChangeShapeType="1" noTextEdit="1"/>
              </p:cNvSpPr>
              <p:nvPr/>
            </p:nvSpPr>
            <p:spPr>
              <a:xfrm>
                <a:off x="1092550" y="1956310"/>
                <a:ext cx="5206169" cy="4505208"/>
              </a:xfrm>
              <a:prstGeom prst="rect">
                <a:avLst/>
              </a:prstGeom>
              <a:blipFill rotWithShape="1">
                <a:blip r:embed="rId2"/>
                <a:stretch>
                  <a:fillRect l="-2342" t="-1218"/>
                </a:stretch>
              </a:blipFill>
            </p:spPr>
            <p:txBody>
              <a:bodyPr/>
              <a:lstStyle/>
              <a:p>
                <a:r>
                  <a:rPr lang="en-GB">
                    <a:noFill/>
                  </a:rPr>
                  <a:t> </a:t>
                </a:r>
              </a:p>
            </p:txBody>
          </p:sp>
        </mc:Fallback>
      </mc:AlternateContent>
    </p:spTree>
    <p:extLst>
      <p:ext uri="{BB962C8B-B14F-4D97-AF65-F5344CB8AC3E}">
        <p14:creationId xmlns:p14="http://schemas.microsoft.com/office/powerpoint/2010/main" val="3190782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9919" y="173414"/>
            <a:ext cx="2370457" cy="523220"/>
          </a:xfrm>
          <a:prstGeom prst="rect">
            <a:avLst/>
          </a:prstGeom>
          <a:noFill/>
        </p:spPr>
        <p:txBody>
          <a:bodyPr wrap="none" rtlCol="0">
            <a:spAutoFit/>
          </a:bodyPr>
          <a:lstStyle/>
          <a:p>
            <a:r>
              <a:rPr lang="en-GB" sz="2800" dirty="0" smtClean="0"/>
              <a:t>Poster Reviews</a:t>
            </a:r>
            <a:endParaRPr lang="en-GB" sz="2800" dirty="0"/>
          </a:p>
        </p:txBody>
      </p:sp>
      <p:sp>
        <p:nvSpPr>
          <p:cNvPr id="6" name="TextBox 5"/>
          <p:cNvSpPr txBox="1"/>
          <p:nvPr/>
        </p:nvSpPr>
        <p:spPr>
          <a:xfrm>
            <a:off x="2513901" y="940669"/>
            <a:ext cx="3482492" cy="523220"/>
          </a:xfrm>
          <a:prstGeom prst="rect">
            <a:avLst/>
          </a:prstGeom>
          <a:noFill/>
        </p:spPr>
        <p:txBody>
          <a:bodyPr wrap="none" rtlCol="0">
            <a:spAutoFit/>
          </a:bodyPr>
          <a:lstStyle/>
          <a:p>
            <a:r>
              <a:rPr lang="en-GB" sz="2800" dirty="0" smtClean="0"/>
              <a:t>What have you learnt?</a:t>
            </a:r>
            <a:endParaRPr lang="en-GB" sz="2800" dirty="0"/>
          </a:p>
        </p:txBody>
      </p:sp>
      <p:sp>
        <p:nvSpPr>
          <p:cNvPr id="7" name="TextBox 6"/>
          <p:cNvSpPr txBox="1"/>
          <p:nvPr/>
        </p:nvSpPr>
        <p:spPr>
          <a:xfrm>
            <a:off x="2766149" y="5638785"/>
            <a:ext cx="3701526" cy="461665"/>
          </a:xfrm>
          <a:prstGeom prst="rect">
            <a:avLst/>
          </a:prstGeom>
          <a:noFill/>
        </p:spPr>
        <p:txBody>
          <a:bodyPr wrap="none" rtlCol="0">
            <a:spAutoFit/>
          </a:bodyPr>
          <a:lstStyle/>
          <a:p>
            <a:r>
              <a:rPr lang="en-GB" sz="2400" dirty="0" smtClean="0"/>
              <a:t>Mini-whiteboard quiz next…</a:t>
            </a:r>
            <a:endParaRPr lang="en-GB" sz="2400" dirty="0"/>
          </a:p>
        </p:txBody>
      </p:sp>
    </p:spTree>
    <p:extLst>
      <p:ext uri="{BB962C8B-B14F-4D97-AF65-F5344CB8AC3E}">
        <p14:creationId xmlns:p14="http://schemas.microsoft.com/office/powerpoint/2010/main" val="838093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56120" y="1486698"/>
                <a:ext cx="7049238" cy="523220"/>
              </a:xfrm>
              <a:prstGeom prst="rect">
                <a:avLst/>
              </a:prstGeom>
              <a:noFill/>
            </p:spPr>
            <p:txBody>
              <a:bodyPr wrap="none" rtlCol="0">
                <a:spAutoFit/>
              </a:bodyPr>
              <a:lstStyle/>
              <a:p>
                <a:pPr algn="ctr"/>
                <a:r>
                  <a:rPr lang="en-GB" sz="2800" dirty="0" smtClean="0"/>
                  <a:t>Draw me an area representing: 		</a:t>
                </a:r>
                <a14:m>
                  <m:oMath xmlns:m="http://schemas.openxmlformats.org/officeDocument/2006/math">
                    <m:r>
                      <a:rPr lang="en-GB" sz="2800" b="0" i="1" smtClean="0">
                        <a:latin typeface="Cambria Math"/>
                      </a:rPr>
                      <m:t>3(</m:t>
                    </m:r>
                    <m:r>
                      <a:rPr lang="en-GB" sz="2800" b="0" i="1" smtClean="0">
                        <a:latin typeface="Cambria Math"/>
                      </a:rPr>
                      <m:t>𝑥</m:t>
                    </m:r>
                    <m:r>
                      <a:rPr lang="en-GB" sz="2800" b="0" i="1" smtClean="0">
                        <a:latin typeface="Cambria Math"/>
                      </a:rPr>
                      <m:t>+4)</m:t>
                    </m:r>
                  </m:oMath>
                </a14:m>
                <a:endParaRPr lang="en-GB" dirty="0"/>
              </a:p>
            </p:txBody>
          </p:sp>
        </mc:Choice>
        <mc:Fallback>
          <p:sp>
            <p:nvSpPr>
              <p:cNvPr id="3" name="TextBox 2"/>
              <p:cNvSpPr txBox="1">
                <a:spLocks noRot="1" noChangeAspect="1" noMove="1" noResize="1" noEditPoints="1" noAdjustHandles="1" noChangeArrowheads="1" noChangeShapeType="1" noTextEdit="1"/>
              </p:cNvSpPr>
              <p:nvPr/>
            </p:nvSpPr>
            <p:spPr>
              <a:xfrm>
                <a:off x="56120" y="1486698"/>
                <a:ext cx="7049238" cy="523220"/>
              </a:xfrm>
              <a:prstGeom prst="rect">
                <a:avLst/>
              </a:prstGeom>
              <a:blipFill rotWithShape="1">
                <a:blip r:embed="rId2"/>
                <a:stretch>
                  <a:fillRect l="-1296" t="-10465" b="-32558"/>
                </a:stretch>
              </a:blipFill>
            </p:spPr>
            <p:txBody>
              <a:bodyPr/>
              <a:lstStyle/>
              <a:p>
                <a:r>
                  <a:rPr lang="en-GB">
                    <a:noFill/>
                  </a:rPr>
                  <a:t> </a:t>
                </a:r>
              </a:p>
            </p:txBody>
          </p:sp>
        </mc:Fallback>
      </mc:AlternateContent>
      <p:sp>
        <p:nvSpPr>
          <p:cNvPr id="7" name="TextBox 6"/>
          <p:cNvSpPr txBox="1"/>
          <p:nvPr/>
        </p:nvSpPr>
        <p:spPr>
          <a:xfrm>
            <a:off x="3623896" y="323106"/>
            <a:ext cx="2156360" cy="769441"/>
          </a:xfrm>
          <a:prstGeom prst="rect">
            <a:avLst/>
          </a:prstGeom>
          <a:noFill/>
        </p:spPr>
        <p:txBody>
          <a:bodyPr wrap="none" rtlCol="0">
            <a:spAutoFit/>
          </a:bodyPr>
          <a:lstStyle/>
          <a:p>
            <a:r>
              <a:rPr lang="en-GB" sz="4400" dirty="0" smtClean="0"/>
              <a:t>Q1 &amp; Q2</a:t>
            </a:r>
            <a:endParaRPr lang="en-GB" sz="4400" dirty="0"/>
          </a:p>
        </p:txBody>
      </p:sp>
      <p:sp>
        <p:nvSpPr>
          <p:cNvPr id="8" name="TextBox 7"/>
          <p:cNvSpPr txBox="1"/>
          <p:nvPr/>
        </p:nvSpPr>
        <p:spPr>
          <a:xfrm>
            <a:off x="36564" y="2979208"/>
            <a:ext cx="9127435" cy="523220"/>
          </a:xfrm>
          <a:prstGeom prst="rect">
            <a:avLst/>
          </a:prstGeom>
          <a:noFill/>
        </p:spPr>
        <p:txBody>
          <a:bodyPr wrap="none" rtlCol="0">
            <a:spAutoFit/>
          </a:bodyPr>
          <a:lstStyle/>
          <a:p>
            <a:pPr algn="ctr"/>
            <a:r>
              <a:rPr lang="en-GB" sz="2800" dirty="0" smtClean="0"/>
              <a:t>Now write an equivalent expression that gives the same area.</a:t>
            </a:r>
            <a:endParaRPr lang="en-GB" dirty="0"/>
          </a:p>
        </p:txBody>
      </p:sp>
    </p:spTree>
    <p:extLst>
      <p:ext uri="{BB962C8B-B14F-4D97-AF65-F5344CB8AC3E}">
        <p14:creationId xmlns:p14="http://schemas.microsoft.com/office/powerpoint/2010/main" val="247613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1201985" y="1486698"/>
                <a:ext cx="5671937" cy="523220"/>
              </a:xfrm>
              <a:prstGeom prst="rect">
                <a:avLst/>
              </a:prstGeom>
              <a:noFill/>
            </p:spPr>
            <p:txBody>
              <a:bodyPr wrap="none" rtlCol="0">
                <a:spAutoFit/>
              </a:bodyPr>
              <a:lstStyle/>
              <a:p>
                <a:pPr algn="ctr"/>
                <a:r>
                  <a:rPr lang="en-GB" sz="2800" dirty="0" smtClean="0"/>
                  <a:t>Draw me an area that shows: 	</a:t>
                </a:r>
                <a14:m>
                  <m:oMath xmlns:m="http://schemas.openxmlformats.org/officeDocument/2006/math">
                    <m:sSup>
                      <m:sSupPr>
                        <m:ctrlPr>
                          <a:rPr lang="en-GB" sz="2800" b="0" i="1" smtClean="0">
                            <a:latin typeface="Cambria Math"/>
                          </a:rPr>
                        </m:ctrlPr>
                      </m:sSupPr>
                      <m:e>
                        <m:r>
                          <a:rPr lang="en-GB" sz="2800" b="0" i="1" smtClean="0">
                            <a:latin typeface="Cambria Math"/>
                          </a:rPr>
                          <m:t>(4</m:t>
                        </m:r>
                        <m:r>
                          <a:rPr lang="en-GB" sz="2800" b="0" i="1" smtClean="0">
                            <a:latin typeface="Cambria Math"/>
                          </a:rPr>
                          <m:t>𝑦</m:t>
                        </m:r>
                        <m:r>
                          <a:rPr lang="en-GB" sz="2800" b="0" i="1" smtClean="0">
                            <a:latin typeface="Cambria Math"/>
                          </a:rPr>
                          <m:t>)</m:t>
                        </m:r>
                      </m:e>
                      <m:sup>
                        <m:r>
                          <a:rPr lang="en-GB" sz="2800" b="0" i="1" smtClean="0">
                            <a:latin typeface="Cambria Math"/>
                          </a:rPr>
                          <m:t>2</m:t>
                        </m:r>
                      </m:sup>
                    </m:sSup>
                  </m:oMath>
                </a14:m>
                <a:endParaRPr lang="en-GB" dirty="0"/>
              </a:p>
            </p:txBody>
          </p:sp>
        </mc:Choice>
        <mc:Fallback>
          <p:sp>
            <p:nvSpPr>
              <p:cNvPr id="3" name="TextBox 2"/>
              <p:cNvSpPr txBox="1">
                <a:spLocks noRot="1" noChangeAspect="1" noMove="1" noResize="1" noEditPoints="1" noAdjustHandles="1" noChangeArrowheads="1" noChangeShapeType="1" noTextEdit="1"/>
              </p:cNvSpPr>
              <p:nvPr/>
            </p:nvSpPr>
            <p:spPr>
              <a:xfrm>
                <a:off x="1201985" y="1486698"/>
                <a:ext cx="5671937" cy="523220"/>
              </a:xfrm>
              <a:prstGeom prst="rect">
                <a:avLst/>
              </a:prstGeom>
              <a:blipFill rotWithShape="1">
                <a:blip r:embed="rId2"/>
                <a:stretch>
                  <a:fillRect l="-1719" t="-10465" b="-32558"/>
                </a:stretch>
              </a:blipFill>
            </p:spPr>
            <p:txBody>
              <a:bodyPr/>
              <a:lstStyle/>
              <a:p>
                <a:r>
                  <a:rPr lang="en-GB">
                    <a:noFill/>
                  </a:rPr>
                  <a:t> </a:t>
                </a:r>
              </a:p>
            </p:txBody>
          </p:sp>
        </mc:Fallback>
      </mc:AlternateContent>
      <p:sp>
        <p:nvSpPr>
          <p:cNvPr id="7" name="TextBox 6"/>
          <p:cNvSpPr txBox="1"/>
          <p:nvPr/>
        </p:nvSpPr>
        <p:spPr>
          <a:xfrm>
            <a:off x="3623896" y="323106"/>
            <a:ext cx="2156360" cy="769441"/>
          </a:xfrm>
          <a:prstGeom prst="rect">
            <a:avLst/>
          </a:prstGeom>
          <a:noFill/>
        </p:spPr>
        <p:txBody>
          <a:bodyPr wrap="none" rtlCol="0">
            <a:spAutoFit/>
          </a:bodyPr>
          <a:lstStyle/>
          <a:p>
            <a:r>
              <a:rPr lang="en-GB" sz="4400" dirty="0" smtClean="0"/>
              <a:t>Q3 &amp; Q4</a:t>
            </a:r>
            <a:endParaRPr lang="en-GB" sz="4400" dirty="0"/>
          </a:p>
        </p:txBody>
      </p:sp>
      <p:sp>
        <p:nvSpPr>
          <p:cNvPr id="8" name="TextBox 7"/>
          <p:cNvSpPr txBox="1"/>
          <p:nvPr/>
        </p:nvSpPr>
        <p:spPr>
          <a:xfrm>
            <a:off x="36564" y="2979208"/>
            <a:ext cx="9127435" cy="523220"/>
          </a:xfrm>
          <a:prstGeom prst="rect">
            <a:avLst/>
          </a:prstGeom>
          <a:noFill/>
        </p:spPr>
        <p:txBody>
          <a:bodyPr wrap="none" rtlCol="0">
            <a:spAutoFit/>
          </a:bodyPr>
          <a:lstStyle/>
          <a:p>
            <a:pPr algn="ctr"/>
            <a:r>
              <a:rPr lang="en-GB" sz="2800" dirty="0" smtClean="0"/>
              <a:t>Now write an equivalent expression that gives the same area.</a:t>
            </a:r>
            <a:endParaRPr lang="en-GB" dirty="0"/>
          </a:p>
        </p:txBody>
      </p:sp>
    </p:spTree>
    <p:extLst>
      <p:ext uri="{BB962C8B-B14F-4D97-AF65-F5344CB8AC3E}">
        <p14:creationId xmlns:p14="http://schemas.microsoft.com/office/powerpoint/2010/main" val="303397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715374" y="1486698"/>
                <a:ext cx="6613605" cy="523220"/>
              </a:xfrm>
              <a:prstGeom prst="rect">
                <a:avLst/>
              </a:prstGeom>
              <a:noFill/>
            </p:spPr>
            <p:txBody>
              <a:bodyPr wrap="none" rtlCol="0">
                <a:spAutoFit/>
              </a:bodyPr>
              <a:lstStyle/>
              <a:p>
                <a:pPr algn="ctr"/>
                <a:r>
                  <a:rPr lang="en-GB" sz="2800" dirty="0" smtClean="0"/>
                  <a:t>Draw me an area representing: 	       </a:t>
                </a:r>
                <a14:m>
                  <m:oMath xmlns:m="http://schemas.openxmlformats.org/officeDocument/2006/math">
                    <m:sSup>
                      <m:sSupPr>
                        <m:ctrlPr>
                          <a:rPr lang="en-GB" sz="2800" i="1" smtClean="0">
                            <a:latin typeface="Cambria Math"/>
                          </a:rPr>
                        </m:ctrlPr>
                      </m:sSupPr>
                      <m:e>
                        <m:r>
                          <a:rPr lang="en-GB" sz="2800" b="0" i="1" smtClean="0">
                            <a:latin typeface="Cambria Math"/>
                          </a:rPr>
                          <m:t>(</m:t>
                        </m:r>
                        <m:r>
                          <a:rPr lang="en-GB" sz="2800" b="0" i="1" smtClean="0">
                            <a:latin typeface="Cambria Math"/>
                          </a:rPr>
                          <m:t>𝑧</m:t>
                        </m:r>
                        <m:r>
                          <a:rPr lang="en-GB" sz="2800" b="0" i="1" smtClean="0">
                            <a:latin typeface="Cambria Math"/>
                          </a:rPr>
                          <m:t>+5)</m:t>
                        </m:r>
                      </m:e>
                      <m:sup>
                        <m:r>
                          <a:rPr lang="en-GB" sz="2800" b="0" i="1" smtClean="0">
                            <a:latin typeface="Cambria Math"/>
                          </a:rPr>
                          <m:t>2</m:t>
                        </m:r>
                      </m:sup>
                    </m:sSup>
                  </m:oMath>
                </a14:m>
                <a:endParaRPr lang="en-GB" dirty="0"/>
              </a:p>
            </p:txBody>
          </p:sp>
        </mc:Choice>
        <mc:Fallback>
          <p:sp>
            <p:nvSpPr>
              <p:cNvPr id="3" name="TextBox 2"/>
              <p:cNvSpPr txBox="1">
                <a:spLocks noRot="1" noChangeAspect="1" noMove="1" noResize="1" noEditPoints="1" noAdjustHandles="1" noChangeArrowheads="1" noChangeShapeType="1" noTextEdit="1"/>
              </p:cNvSpPr>
              <p:nvPr/>
            </p:nvSpPr>
            <p:spPr>
              <a:xfrm>
                <a:off x="715374" y="1486698"/>
                <a:ext cx="6613605" cy="523220"/>
              </a:xfrm>
              <a:prstGeom prst="rect">
                <a:avLst/>
              </a:prstGeom>
              <a:blipFill rotWithShape="1">
                <a:blip r:embed="rId2"/>
                <a:stretch>
                  <a:fillRect l="-1567" t="-10465" b="-32558"/>
                </a:stretch>
              </a:blipFill>
            </p:spPr>
            <p:txBody>
              <a:bodyPr/>
              <a:lstStyle/>
              <a:p>
                <a:r>
                  <a:rPr lang="en-GB">
                    <a:noFill/>
                  </a:rPr>
                  <a:t> </a:t>
                </a:r>
              </a:p>
            </p:txBody>
          </p:sp>
        </mc:Fallback>
      </mc:AlternateContent>
      <p:sp>
        <p:nvSpPr>
          <p:cNvPr id="7" name="TextBox 6"/>
          <p:cNvSpPr txBox="1"/>
          <p:nvPr/>
        </p:nvSpPr>
        <p:spPr>
          <a:xfrm>
            <a:off x="3623896" y="323106"/>
            <a:ext cx="2156360" cy="769441"/>
          </a:xfrm>
          <a:prstGeom prst="rect">
            <a:avLst/>
          </a:prstGeom>
          <a:noFill/>
        </p:spPr>
        <p:txBody>
          <a:bodyPr wrap="none" rtlCol="0">
            <a:spAutoFit/>
          </a:bodyPr>
          <a:lstStyle/>
          <a:p>
            <a:r>
              <a:rPr lang="en-GB" sz="4400" dirty="0" smtClean="0"/>
              <a:t>Q5 &amp; Q6</a:t>
            </a:r>
            <a:endParaRPr lang="en-GB" sz="4400" dirty="0"/>
          </a:p>
        </p:txBody>
      </p:sp>
      <p:sp>
        <p:nvSpPr>
          <p:cNvPr id="8" name="TextBox 7"/>
          <p:cNvSpPr txBox="1"/>
          <p:nvPr/>
        </p:nvSpPr>
        <p:spPr>
          <a:xfrm>
            <a:off x="240597" y="2979208"/>
            <a:ext cx="8719375" cy="523220"/>
          </a:xfrm>
          <a:prstGeom prst="rect">
            <a:avLst/>
          </a:prstGeom>
          <a:noFill/>
        </p:spPr>
        <p:txBody>
          <a:bodyPr wrap="none" rtlCol="0">
            <a:spAutoFit/>
          </a:bodyPr>
          <a:lstStyle/>
          <a:p>
            <a:pPr algn="ctr"/>
            <a:r>
              <a:rPr lang="en-GB" sz="2800" dirty="0" smtClean="0"/>
              <a:t>Then write a different expression that gives the same area.</a:t>
            </a:r>
            <a:endParaRPr lang="en-GB" dirty="0"/>
          </a:p>
        </p:txBody>
      </p:sp>
    </p:spTree>
    <p:extLst>
      <p:ext uri="{BB962C8B-B14F-4D97-AF65-F5344CB8AC3E}">
        <p14:creationId xmlns:p14="http://schemas.microsoft.com/office/powerpoint/2010/main" val="303397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p:cNvSpPr txBox="1"/>
              <p:nvPr/>
            </p:nvSpPr>
            <p:spPr>
              <a:xfrm>
                <a:off x="948388" y="1486698"/>
                <a:ext cx="6147580" cy="962828"/>
              </a:xfrm>
              <a:prstGeom prst="rect">
                <a:avLst/>
              </a:prstGeom>
              <a:noFill/>
            </p:spPr>
            <p:txBody>
              <a:bodyPr wrap="none" rtlCol="0">
                <a:spAutoFit/>
              </a:bodyPr>
              <a:lstStyle/>
              <a:p>
                <a:pPr algn="ctr"/>
                <a:r>
                  <a:rPr lang="en-GB" sz="2800" dirty="0" smtClean="0"/>
                  <a:t>Draw me an area representing: 	       </a:t>
                </a:r>
                <a14:m>
                  <m:oMath xmlns:m="http://schemas.openxmlformats.org/officeDocument/2006/math">
                    <m:f>
                      <m:fPr>
                        <m:ctrlPr>
                          <a:rPr lang="en-GB" sz="4000" i="1" smtClean="0">
                            <a:latin typeface="Cambria Math"/>
                          </a:rPr>
                        </m:ctrlPr>
                      </m:fPr>
                      <m:num>
                        <m:r>
                          <a:rPr lang="en-GB" sz="4000" b="0" i="1" smtClean="0">
                            <a:latin typeface="Cambria Math"/>
                          </a:rPr>
                          <m:t>𝑤</m:t>
                        </m:r>
                        <m:r>
                          <a:rPr lang="en-GB" sz="4000" b="0" i="1" smtClean="0">
                            <a:latin typeface="Cambria Math"/>
                          </a:rPr>
                          <m:t>+6</m:t>
                        </m:r>
                      </m:num>
                      <m:den>
                        <m:r>
                          <a:rPr lang="en-GB" sz="4000" b="0" i="1" smtClean="0">
                            <a:latin typeface="Cambria Math"/>
                          </a:rPr>
                          <m:t>2</m:t>
                        </m:r>
                      </m:den>
                    </m:f>
                  </m:oMath>
                </a14:m>
                <a:endParaRPr lang="en-GB" sz="2800" dirty="0"/>
              </a:p>
            </p:txBody>
          </p:sp>
        </mc:Choice>
        <mc:Fallback>
          <p:sp>
            <p:nvSpPr>
              <p:cNvPr id="3" name="TextBox 2"/>
              <p:cNvSpPr txBox="1">
                <a:spLocks noRot="1" noChangeAspect="1" noMove="1" noResize="1" noEditPoints="1" noAdjustHandles="1" noChangeArrowheads="1" noChangeShapeType="1" noTextEdit="1"/>
              </p:cNvSpPr>
              <p:nvPr/>
            </p:nvSpPr>
            <p:spPr>
              <a:xfrm>
                <a:off x="948388" y="1486698"/>
                <a:ext cx="6147580" cy="962828"/>
              </a:xfrm>
              <a:prstGeom prst="rect">
                <a:avLst/>
              </a:prstGeom>
              <a:blipFill rotWithShape="1">
                <a:blip r:embed="rId2"/>
                <a:stretch>
                  <a:fillRect l="-1885" b="-633"/>
                </a:stretch>
              </a:blipFill>
            </p:spPr>
            <p:txBody>
              <a:bodyPr/>
              <a:lstStyle/>
              <a:p>
                <a:r>
                  <a:rPr lang="en-GB">
                    <a:noFill/>
                  </a:rPr>
                  <a:t> </a:t>
                </a:r>
              </a:p>
            </p:txBody>
          </p:sp>
        </mc:Fallback>
      </mc:AlternateContent>
      <p:sp>
        <p:nvSpPr>
          <p:cNvPr id="7" name="TextBox 6"/>
          <p:cNvSpPr txBox="1"/>
          <p:nvPr/>
        </p:nvSpPr>
        <p:spPr>
          <a:xfrm>
            <a:off x="3623896" y="323106"/>
            <a:ext cx="2156360" cy="769441"/>
          </a:xfrm>
          <a:prstGeom prst="rect">
            <a:avLst/>
          </a:prstGeom>
          <a:noFill/>
        </p:spPr>
        <p:txBody>
          <a:bodyPr wrap="none" rtlCol="0">
            <a:spAutoFit/>
          </a:bodyPr>
          <a:lstStyle/>
          <a:p>
            <a:r>
              <a:rPr lang="en-GB" sz="4400" dirty="0" smtClean="0"/>
              <a:t>Q7 &amp; Q8</a:t>
            </a:r>
            <a:endParaRPr lang="en-GB" sz="4400" dirty="0"/>
          </a:p>
        </p:txBody>
      </p:sp>
      <p:sp>
        <p:nvSpPr>
          <p:cNvPr id="8" name="TextBox 7"/>
          <p:cNvSpPr txBox="1"/>
          <p:nvPr/>
        </p:nvSpPr>
        <p:spPr>
          <a:xfrm>
            <a:off x="240597" y="2979208"/>
            <a:ext cx="8719375" cy="523220"/>
          </a:xfrm>
          <a:prstGeom prst="rect">
            <a:avLst/>
          </a:prstGeom>
          <a:noFill/>
        </p:spPr>
        <p:txBody>
          <a:bodyPr wrap="none" rtlCol="0">
            <a:spAutoFit/>
          </a:bodyPr>
          <a:lstStyle/>
          <a:p>
            <a:pPr algn="ctr"/>
            <a:r>
              <a:rPr lang="en-GB" sz="2800" dirty="0" smtClean="0"/>
              <a:t>Then write a different expression that gives the same area.</a:t>
            </a:r>
            <a:endParaRPr lang="en-GB" dirty="0"/>
          </a:p>
        </p:txBody>
      </p:sp>
    </p:spTree>
    <p:extLst>
      <p:ext uri="{BB962C8B-B14F-4D97-AF65-F5344CB8AC3E}">
        <p14:creationId xmlns:p14="http://schemas.microsoft.com/office/powerpoint/2010/main" val="216245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75327" y="315136"/>
            <a:ext cx="849913" cy="769441"/>
          </a:xfrm>
          <a:prstGeom prst="rect">
            <a:avLst/>
          </a:prstGeom>
          <a:noFill/>
        </p:spPr>
        <p:txBody>
          <a:bodyPr wrap="none" rtlCol="0">
            <a:spAutoFit/>
          </a:bodyPr>
          <a:lstStyle/>
          <a:p>
            <a:r>
              <a:rPr lang="en-GB" sz="4400" dirty="0" smtClean="0"/>
              <a:t>Q9</a:t>
            </a:r>
            <a:endParaRPr lang="en-GB" sz="4400" dirty="0"/>
          </a:p>
        </p:txBody>
      </p:sp>
      <p:sp>
        <p:nvSpPr>
          <p:cNvPr id="8" name="TextBox 7"/>
          <p:cNvSpPr txBox="1"/>
          <p:nvPr/>
        </p:nvSpPr>
        <p:spPr>
          <a:xfrm>
            <a:off x="2948297" y="1323828"/>
            <a:ext cx="3303982" cy="523220"/>
          </a:xfrm>
          <a:prstGeom prst="rect">
            <a:avLst/>
          </a:prstGeom>
          <a:noFill/>
        </p:spPr>
        <p:txBody>
          <a:bodyPr wrap="none" rtlCol="0">
            <a:spAutoFit/>
          </a:bodyPr>
          <a:lstStyle/>
          <a:p>
            <a:pPr algn="ctr"/>
            <a:r>
              <a:rPr lang="en-GB" sz="2800" dirty="0" smtClean="0"/>
              <a:t>Discovered anything?</a:t>
            </a:r>
            <a:endParaRPr lang="en-GB" dirty="0"/>
          </a:p>
        </p:txBody>
      </p:sp>
      <p:sp>
        <p:nvSpPr>
          <p:cNvPr id="5" name="TextBox 4"/>
          <p:cNvSpPr txBox="1"/>
          <p:nvPr/>
        </p:nvSpPr>
        <p:spPr>
          <a:xfrm>
            <a:off x="2488785" y="2043804"/>
            <a:ext cx="4212500" cy="523220"/>
          </a:xfrm>
          <a:prstGeom prst="rect">
            <a:avLst/>
          </a:prstGeom>
          <a:noFill/>
        </p:spPr>
        <p:txBody>
          <a:bodyPr wrap="none" rtlCol="0">
            <a:spAutoFit/>
          </a:bodyPr>
          <a:lstStyle/>
          <a:p>
            <a:pPr algn="ctr"/>
            <a:r>
              <a:rPr lang="en-GB" sz="2800" dirty="0" smtClean="0"/>
              <a:t>What do you still find hard?</a:t>
            </a:r>
            <a:endParaRPr lang="en-GB" dirty="0"/>
          </a:p>
        </p:txBody>
      </p:sp>
    </p:spTree>
    <p:extLst>
      <p:ext uri="{BB962C8B-B14F-4D97-AF65-F5344CB8AC3E}">
        <p14:creationId xmlns:p14="http://schemas.microsoft.com/office/powerpoint/2010/main" val="3405423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757" y="1092548"/>
            <a:ext cx="8812028" cy="523220"/>
          </a:xfrm>
          <a:prstGeom prst="rect">
            <a:avLst/>
          </a:prstGeom>
          <a:noFill/>
        </p:spPr>
        <p:txBody>
          <a:bodyPr wrap="none" rtlCol="0">
            <a:spAutoFit/>
          </a:bodyPr>
          <a:lstStyle/>
          <a:p>
            <a:pPr algn="ctr"/>
            <a:r>
              <a:rPr lang="en-GB" sz="2800" dirty="0" smtClean="0"/>
              <a:t>Take turns trying to read these expressions to your partner:</a:t>
            </a:r>
            <a:endParaRPr lang="en-GB" dirty="0"/>
          </a:p>
        </p:txBody>
      </p:sp>
      <p:sp>
        <p:nvSpPr>
          <p:cNvPr id="9" name="TextBox 8"/>
          <p:cNvSpPr txBox="1"/>
          <p:nvPr/>
        </p:nvSpPr>
        <p:spPr>
          <a:xfrm>
            <a:off x="3341866" y="1915399"/>
            <a:ext cx="2144534" cy="523220"/>
          </a:xfrm>
          <a:prstGeom prst="rect">
            <a:avLst/>
          </a:prstGeom>
          <a:noFill/>
        </p:spPr>
        <p:txBody>
          <a:bodyPr wrap="square" rtlCol="0">
            <a:spAutoFit/>
          </a:bodyPr>
          <a:lstStyle/>
          <a:p>
            <a:r>
              <a:rPr lang="en-GB" sz="2800" dirty="0" smtClean="0">
                <a:solidFill>
                  <a:schemeClr val="accent2">
                    <a:lumMod val="75000"/>
                  </a:schemeClr>
                </a:solidFill>
              </a:rPr>
              <a:t>(x + y</a:t>
            </a:r>
            <a:r>
              <a:rPr lang="en-GB" sz="2800" baseline="30000" dirty="0" smtClean="0">
                <a:solidFill>
                  <a:schemeClr val="accent2">
                    <a:lumMod val="75000"/>
                  </a:schemeClr>
                </a:solidFill>
              </a:rPr>
              <a:t>2</a:t>
            </a:r>
            <a:r>
              <a:rPr lang="en-GB" sz="2800" dirty="0" smtClean="0">
                <a:solidFill>
                  <a:schemeClr val="accent2">
                    <a:lumMod val="75000"/>
                  </a:schemeClr>
                </a:solidFill>
              </a:rPr>
              <a:t>)</a:t>
            </a:r>
            <a:r>
              <a:rPr lang="en-GB" sz="2800" baseline="30000" dirty="0" smtClean="0">
                <a:solidFill>
                  <a:schemeClr val="accent2">
                    <a:lumMod val="75000"/>
                  </a:schemeClr>
                </a:solidFill>
              </a:rPr>
              <a:t>2</a:t>
            </a:r>
            <a:r>
              <a:rPr lang="en-GB" sz="2800" dirty="0" smtClean="0">
                <a:solidFill>
                  <a:schemeClr val="accent2">
                    <a:lumMod val="75000"/>
                  </a:schemeClr>
                </a:solidFill>
              </a:rPr>
              <a:t>  </a:t>
            </a:r>
            <a:endParaRPr lang="en-GB" sz="2800" baseline="30000" dirty="0">
              <a:solidFill>
                <a:schemeClr val="accent2">
                  <a:lumMod val="75000"/>
                </a:schemeClr>
              </a:solidFill>
            </a:endParaRPr>
          </a:p>
        </p:txBody>
      </p:sp>
      <p:sp>
        <p:nvSpPr>
          <p:cNvPr id="10" name="TextBox 9"/>
          <p:cNvSpPr txBox="1"/>
          <p:nvPr/>
        </p:nvSpPr>
        <p:spPr>
          <a:xfrm>
            <a:off x="3352372" y="2619609"/>
            <a:ext cx="2985366" cy="523220"/>
          </a:xfrm>
          <a:prstGeom prst="rect">
            <a:avLst/>
          </a:prstGeom>
          <a:noFill/>
        </p:spPr>
        <p:txBody>
          <a:bodyPr wrap="square" rtlCol="0">
            <a:spAutoFit/>
          </a:bodyPr>
          <a:lstStyle/>
          <a:p>
            <a:r>
              <a:rPr lang="en-GB" sz="2800" dirty="0" smtClean="0">
                <a:solidFill>
                  <a:schemeClr val="accent2">
                    <a:lumMod val="75000"/>
                  </a:schemeClr>
                </a:solidFill>
              </a:rPr>
              <a:t>(2x + 5y</a:t>
            </a:r>
            <a:r>
              <a:rPr lang="en-GB" sz="2800" baseline="30000" dirty="0" smtClean="0">
                <a:solidFill>
                  <a:schemeClr val="accent2">
                    <a:lumMod val="75000"/>
                  </a:schemeClr>
                </a:solidFill>
              </a:rPr>
              <a:t>2</a:t>
            </a:r>
            <a:r>
              <a:rPr lang="en-GB" sz="2800" dirty="0" smtClean="0">
                <a:solidFill>
                  <a:schemeClr val="accent2">
                    <a:lumMod val="75000"/>
                  </a:schemeClr>
                </a:solidFill>
              </a:rPr>
              <a:t>)</a:t>
            </a:r>
            <a:r>
              <a:rPr lang="en-GB" sz="2800" baseline="30000" dirty="0" smtClean="0">
                <a:solidFill>
                  <a:schemeClr val="accent2">
                    <a:lumMod val="75000"/>
                  </a:schemeClr>
                </a:solidFill>
              </a:rPr>
              <a:t>2</a:t>
            </a:r>
            <a:r>
              <a:rPr lang="en-GB" sz="2800" dirty="0" smtClean="0">
                <a:solidFill>
                  <a:schemeClr val="accent2">
                    <a:lumMod val="75000"/>
                  </a:schemeClr>
                </a:solidFill>
              </a:rPr>
              <a:t> – 6y </a:t>
            </a:r>
            <a:endParaRPr lang="en-GB" sz="2800" baseline="30000" dirty="0">
              <a:solidFill>
                <a:schemeClr val="accent2">
                  <a:lumMod val="75000"/>
                </a:schemeClr>
              </a:solidFill>
            </a:endParaRPr>
          </a:p>
        </p:txBody>
      </p:sp>
      <p:sp>
        <p:nvSpPr>
          <p:cNvPr id="11" name="TextBox 10"/>
          <p:cNvSpPr txBox="1"/>
          <p:nvPr/>
        </p:nvSpPr>
        <p:spPr>
          <a:xfrm>
            <a:off x="1155705" y="3781269"/>
            <a:ext cx="5182033" cy="523220"/>
          </a:xfrm>
          <a:prstGeom prst="rect">
            <a:avLst/>
          </a:prstGeom>
          <a:noFill/>
        </p:spPr>
        <p:txBody>
          <a:bodyPr wrap="square" rtlCol="0">
            <a:spAutoFit/>
          </a:bodyPr>
          <a:lstStyle/>
          <a:p>
            <a:r>
              <a:rPr lang="en-GB" sz="2800" dirty="0" smtClean="0">
                <a:solidFill>
                  <a:schemeClr val="accent2">
                    <a:lumMod val="75000"/>
                  </a:schemeClr>
                </a:solidFill>
              </a:rPr>
              <a:t>Challenge!      4(3x - </a:t>
            </a:r>
            <a:r>
              <a:rPr lang="en-GB" sz="2800" dirty="0">
                <a:solidFill>
                  <a:schemeClr val="accent2">
                    <a:lumMod val="75000"/>
                  </a:schemeClr>
                </a:solidFill>
              </a:rPr>
              <a:t>9</a:t>
            </a:r>
            <a:r>
              <a:rPr lang="en-GB" sz="2800" dirty="0" smtClean="0">
                <a:solidFill>
                  <a:schemeClr val="accent2">
                    <a:lumMod val="75000"/>
                  </a:schemeClr>
                </a:solidFill>
              </a:rPr>
              <a:t>y</a:t>
            </a:r>
            <a:r>
              <a:rPr lang="en-GB" sz="2800" baseline="30000" dirty="0" smtClean="0">
                <a:solidFill>
                  <a:schemeClr val="accent2">
                    <a:lumMod val="75000"/>
                  </a:schemeClr>
                </a:solidFill>
              </a:rPr>
              <a:t>2</a:t>
            </a:r>
            <a:r>
              <a:rPr lang="en-GB" sz="2800" dirty="0" smtClean="0">
                <a:solidFill>
                  <a:schemeClr val="accent2">
                    <a:lumMod val="75000"/>
                  </a:schemeClr>
                </a:solidFill>
              </a:rPr>
              <a:t>)</a:t>
            </a:r>
            <a:r>
              <a:rPr lang="en-GB" sz="2800" baseline="30000" dirty="0" smtClean="0">
                <a:solidFill>
                  <a:schemeClr val="accent2">
                    <a:lumMod val="75000"/>
                  </a:schemeClr>
                </a:solidFill>
              </a:rPr>
              <a:t>2</a:t>
            </a:r>
            <a:r>
              <a:rPr lang="en-GB" sz="2800" dirty="0" smtClean="0">
                <a:solidFill>
                  <a:schemeClr val="accent2">
                    <a:lumMod val="75000"/>
                  </a:schemeClr>
                </a:solidFill>
              </a:rPr>
              <a:t> – 6y</a:t>
            </a:r>
            <a:r>
              <a:rPr lang="en-GB" sz="2800" baseline="30000" dirty="0" smtClean="0">
                <a:solidFill>
                  <a:schemeClr val="accent2">
                    <a:lumMod val="75000"/>
                  </a:schemeClr>
                </a:solidFill>
              </a:rPr>
              <a:t>2</a:t>
            </a:r>
            <a:r>
              <a:rPr lang="en-GB" sz="2800" dirty="0" smtClean="0">
                <a:solidFill>
                  <a:schemeClr val="accent2">
                    <a:lumMod val="75000"/>
                  </a:schemeClr>
                </a:solidFill>
              </a:rPr>
              <a:t> </a:t>
            </a:r>
            <a:endParaRPr lang="en-GB" sz="2800" baseline="30000" dirty="0">
              <a:solidFill>
                <a:schemeClr val="accent2">
                  <a:lumMod val="75000"/>
                </a:schemeClr>
              </a:solidFill>
            </a:endParaRPr>
          </a:p>
        </p:txBody>
      </p:sp>
      <p:sp>
        <p:nvSpPr>
          <p:cNvPr id="12" name="Rectangle 11"/>
          <p:cNvSpPr/>
          <p:nvPr/>
        </p:nvSpPr>
        <p:spPr>
          <a:xfrm>
            <a:off x="3086435" y="3859202"/>
            <a:ext cx="2683744" cy="445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325903" y="170465"/>
            <a:ext cx="1348446" cy="769441"/>
          </a:xfrm>
          <a:prstGeom prst="rect">
            <a:avLst/>
          </a:prstGeom>
          <a:noFill/>
        </p:spPr>
        <p:txBody>
          <a:bodyPr wrap="none" rtlCol="0">
            <a:spAutoFit/>
          </a:bodyPr>
          <a:lstStyle/>
          <a:p>
            <a:r>
              <a:rPr lang="en-GB" sz="4400" dirty="0" smtClean="0"/>
              <a:t>Q???</a:t>
            </a:r>
            <a:endParaRPr lang="en-GB" sz="4400" dirty="0"/>
          </a:p>
        </p:txBody>
      </p:sp>
    </p:spTree>
    <p:extLst>
      <p:ext uri="{BB962C8B-B14F-4D97-AF65-F5344CB8AC3E}">
        <p14:creationId xmlns:p14="http://schemas.microsoft.com/office/powerpoint/2010/main" val="229148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5000"/>
                                  </p:stCondLst>
                                  <p:childTnLst>
                                    <p:animEffect transition="out" filter="wipe(left)">
                                      <p:cBhvr>
                                        <p:cTn id="6" dur="5000"/>
                                        <p:tgtEl>
                                          <p:spTgt spid="12"/>
                                        </p:tgtEl>
                                      </p:cBhvr>
                                    </p:animEffect>
                                    <p:set>
                                      <p:cBhvr>
                                        <p:cTn id="7" dur="1" fill="hold">
                                          <p:stCondLst>
                                            <p:cond delay="4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651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65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10" y="476250"/>
            <a:ext cx="42291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750" y="463112"/>
            <a:ext cx="4229100"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586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651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049" y="476250"/>
            <a:ext cx="42005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87" y="476249"/>
            <a:ext cx="42005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499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1556" y="316789"/>
            <a:ext cx="415290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84" y="316789"/>
            <a:ext cx="415290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889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192" y="316789"/>
            <a:ext cx="41910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96" y="316789"/>
            <a:ext cx="41910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74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467" y="1742442"/>
            <a:ext cx="7326023" cy="3693319"/>
          </a:xfrm>
          <a:prstGeom prst="rect">
            <a:avLst/>
          </a:prstGeom>
          <a:noFill/>
        </p:spPr>
        <p:txBody>
          <a:bodyPr wrap="square" rtlCol="0">
            <a:spAutoFit/>
          </a:bodyPr>
          <a:lstStyle/>
          <a:p>
            <a:r>
              <a:rPr lang="en-GB" dirty="0" smtClean="0"/>
              <a:t>Students start with mini-whiteboard activity to remind them of </a:t>
            </a:r>
            <a:r>
              <a:rPr lang="en-GB" dirty="0" smtClean="0"/>
              <a:t>… </a:t>
            </a:r>
            <a:r>
              <a:rPr lang="en-GB" dirty="0" smtClean="0"/>
              <a:t>etc.</a:t>
            </a:r>
          </a:p>
          <a:p>
            <a:r>
              <a:rPr lang="en-GB" dirty="0" smtClean="0"/>
              <a:t>They can work together if they get stuck on a question</a:t>
            </a:r>
            <a:r>
              <a:rPr lang="en-GB" dirty="0" smtClean="0"/>
              <a:t>.</a:t>
            </a:r>
          </a:p>
          <a:p>
            <a:endParaRPr lang="en-GB" dirty="0"/>
          </a:p>
          <a:p>
            <a:r>
              <a:rPr lang="en-GB" dirty="0" smtClean="0"/>
              <a:t>My ‘starter’ slides are too long. This is covering stuff that the students </a:t>
            </a:r>
            <a:r>
              <a:rPr lang="en-GB" dirty="0" err="1" smtClean="0"/>
              <a:t>themsevles</a:t>
            </a:r>
            <a:r>
              <a:rPr lang="en-GB" dirty="0" smtClean="0"/>
              <a:t> are meant to be discovering / embedding in the first activity!!</a:t>
            </a:r>
            <a:endParaRPr lang="en-GB" dirty="0" smtClean="0"/>
          </a:p>
          <a:p>
            <a:endParaRPr lang="en-GB" dirty="0"/>
          </a:p>
          <a:p>
            <a:r>
              <a:rPr lang="en-GB" dirty="0" smtClean="0"/>
              <a:t>Pre-assign partners too</a:t>
            </a:r>
            <a:r>
              <a:rPr lang="en-GB" dirty="0" smtClean="0"/>
              <a:t>.</a:t>
            </a:r>
          </a:p>
          <a:p>
            <a:endParaRPr lang="en-GB" dirty="0"/>
          </a:p>
          <a:p>
            <a:endParaRPr lang="en-GB" dirty="0" smtClean="0"/>
          </a:p>
          <a:p>
            <a:r>
              <a:rPr lang="en-GB" dirty="0" smtClean="0"/>
              <a:t>NOTE: Some of the expressions are equivalent. There are fewer ‘Table’ cards as well (for good reason). Let the students discover all this, and wok out why. Do not explain too early.</a:t>
            </a:r>
            <a:endParaRPr lang="en-GB" dirty="0" smtClean="0"/>
          </a:p>
          <a:p>
            <a:endParaRPr lang="en-GB" dirty="0"/>
          </a:p>
        </p:txBody>
      </p:sp>
    </p:spTree>
    <p:extLst>
      <p:ext uri="{BB962C8B-B14F-4D97-AF65-F5344CB8AC3E}">
        <p14:creationId xmlns:p14="http://schemas.microsoft.com/office/powerpoint/2010/main" val="2088009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0083" y="403761"/>
            <a:ext cx="3313086" cy="523220"/>
          </a:xfrm>
          <a:prstGeom prst="rect">
            <a:avLst/>
          </a:prstGeom>
          <a:noFill/>
        </p:spPr>
        <p:txBody>
          <a:bodyPr wrap="none" rtlCol="0">
            <a:spAutoFit/>
          </a:bodyPr>
          <a:lstStyle/>
          <a:p>
            <a:r>
              <a:rPr lang="en-GB" sz="2800" dirty="0" smtClean="0"/>
              <a:t>Algebraic Expressions</a:t>
            </a:r>
            <a:endParaRPr lang="en-GB" sz="2800" dirty="0"/>
          </a:p>
        </p:txBody>
      </p:sp>
      <p:sp>
        <p:nvSpPr>
          <p:cNvPr id="3" name="TextBox 2"/>
          <p:cNvSpPr txBox="1"/>
          <p:nvPr/>
        </p:nvSpPr>
        <p:spPr>
          <a:xfrm>
            <a:off x="1057969" y="1805048"/>
            <a:ext cx="7277313" cy="1354217"/>
          </a:xfrm>
          <a:prstGeom prst="rect">
            <a:avLst/>
          </a:prstGeom>
          <a:noFill/>
        </p:spPr>
        <p:txBody>
          <a:bodyPr wrap="none" rtlCol="0">
            <a:spAutoFit/>
          </a:bodyPr>
          <a:lstStyle/>
          <a:p>
            <a:pPr algn="ctr"/>
            <a:r>
              <a:rPr lang="en-GB" sz="2800" dirty="0" smtClean="0">
                <a:solidFill>
                  <a:schemeClr val="accent2">
                    <a:lumMod val="75000"/>
                  </a:schemeClr>
                </a:solidFill>
              </a:rPr>
              <a:t>Write down three different algebraic expressions</a:t>
            </a:r>
          </a:p>
          <a:p>
            <a:pPr algn="ctr"/>
            <a:r>
              <a:rPr lang="en-GB" dirty="0" smtClean="0">
                <a:solidFill>
                  <a:schemeClr val="accent2">
                    <a:lumMod val="75000"/>
                  </a:schemeClr>
                </a:solidFill>
              </a:rPr>
              <a:t>A very simple one.</a:t>
            </a:r>
          </a:p>
          <a:p>
            <a:pPr algn="ctr"/>
            <a:r>
              <a:rPr lang="en-GB" dirty="0" smtClean="0">
                <a:solidFill>
                  <a:schemeClr val="accent2">
                    <a:lumMod val="75000"/>
                  </a:schemeClr>
                </a:solidFill>
              </a:rPr>
              <a:t>A medium one.</a:t>
            </a:r>
          </a:p>
          <a:p>
            <a:pPr algn="ctr"/>
            <a:r>
              <a:rPr lang="en-GB" dirty="0" smtClean="0">
                <a:solidFill>
                  <a:schemeClr val="accent2">
                    <a:lumMod val="75000"/>
                  </a:schemeClr>
                </a:solidFill>
              </a:rPr>
              <a:t>A hard one!</a:t>
            </a:r>
            <a:endParaRPr lang="en-GB" dirty="0">
              <a:solidFill>
                <a:schemeClr val="accent2">
                  <a:lumMod val="75000"/>
                </a:schemeClr>
              </a:solidFill>
            </a:endParaRPr>
          </a:p>
        </p:txBody>
      </p:sp>
      <p:grpSp>
        <p:nvGrpSpPr>
          <p:cNvPr id="4" name="Group 3"/>
          <p:cNvGrpSpPr/>
          <p:nvPr/>
        </p:nvGrpSpPr>
        <p:grpSpPr>
          <a:xfrm>
            <a:off x="1096108" y="4075962"/>
            <a:ext cx="7155062" cy="1408509"/>
            <a:chOff x="1096108" y="4075962"/>
            <a:chExt cx="7155062" cy="140850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6873">
              <a:off x="3314252" y="4280994"/>
              <a:ext cx="2764744" cy="120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t0.gstatic.com/images?q=tbn:ANd9GcREpMPdTgz3Msitck9RUBCAkzzl3fuZVHifDlwltp5kvzv0Dskysw"/>
            <p:cNvPicPr>
              <a:picLocks noChangeAspect="1" noChangeArrowheads="1"/>
            </p:cNvPicPr>
            <p:nvPr/>
          </p:nvPicPr>
          <p:blipFill rotWithShape="1">
            <a:blip r:embed="rId3">
              <a:extLst>
                <a:ext uri="{28A0092B-C50C-407E-A947-70E740481C1C}">
                  <a14:useLocalDpi xmlns:a14="http://schemas.microsoft.com/office/drawing/2010/main" val="0"/>
                </a:ext>
              </a:extLst>
            </a:blip>
            <a:srcRect l="10141" t="16483"/>
            <a:stretch/>
          </p:blipFill>
          <p:spPr bwMode="auto">
            <a:xfrm>
              <a:off x="6994567" y="4075962"/>
              <a:ext cx="1256603" cy="12778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2.gstatic.com/images?q=tbn:ANd9GcRFU_SJeQRHtK8SIrgv6hNRON15DS2y3xFS0ppRXYvAbva_IS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69702">
              <a:off x="1096108" y="4520962"/>
              <a:ext cx="1796383" cy="7235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570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6611" y="1092548"/>
            <a:ext cx="6826292" cy="523220"/>
          </a:xfrm>
          <a:prstGeom prst="rect">
            <a:avLst/>
          </a:prstGeom>
          <a:noFill/>
        </p:spPr>
        <p:txBody>
          <a:bodyPr wrap="none" rtlCol="0">
            <a:spAutoFit/>
          </a:bodyPr>
          <a:lstStyle/>
          <a:p>
            <a:pPr algn="ctr"/>
            <a:r>
              <a:rPr lang="en-GB" sz="2800" dirty="0" smtClean="0"/>
              <a:t>Show me an algebraic expression that means:</a:t>
            </a:r>
            <a:endParaRPr lang="en-GB" dirty="0"/>
          </a:p>
        </p:txBody>
      </p:sp>
      <p:sp>
        <p:nvSpPr>
          <p:cNvPr id="5" name="TextBox 4"/>
          <p:cNvSpPr txBox="1"/>
          <p:nvPr/>
        </p:nvSpPr>
        <p:spPr>
          <a:xfrm>
            <a:off x="1721922" y="2204803"/>
            <a:ext cx="6151418" cy="523220"/>
          </a:xfrm>
          <a:prstGeom prst="rect">
            <a:avLst/>
          </a:prstGeom>
          <a:noFill/>
        </p:spPr>
        <p:txBody>
          <a:bodyPr wrap="square" rtlCol="0">
            <a:spAutoFit/>
          </a:bodyPr>
          <a:lstStyle/>
          <a:p>
            <a:r>
              <a:rPr lang="en-GB" sz="2800" dirty="0" smtClean="0">
                <a:solidFill>
                  <a:schemeClr val="accent2">
                    <a:lumMod val="75000"/>
                  </a:schemeClr>
                </a:solidFill>
              </a:rPr>
              <a:t>Multiply n  by three, and then add four</a:t>
            </a:r>
            <a:endParaRPr lang="en-GB" sz="2800" dirty="0">
              <a:solidFill>
                <a:schemeClr val="accent2">
                  <a:lumMod val="75000"/>
                </a:schemeClr>
              </a:solidFill>
            </a:endParaRPr>
          </a:p>
        </p:txBody>
      </p:sp>
    </p:spTree>
    <p:extLst>
      <p:ext uri="{BB962C8B-B14F-4D97-AF65-F5344CB8AC3E}">
        <p14:creationId xmlns:p14="http://schemas.microsoft.com/office/powerpoint/2010/main" val="318570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829</Words>
  <Application>Microsoft Office PowerPoint</Application>
  <PresentationFormat>On-screen Show (4:3)</PresentationFormat>
  <Paragraphs>98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Standards Unit A1: Interpreting Algebraic Expressions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Standards Unit N6: Developing Proportional Reasoning</dc:title>
  <dc:creator/>
  <cp:lastModifiedBy> </cp:lastModifiedBy>
  <cp:revision>93</cp:revision>
  <cp:lastPrinted>2012-04-29T22:22:12Z</cp:lastPrinted>
  <dcterms:created xsi:type="dcterms:W3CDTF">2006-08-16T00:00:00Z</dcterms:created>
  <dcterms:modified xsi:type="dcterms:W3CDTF">2012-04-30T11:31:23Z</dcterms:modified>
</cp:coreProperties>
</file>