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321" r:id="rId5"/>
    <p:sldId id="294" r:id="rId6"/>
    <p:sldId id="292" r:id="rId7"/>
    <p:sldId id="299" r:id="rId8"/>
    <p:sldId id="295" r:id="rId9"/>
    <p:sldId id="300" r:id="rId10"/>
    <p:sldId id="304" r:id="rId11"/>
    <p:sldId id="307" r:id="rId12"/>
    <p:sldId id="311" r:id="rId13"/>
    <p:sldId id="309" r:id="rId14"/>
    <p:sldId id="315" r:id="rId15"/>
    <p:sldId id="303" r:id="rId16"/>
    <p:sldId id="312" r:id="rId17"/>
    <p:sldId id="305" r:id="rId18"/>
    <p:sldId id="316" r:id="rId19"/>
    <p:sldId id="308" r:id="rId20"/>
    <p:sldId id="313" r:id="rId21"/>
    <p:sldId id="306" r:id="rId22"/>
    <p:sldId id="310" r:id="rId23"/>
    <p:sldId id="317" r:id="rId24"/>
    <p:sldId id="318" r:id="rId25"/>
    <p:sldId id="296" r:id="rId26"/>
    <p:sldId id="314" r:id="rId27"/>
    <p:sldId id="301" r:id="rId28"/>
    <p:sldId id="319" r:id="rId29"/>
    <p:sldId id="320" r:id="rId30"/>
    <p:sldId id="323" r:id="rId31"/>
    <p:sldId id="324" r:id="rId32"/>
    <p:sldId id="322" r:id="rId33"/>
    <p:sldId id="325" r:id="rId34"/>
    <p:sldId id="326" r:id="rId35"/>
    <p:sldId id="30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7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30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tmp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Standards Unit A10:</a:t>
            </a:r>
            <a:br>
              <a:rPr lang="en-GB" dirty="0" smtClean="0"/>
            </a:br>
            <a:r>
              <a:rPr lang="en-GB" dirty="0" smtClean="0"/>
              <a:t>Connecting Perpendicular Lines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.</a:t>
            </a:r>
          </a:p>
          <a:p>
            <a:r>
              <a:rPr lang="en-GB" dirty="0" smtClean="0"/>
              <a:t>Students need to work in PAIRS.</a:t>
            </a:r>
          </a:p>
          <a:p>
            <a:r>
              <a:rPr lang="en-GB" dirty="0" smtClean="0"/>
              <a:t>90++ </a:t>
            </a:r>
            <a:r>
              <a:rPr lang="en-GB" dirty="0" err="1" smtClean="0"/>
              <a:t>mins</a:t>
            </a:r>
            <a:r>
              <a:rPr lang="en-GB" dirty="0" smtClean="0"/>
              <a:t>. Teams of.</a:t>
            </a:r>
          </a:p>
          <a:p>
            <a:r>
              <a:rPr lang="en-GB" dirty="0" smtClean="0"/>
              <a:t>My</a:t>
            </a:r>
            <a:r>
              <a:rPr lang="en-GB" dirty="0" smtClean="0"/>
              <a:t> </a:t>
            </a:r>
            <a:r>
              <a:rPr lang="en-GB" dirty="0" smtClean="0"/>
              <a:t>cards are </a:t>
            </a:r>
            <a:r>
              <a:rPr lang="en-GB" dirty="0" smtClean="0"/>
              <a:t>almost pointless – not many of them and too much hassle collecting etc. Paper versions fine</a:t>
            </a:r>
            <a:endParaRPr lang="en-GB" dirty="0" smtClean="0"/>
          </a:p>
          <a:p>
            <a:r>
              <a:rPr lang="en-GB" dirty="0" smtClean="0"/>
              <a:t>Learners need etc.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89058" y="586007"/>
            <a:ext cx="7824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Suitable for </a:t>
            </a:r>
            <a:r>
              <a:rPr lang="en-GB" dirty="0" smtClean="0"/>
              <a:t>very high ability students </a:t>
            </a:r>
            <a:r>
              <a:rPr lang="en-GB" dirty="0" smtClean="0"/>
              <a:t>at Level </a:t>
            </a:r>
            <a:r>
              <a:rPr lang="en-GB" dirty="0" smtClean="0"/>
              <a:t>6, good Level 7 or Level 8 students?</a:t>
            </a:r>
          </a:p>
          <a:p>
            <a:pPr algn="ctr"/>
            <a:r>
              <a:rPr lang="en-GB" dirty="0" smtClean="0"/>
              <a:t>It’s the card matching that’s challenging.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626366" y="1335178"/>
            <a:ext cx="2149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Super lesson!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0559" y="504966"/>
            <a:ext cx="5841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is the </a:t>
            </a:r>
            <a:r>
              <a:rPr lang="en-GB" sz="3200" dirty="0" smtClean="0"/>
              <a:t>gradient </a:t>
            </a:r>
            <a:r>
              <a:rPr lang="en-GB" sz="3200" dirty="0" smtClean="0"/>
              <a:t>of this line?</a:t>
            </a:r>
            <a:endParaRPr lang="en-GB" sz="32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41" y="1474740"/>
            <a:ext cx="3685250" cy="423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70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5217" y="368483"/>
            <a:ext cx="7246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 blue and green lines are said to be….?</a:t>
            </a:r>
            <a:endParaRPr lang="en-GB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36713"/>
            <a:ext cx="4142514" cy="3754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57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3833" y="368483"/>
            <a:ext cx="64553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Which of these lines has a gradient of approximately 4?</a:t>
            </a:r>
            <a:endParaRPr lang="en-GB" sz="32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630395" y="2315747"/>
            <a:ext cx="2156347" cy="1428503"/>
            <a:chOff x="627798" y="1876557"/>
            <a:chExt cx="2156347" cy="1428503"/>
          </a:xfrm>
        </p:grpSpPr>
        <p:cxnSp>
          <p:nvCxnSpPr>
            <p:cNvPr id="8" name="Straight Connector 7"/>
            <p:cNvCxnSpPr/>
            <p:nvPr/>
          </p:nvCxnSpPr>
          <p:spPr>
            <a:xfrm flipH="1" flipV="1">
              <a:off x="627798" y="1876557"/>
              <a:ext cx="2156347" cy="1296538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166957" y="2381730"/>
              <a:ext cx="58541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 smtClean="0"/>
                <a:t>A</a:t>
              </a:r>
              <a:endParaRPr lang="en-GB" sz="5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066124" y="1835819"/>
            <a:ext cx="973645" cy="2388359"/>
            <a:chOff x="3964675" y="1849271"/>
            <a:chExt cx="973645" cy="2388359"/>
          </a:xfrm>
        </p:grpSpPr>
        <p:cxnSp>
          <p:nvCxnSpPr>
            <p:cNvPr id="4" name="Straight Connector 3"/>
            <p:cNvCxnSpPr/>
            <p:nvPr/>
          </p:nvCxnSpPr>
          <p:spPr>
            <a:xfrm flipH="1">
              <a:off x="3964675" y="1849271"/>
              <a:ext cx="559558" cy="2388359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376948" y="2441255"/>
              <a:ext cx="5613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/>
                <a:t>B</a:t>
              </a:r>
              <a:endParaRPr lang="en-GB" sz="54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577453" y="4905111"/>
            <a:ext cx="2113129" cy="1460526"/>
            <a:chOff x="6164238" y="2538483"/>
            <a:chExt cx="2113129" cy="1460526"/>
          </a:xfrm>
        </p:grpSpPr>
        <p:cxnSp>
          <p:nvCxnSpPr>
            <p:cNvPr id="5" name="Straight Connector 4"/>
            <p:cNvCxnSpPr/>
            <p:nvPr/>
          </p:nvCxnSpPr>
          <p:spPr>
            <a:xfrm flipH="1">
              <a:off x="6164238" y="2538483"/>
              <a:ext cx="2113129" cy="1009934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047934" y="3075679"/>
              <a:ext cx="55335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 smtClean="0"/>
                <a:t>C</a:t>
              </a:r>
              <a:endParaRPr lang="en-GB" sz="54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346665" y="5219876"/>
            <a:ext cx="2263464" cy="830997"/>
            <a:chOff x="4942554" y="4517770"/>
            <a:chExt cx="2263464" cy="830997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4942554" y="4517770"/>
              <a:ext cx="2263464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738279" y="4517770"/>
              <a:ext cx="56297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dirty="0"/>
                <a:t>D</a:t>
              </a:r>
              <a:endParaRPr lang="en-GB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593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5217" y="368483"/>
            <a:ext cx="7246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ESTIMATE   the gradient of this slope</a:t>
            </a:r>
            <a:endParaRPr lang="en-GB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281" y="1296537"/>
            <a:ext cx="5210723" cy="3632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89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5217" y="368483"/>
            <a:ext cx="7246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Which of these straight lines has a gradient of 3?</a:t>
            </a:r>
            <a:endParaRPr lang="en-GB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688608" y="2224585"/>
                <a:ext cx="365061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 smtClean="0"/>
                  <a:t>A	</a:t>
                </a:r>
                <a14:m>
                  <m:oMath xmlns:m="http://schemas.openxmlformats.org/officeDocument/2006/math">
                    <m:r>
                      <a:rPr lang="en-GB" sz="4000" b="0" i="0" smtClean="0">
                        <a:latin typeface="Cambria Math"/>
                      </a:rPr>
                      <m:t>3</m:t>
                    </m:r>
                    <m:r>
                      <a:rPr lang="en-GB" sz="4000" b="0" i="1" smtClean="0">
                        <a:latin typeface="Cambria Math"/>
                      </a:rPr>
                      <m:t>𝑦</m:t>
                    </m:r>
                    <m:r>
                      <a:rPr lang="en-GB" sz="4000" b="0" i="1" smtClean="0">
                        <a:latin typeface="Cambria Math"/>
                      </a:rPr>
                      <m:t>=</m:t>
                    </m:r>
                    <m:r>
                      <a:rPr lang="en-GB" sz="4000" b="0" i="1" smtClean="0">
                        <a:latin typeface="Cambria Math"/>
                      </a:rPr>
                      <m:t>𝑥</m:t>
                    </m:r>
                    <m:r>
                      <a:rPr lang="en-GB" sz="4000" b="0" i="1" smtClean="0">
                        <a:latin typeface="Cambria Math"/>
                      </a:rPr>
                      <m:t> −3</m:t>
                    </m:r>
                  </m:oMath>
                </a14:m>
                <a:endParaRPr lang="en-GB" sz="4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608" y="2224585"/>
                <a:ext cx="3650615" cy="707886"/>
              </a:xfrm>
              <a:prstGeom prst="rect">
                <a:avLst/>
              </a:prstGeom>
              <a:blipFill rotWithShape="1">
                <a:blip r:embed="rId2"/>
                <a:stretch>
                  <a:fillRect l="-5843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690880" y="3127625"/>
                <a:ext cx="325467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/>
                  <a:t>B</a:t>
                </a:r>
                <a:r>
                  <a:rPr lang="en-GB" sz="4000" dirty="0" smtClean="0"/>
                  <a:t>	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/>
                      </a:rPr>
                      <m:t>𝑦</m:t>
                    </m:r>
                    <m:r>
                      <a:rPr lang="en-GB" sz="4000" b="0" i="1" smtClean="0">
                        <a:latin typeface="Cambria Math"/>
                      </a:rPr>
                      <m:t>=</m:t>
                    </m:r>
                    <m:r>
                      <a:rPr lang="en-GB" sz="4000" b="0" i="1" smtClean="0">
                        <a:latin typeface="Cambria Math"/>
                      </a:rPr>
                      <m:t>𝑥</m:t>
                    </m:r>
                    <m:r>
                      <a:rPr lang="en-GB" sz="4000" b="0" i="1" smtClean="0">
                        <a:latin typeface="Cambria Math"/>
                      </a:rPr>
                      <m:t>+3</m:t>
                    </m:r>
                  </m:oMath>
                </a14:m>
                <a:endParaRPr lang="en-GB" sz="4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880" y="3127625"/>
                <a:ext cx="3254674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6554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690880" y="4854581"/>
                <a:ext cx="353840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/>
                  <a:t>D</a:t>
                </a:r>
                <a:r>
                  <a:rPr lang="en-GB" sz="4000" dirty="0" smtClean="0"/>
                  <a:t>	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/>
                      </a:rPr>
                      <m:t>𝑦</m:t>
                    </m:r>
                    <m:r>
                      <a:rPr lang="en-GB" sz="4000" b="0" i="1" smtClean="0">
                        <a:latin typeface="Cambria Math"/>
                      </a:rPr>
                      <m:t>=3</m:t>
                    </m:r>
                    <m:r>
                      <a:rPr lang="en-GB" sz="4000" b="0" i="1" smtClean="0">
                        <a:latin typeface="Cambria Math"/>
                      </a:rPr>
                      <m:t>𝑥</m:t>
                    </m:r>
                    <m:r>
                      <a:rPr lang="en-GB" sz="4000" b="0" i="1" smtClean="0">
                        <a:latin typeface="Cambria Math"/>
                      </a:rPr>
                      <m:t>−1</m:t>
                    </m:r>
                  </m:oMath>
                </a14:m>
                <a:endParaRPr lang="en-GB" sz="4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880" y="4854581"/>
                <a:ext cx="3538405" cy="707886"/>
              </a:xfrm>
              <a:prstGeom prst="rect">
                <a:avLst/>
              </a:prstGeom>
              <a:blipFill rotWithShape="1">
                <a:blip r:embed="rId4"/>
                <a:stretch>
                  <a:fillRect l="-6024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698382" y="3992009"/>
                <a:ext cx="382213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 smtClean="0"/>
                  <a:t>C	</a:t>
                </a:r>
                <a14:m>
                  <m:oMath xmlns:m="http://schemas.openxmlformats.org/officeDocument/2006/math">
                    <m:r>
                      <a:rPr lang="en-GB" sz="4000" b="0" i="0" smtClean="0">
                        <a:latin typeface="Cambria Math"/>
                      </a:rPr>
                      <m:t>3</m:t>
                    </m:r>
                    <m:r>
                      <a:rPr lang="en-GB" sz="4000" b="0" i="1" smtClean="0">
                        <a:latin typeface="Cambria Math"/>
                      </a:rPr>
                      <m:t>𝑦</m:t>
                    </m:r>
                    <m:r>
                      <a:rPr lang="en-GB" sz="4000" b="0" i="1" smtClean="0">
                        <a:latin typeface="Cambria Math"/>
                      </a:rPr>
                      <m:t>=3</m:t>
                    </m:r>
                    <m:r>
                      <a:rPr lang="en-GB" sz="4000" b="0" i="1" smtClean="0">
                        <a:latin typeface="Cambria Math"/>
                      </a:rPr>
                      <m:t>𝑥</m:t>
                    </m:r>
                    <m:r>
                      <a:rPr lang="en-GB" sz="4000" b="0" i="1" smtClean="0">
                        <a:latin typeface="Cambria Math"/>
                      </a:rPr>
                      <m:t>−1</m:t>
                    </m:r>
                  </m:oMath>
                </a14:m>
                <a:endParaRPr lang="en-GB" sz="4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382" y="3992009"/>
                <a:ext cx="3822137" cy="707886"/>
              </a:xfrm>
              <a:prstGeom prst="rect">
                <a:avLst/>
              </a:prstGeom>
              <a:blipFill rotWithShape="1">
                <a:blip r:embed="rId5"/>
                <a:stretch>
                  <a:fillRect l="-5742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184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9744" y="641443"/>
            <a:ext cx="5186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is the slope of this line?</a:t>
            </a:r>
            <a:endParaRPr lang="en-GB" sz="3200" dirty="0"/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266" y="1471878"/>
            <a:ext cx="5076965" cy="444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735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3833" y="368483"/>
            <a:ext cx="6455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Estimate the gradient of this line.</a:t>
            </a:r>
            <a:endParaRPr lang="en-GB" sz="3200" dirty="0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3073587" y="1562667"/>
            <a:ext cx="2606722" cy="866634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098714" y="3481642"/>
                <a:ext cx="1069524" cy="113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6000" dirty="0" smtClean="0"/>
                  <a:t>-3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48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GB" sz="80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714" y="3481642"/>
                <a:ext cx="1069524" cy="1139094"/>
              </a:xfrm>
              <a:prstGeom prst="rect">
                <a:avLst/>
              </a:prstGeom>
              <a:blipFill rotWithShape="1">
                <a:blip r:embed="rId2"/>
                <a:stretch>
                  <a:fillRect l="-34091" t="-14973" r="-9091" b="-256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230374" y="3484656"/>
                <a:ext cx="543739" cy="11330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36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80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374" y="3484656"/>
                <a:ext cx="543739" cy="11330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836249" y="3481642"/>
                <a:ext cx="679994" cy="113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6000" dirty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sz="4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48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GB" sz="80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249" y="3481642"/>
                <a:ext cx="679994" cy="1139094"/>
              </a:xfrm>
              <a:prstGeom prst="rect">
                <a:avLst/>
              </a:prstGeom>
              <a:blipFill rotWithShape="1">
                <a:blip r:embed="rId4"/>
                <a:stretch>
                  <a:fillRect l="-53571" t="-14973" r="-15179" b="-256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578378" y="3543358"/>
            <a:ext cx="5741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/>
              <a:t>3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94931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9744" y="376349"/>
            <a:ext cx="5186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is the slope of this </a:t>
            </a:r>
            <a:r>
              <a:rPr lang="en-GB" sz="3200" dirty="0" smtClean="0"/>
              <a:t>line</a:t>
            </a:r>
            <a:r>
              <a:rPr lang="en-GB" sz="3200" dirty="0" smtClean="0"/>
              <a:t>?</a:t>
            </a:r>
          </a:p>
        </p:txBody>
      </p:sp>
      <p:pic>
        <p:nvPicPr>
          <p:cNvPr id="5" name="Picture 8" descr="Figure 1 (MG10C12_001.png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278" y="1567507"/>
            <a:ext cx="3121228" cy="477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39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5217" y="368483"/>
            <a:ext cx="7246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Which of these straight lines has a gradient of 3?</a:t>
            </a:r>
            <a:endParaRPr lang="en-GB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688608" y="2224585"/>
                <a:ext cx="365061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 smtClean="0"/>
                  <a:t>A	</a:t>
                </a:r>
                <a14:m>
                  <m:oMath xmlns:m="http://schemas.openxmlformats.org/officeDocument/2006/math">
                    <m:r>
                      <a:rPr lang="en-GB" sz="4000" b="0" i="0" smtClean="0">
                        <a:latin typeface="Cambria Math"/>
                      </a:rPr>
                      <m:t>3</m:t>
                    </m:r>
                    <m:r>
                      <a:rPr lang="en-GB" sz="4000" b="0" i="1" smtClean="0">
                        <a:latin typeface="Cambria Math"/>
                      </a:rPr>
                      <m:t>𝑦</m:t>
                    </m:r>
                    <m:r>
                      <a:rPr lang="en-GB" sz="4000" b="0" i="1" smtClean="0">
                        <a:latin typeface="Cambria Math"/>
                      </a:rPr>
                      <m:t>=</m:t>
                    </m:r>
                    <m:r>
                      <a:rPr lang="en-GB" sz="4000" b="0" i="1" smtClean="0">
                        <a:latin typeface="Cambria Math"/>
                      </a:rPr>
                      <m:t>𝑥</m:t>
                    </m:r>
                    <m:r>
                      <a:rPr lang="en-GB" sz="4000" b="0" i="1" smtClean="0">
                        <a:latin typeface="Cambria Math"/>
                      </a:rPr>
                      <m:t> −3</m:t>
                    </m:r>
                  </m:oMath>
                </a14:m>
                <a:endParaRPr lang="en-GB" sz="4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608" y="2224585"/>
                <a:ext cx="3650615" cy="707886"/>
              </a:xfrm>
              <a:prstGeom prst="rect">
                <a:avLst/>
              </a:prstGeom>
              <a:blipFill rotWithShape="1">
                <a:blip r:embed="rId2"/>
                <a:stretch>
                  <a:fillRect l="-5843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690880" y="3127625"/>
                <a:ext cx="325467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/>
                  <a:t>B</a:t>
                </a:r>
                <a:r>
                  <a:rPr lang="en-GB" sz="4000" dirty="0" smtClean="0"/>
                  <a:t>	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/>
                      </a:rPr>
                      <m:t>𝑦</m:t>
                    </m:r>
                    <m:r>
                      <a:rPr lang="en-GB" sz="4000" b="0" i="1" smtClean="0">
                        <a:latin typeface="Cambria Math"/>
                      </a:rPr>
                      <m:t>=</m:t>
                    </m:r>
                    <m:r>
                      <a:rPr lang="en-GB" sz="4000" b="0" i="1" smtClean="0">
                        <a:latin typeface="Cambria Math"/>
                      </a:rPr>
                      <m:t>𝑥</m:t>
                    </m:r>
                    <m:r>
                      <a:rPr lang="en-GB" sz="4000" b="0" i="1" smtClean="0">
                        <a:latin typeface="Cambria Math"/>
                      </a:rPr>
                      <m:t>+3</m:t>
                    </m:r>
                  </m:oMath>
                </a14:m>
                <a:endParaRPr lang="en-GB" sz="4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880" y="3127625"/>
                <a:ext cx="3254674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6554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690880" y="4854581"/>
                <a:ext cx="353840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/>
                  <a:t>D</a:t>
                </a:r>
                <a:r>
                  <a:rPr lang="en-GB" sz="4000" dirty="0" smtClean="0"/>
                  <a:t>	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/>
                      </a:rPr>
                      <m:t>𝑦</m:t>
                    </m:r>
                    <m:r>
                      <a:rPr lang="en-GB" sz="4000" b="0" i="1" smtClean="0">
                        <a:latin typeface="Cambria Math"/>
                      </a:rPr>
                      <m:t>=3</m:t>
                    </m:r>
                    <m:r>
                      <a:rPr lang="en-GB" sz="4000" b="0" i="1" smtClean="0">
                        <a:latin typeface="Cambria Math"/>
                      </a:rPr>
                      <m:t>𝑥</m:t>
                    </m:r>
                    <m:r>
                      <a:rPr lang="en-GB" sz="4000" b="0" i="1" smtClean="0">
                        <a:latin typeface="Cambria Math"/>
                      </a:rPr>
                      <m:t>−1</m:t>
                    </m:r>
                  </m:oMath>
                </a14:m>
                <a:endParaRPr lang="en-GB" sz="4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880" y="4854581"/>
                <a:ext cx="3538405" cy="707886"/>
              </a:xfrm>
              <a:prstGeom prst="rect">
                <a:avLst/>
              </a:prstGeom>
              <a:blipFill rotWithShape="1">
                <a:blip r:embed="rId4"/>
                <a:stretch>
                  <a:fillRect l="-6024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698382" y="3992009"/>
                <a:ext cx="382213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 smtClean="0"/>
                  <a:t>C	</a:t>
                </a:r>
                <a14:m>
                  <m:oMath xmlns:m="http://schemas.openxmlformats.org/officeDocument/2006/math">
                    <m:r>
                      <a:rPr lang="en-GB" sz="4000" b="0" i="0" smtClean="0">
                        <a:latin typeface="Cambria Math"/>
                      </a:rPr>
                      <m:t>3</m:t>
                    </m:r>
                    <m:r>
                      <a:rPr lang="en-GB" sz="4000" b="0" i="1" smtClean="0">
                        <a:latin typeface="Cambria Math"/>
                      </a:rPr>
                      <m:t>𝑦</m:t>
                    </m:r>
                    <m:r>
                      <a:rPr lang="en-GB" sz="4000" b="0" i="1" smtClean="0">
                        <a:latin typeface="Cambria Math"/>
                      </a:rPr>
                      <m:t>=3</m:t>
                    </m:r>
                    <m:r>
                      <a:rPr lang="en-GB" sz="4000" b="0" i="1" smtClean="0">
                        <a:latin typeface="Cambria Math"/>
                      </a:rPr>
                      <m:t>𝑥</m:t>
                    </m:r>
                    <m:r>
                      <a:rPr lang="en-GB" sz="4000" b="0" i="1" smtClean="0">
                        <a:latin typeface="Cambria Math"/>
                      </a:rPr>
                      <m:t>−1</m:t>
                    </m:r>
                  </m:oMath>
                </a14:m>
                <a:endParaRPr lang="en-GB" sz="4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382" y="3992009"/>
                <a:ext cx="3822137" cy="707886"/>
              </a:xfrm>
              <a:prstGeom prst="rect">
                <a:avLst/>
              </a:prstGeom>
              <a:blipFill rotWithShape="1">
                <a:blip r:embed="rId5"/>
                <a:stretch>
                  <a:fillRect l="-5742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554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9487" y="368483"/>
            <a:ext cx="6141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 two red lines are said to be….?</a:t>
            </a:r>
            <a:endParaRPr lang="en-GB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1733550"/>
            <a:ext cx="3286125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99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4300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5007961"/>
            <a:ext cx="2960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38099" y="1876868"/>
            <a:ext cx="74847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Each </a:t>
            </a:r>
            <a:r>
              <a:rPr lang="en-GB" dirty="0" smtClean="0"/>
              <a:t>pair </a:t>
            </a:r>
            <a:r>
              <a:rPr lang="en-GB" dirty="0" smtClean="0"/>
              <a:t>needs </a:t>
            </a:r>
            <a:r>
              <a:rPr lang="en-GB" dirty="0" smtClean="0"/>
              <a:t>1 A5 copy of the ‘cards’. They needn’t be cut out at all – they are just a list of equations. In fact, best left uncut so they can be written on (standard form of equation).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43001" y="2760578"/>
            <a:ext cx="7727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Each </a:t>
            </a:r>
            <a:r>
              <a:rPr lang="en-GB" dirty="0" smtClean="0"/>
              <a:t>pair needs a ‘Properties’ worksheet onto which the pairs of (line) equations are written, or stuck, or placed.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5441825"/>
            <a:ext cx="301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Camera to record group-work.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40371" y="1496996"/>
            <a:ext cx="5602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pair needs sheets of grid paper with pre-drawn axes.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129151" y="3399853"/>
            <a:ext cx="7727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Each </a:t>
            </a:r>
            <a:r>
              <a:rPr lang="en-GB" u="sng" dirty="0" smtClean="0"/>
              <a:t>student</a:t>
            </a:r>
            <a:r>
              <a:rPr lang="en-GB" dirty="0" smtClean="0"/>
              <a:t> needs to have a copy of the ‘Perpendicular Bisector’ template. This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138099" y="3991651"/>
            <a:ext cx="7727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i.e. 3 A4 sheets, and one A5 sheet per pair of students</a:t>
            </a:r>
          </a:p>
          <a:p>
            <a:r>
              <a:rPr lang="en-GB" dirty="0" smtClean="0"/>
              <a:t>+ pre-drawn graph paper sheets</a:t>
            </a:r>
          </a:p>
          <a:p>
            <a:r>
              <a:rPr lang="en-GB" dirty="0" smtClean="0"/>
              <a:t>+ mini-whiteboard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141025" y="5867350"/>
            <a:ext cx="8168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Extremely useful to have </a:t>
            </a:r>
            <a:r>
              <a:rPr lang="en-GB" dirty="0" err="1" smtClean="0"/>
              <a:t>Geogebra</a:t>
            </a:r>
            <a:r>
              <a:rPr lang="en-GB" dirty="0" smtClean="0"/>
              <a:t> on standby to illustrate anything causing difficulty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91" y="573203"/>
            <a:ext cx="83251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is the </a:t>
            </a:r>
            <a:r>
              <a:rPr lang="en-GB" sz="3200" dirty="0" smtClean="0"/>
              <a:t>slope (gradient) </a:t>
            </a:r>
            <a:r>
              <a:rPr lang="en-GB" sz="3200" dirty="0" smtClean="0"/>
              <a:t>of </a:t>
            </a:r>
            <a:r>
              <a:rPr lang="en-GB" sz="3200" dirty="0" smtClean="0"/>
              <a:t>the line between Points A and B?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994848" y="1776499"/>
            <a:ext cx="5186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 is at ( 6, -2)</a:t>
            </a:r>
            <a:endParaRPr lang="en-GB" sz="3200" dirty="0"/>
          </a:p>
          <a:p>
            <a:pPr algn="ctr"/>
            <a:r>
              <a:rPr lang="en-GB" sz="3200" dirty="0" smtClean="0"/>
              <a:t>B is at ( 3, 4)</a:t>
            </a:r>
            <a:endParaRPr lang="en-GB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806" y="3628958"/>
            <a:ext cx="2413977" cy="24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Multiply 5"/>
          <p:cNvSpPr/>
          <p:nvPr/>
        </p:nvSpPr>
        <p:spPr>
          <a:xfrm>
            <a:off x="3657567" y="5090621"/>
            <a:ext cx="136478" cy="15012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Multiply 6"/>
          <p:cNvSpPr/>
          <p:nvPr/>
        </p:nvSpPr>
        <p:spPr>
          <a:xfrm>
            <a:off x="3182170" y="4123904"/>
            <a:ext cx="136478" cy="15012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2833178" y="3337859"/>
            <a:ext cx="1215135" cy="2430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186125" y="4314976"/>
                <a:ext cx="2938625" cy="704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 smtClean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/>
                          </a:rPr>
                          <m:t>−2 − 4</m:t>
                        </m:r>
                      </m:num>
                      <m:den>
                        <m:r>
                          <a:rPr lang="en-GB" sz="2800" b="0" i="1" smtClean="0">
                            <a:latin typeface="Cambria Math"/>
                          </a:rPr>
                          <m:t>6 −3</m:t>
                        </m:r>
                      </m:den>
                    </m:f>
                  </m:oMath>
                </a14:m>
                <a:r>
                  <a:rPr lang="en-GB" sz="28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/>
                          </a:rPr>
                          <m:t>−6</m:t>
                        </m:r>
                      </m:num>
                      <m:den>
                        <m:r>
                          <a:rPr lang="en-GB" sz="28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 smtClean="0"/>
                  <a:t> = -2</a:t>
                </a:r>
                <a:endParaRPr lang="en-GB" sz="28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125" y="4314976"/>
                <a:ext cx="2938625" cy="704295"/>
              </a:xfrm>
              <a:prstGeom prst="rect">
                <a:avLst/>
              </a:prstGeom>
              <a:blipFill rotWithShape="1">
                <a:blip r:embed="rId4"/>
                <a:stretch>
                  <a:fillRect l="-4357" r="-3112" b="-1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5186125" y="4198966"/>
            <a:ext cx="3057123" cy="96671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9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5152" y="368483"/>
            <a:ext cx="5186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is the slope of </a:t>
            </a:r>
            <a:r>
              <a:rPr lang="en-GB" sz="3200" dirty="0" smtClean="0"/>
              <a:t>this curve between Points F and G?</a:t>
            </a:r>
            <a:endParaRPr lang="en-GB" sz="3200" dirty="0"/>
          </a:p>
        </p:txBody>
      </p:sp>
      <p:pic>
        <p:nvPicPr>
          <p:cNvPr id="4" name="Picture 6" descr="Figure 3 (MG10C12_003.png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264" y="1767407"/>
            <a:ext cx="5616737" cy="3991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47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23331" y="368483"/>
                <a:ext cx="720601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 smtClean="0"/>
                  <a:t>Copy these axes and draw a line whose gradient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en-GB" sz="3200" dirty="0" smtClean="0"/>
                  <a:t>  -2</a:t>
                </a:r>
                <a:endParaRPr lang="en-GB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31" y="368483"/>
                <a:ext cx="7206018" cy="1077218"/>
              </a:xfrm>
              <a:prstGeom prst="rect">
                <a:avLst/>
              </a:prstGeom>
              <a:blipFill rotWithShape="1">
                <a:blip r:embed="rId2"/>
                <a:stretch>
                  <a:fillRect t="-7345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420" y="1756933"/>
            <a:ext cx="3604191" cy="3620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612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5217" y="368483"/>
            <a:ext cx="7246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Show me </a:t>
            </a:r>
            <a:r>
              <a:rPr lang="en-GB" sz="3200" dirty="0" smtClean="0"/>
              <a:t>the equation of any line whose gradient is -0.6</a:t>
            </a:r>
            <a:endParaRPr lang="en-GB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807489" y="2363363"/>
                <a:ext cx="7246961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 smtClean="0"/>
                  <a:t>Give me the equation of any line that is parallel to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/>
                      </a:rPr>
                      <m:t>𝑦</m:t>
                    </m:r>
                    <m:r>
                      <a:rPr lang="en-GB" sz="3200" i="1">
                        <a:latin typeface="Cambria Math"/>
                      </a:rPr>
                      <m:t>=6</m:t>
                    </m:r>
                    <m:r>
                      <a:rPr lang="en-GB" sz="3200" i="1">
                        <a:latin typeface="Cambria Math"/>
                      </a:rPr>
                      <m:t>𝑥</m:t>
                    </m:r>
                    <m:r>
                      <a:rPr lang="en-GB" sz="3200" b="0" i="1" smtClean="0">
                        <a:latin typeface="Cambria Math"/>
                      </a:rPr>
                      <m:t>−2</m:t>
                    </m:r>
                  </m:oMath>
                </a14:m>
                <a:r>
                  <a:rPr lang="en-GB" sz="3200" dirty="0" smtClean="0"/>
                  <a:t> </a:t>
                </a:r>
                <a:endParaRPr lang="en-GB" sz="32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489" y="2363363"/>
                <a:ext cx="7246961" cy="1077218"/>
              </a:xfrm>
              <a:prstGeom prst="rect">
                <a:avLst/>
              </a:prstGeom>
              <a:blipFill rotWithShape="1">
                <a:blip r:embed="rId2"/>
                <a:stretch>
                  <a:fillRect t="-7386" b="-1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823409" y="4262707"/>
            <a:ext cx="7761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Show me the equation of a line that has a gradient of -5 and intercepts the y-axis at -5.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9554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0119" y="3343701"/>
            <a:ext cx="343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Students will now need grid paper.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95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958" y="195443"/>
            <a:ext cx="6253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Gradients of Perpendicular Lines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94565" y="1157750"/>
            <a:ext cx="4305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Working with your partner…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473958" y="1872022"/>
            <a:ext cx="4970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1. Accurately draw a line of gradient 2.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476230" y="2365622"/>
            <a:ext cx="5984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  <a:r>
              <a:rPr lang="en-GB" sz="2400" dirty="0" smtClean="0"/>
              <a:t>. Accurately draw a line </a:t>
            </a:r>
            <a:r>
              <a:rPr lang="en-GB" sz="2400" i="1" dirty="0" smtClean="0"/>
              <a:t>perpendicular</a:t>
            </a:r>
            <a:r>
              <a:rPr lang="en-GB" sz="2400" dirty="0" smtClean="0"/>
              <a:t> to this.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78502" y="2872870"/>
            <a:ext cx="6421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3. Measure the gradient of the perpendicular line.</a:t>
            </a: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638835"/>
              </p:ext>
            </p:extLst>
          </p:nvPr>
        </p:nvGraphicFramePr>
        <p:xfrm>
          <a:off x="4468459" y="3489064"/>
          <a:ext cx="3748436" cy="231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145"/>
                <a:gridCol w="1078173"/>
                <a:gridCol w="1160009"/>
                <a:gridCol w="93710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First line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Perpendicular</a:t>
                      </a:r>
                    </a:p>
                    <a:p>
                      <a:pPr algn="ctr"/>
                      <a:r>
                        <a:rPr lang="en-GB" sz="1200" dirty="0" smtClean="0"/>
                        <a:t> line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478502" y="3368593"/>
            <a:ext cx="2413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4</a:t>
            </a:r>
            <a:r>
              <a:rPr lang="en-GB" sz="2400" dirty="0" smtClean="0"/>
              <a:t>. Copy this table.</a:t>
            </a:r>
            <a:endParaRPr lang="en-GB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473958" y="3944067"/>
            <a:ext cx="27704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5. Draw other pairs of perpendicular lines are record their gradients in the table. Can you see a pattern?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1987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1880" y="213476"/>
            <a:ext cx="4412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What have you found?</a:t>
            </a:r>
            <a:endParaRPr lang="en-GB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957784"/>
              </p:ext>
            </p:extLst>
          </p:nvPr>
        </p:nvGraphicFramePr>
        <p:xfrm>
          <a:off x="1278953" y="991901"/>
          <a:ext cx="5385225" cy="5054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14"/>
                <a:gridCol w="1548967"/>
                <a:gridCol w="1666537"/>
                <a:gridCol w="1346307"/>
              </a:tblGrid>
              <a:tr h="67487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First line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Perpendicular</a:t>
                      </a:r>
                    </a:p>
                    <a:p>
                      <a:pPr algn="ctr"/>
                      <a:r>
                        <a:rPr lang="en-GB" sz="1800" dirty="0" smtClean="0"/>
                        <a:t> line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4739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2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  <a:tr h="54739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</a:tr>
              <a:tr h="5473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</a:t>
                      </a:r>
                      <a:endParaRPr lang="en-GB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  <a:tr h="54739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  <a:tr h="54739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  <a:tr h="54739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  <a:tr h="54739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  <a:tr h="54739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2364" y="6264323"/>
            <a:ext cx="7740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So, the gradients of perpendicular lines . . . . . . . . . . . . . . . . . 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424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: graph of y = 2x + 3 and y = minus 1/2x minus 1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9" y="3249000"/>
            <a:ext cx="4387426" cy="255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: graph of two perpendicular lines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15" y="298410"/>
            <a:ext cx="4388910" cy="236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image: graph of y = minus 4/3x +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781" y="3016333"/>
            <a:ext cx="4365547" cy="296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24093" y="1087396"/>
            <a:ext cx="3079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</a:t>
            </a:r>
            <a:r>
              <a:rPr lang="en-GB" sz="3600" baseline="-25000" dirty="0" smtClean="0"/>
              <a:t>1</a:t>
            </a:r>
            <a:r>
              <a:rPr lang="en-GB" sz="3600" dirty="0" smtClean="0"/>
              <a:t>  x   m</a:t>
            </a:r>
            <a:r>
              <a:rPr lang="en-GB" sz="3600" baseline="-25000" dirty="0" smtClean="0"/>
              <a:t>2</a:t>
            </a:r>
            <a:r>
              <a:rPr lang="en-GB" sz="3600" dirty="0" smtClean="0"/>
              <a:t>   =  -1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06033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2264" y="1545829"/>
            <a:ext cx="81204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If a line has a gradient of 6, a line perpendicular to it will have a gradient of…?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70972" y="166056"/>
            <a:ext cx="3279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Practice Questions</a:t>
            </a:r>
            <a:endParaRPr lang="en-GB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34536" y="3649893"/>
                <a:ext cx="8120418" cy="1221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Give an example of a line perpendicular to:</a:t>
                </a:r>
              </a:p>
              <a:p>
                <a:r>
                  <a:rPr lang="en-GB" sz="3200" dirty="0"/>
                  <a:t>	</a:t>
                </a:r>
                <a:r>
                  <a:rPr lang="en-GB" sz="3200" dirty="0" smtClean="0"/>
                  <a:t>		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/>
                      </a:rPr>
                      <m:t>𝑦</m:t>
                    </m:r>
                    <m:r>
                      <a:rPr lang="en-GB" sz="3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GB" sz="3200" i="1">
                        <a:latin typeface="Cambria Math"/>
                      </a:rPr>
                      <m:t>𝑥</m:t>
                    </m:r>
                    <m:r>
                      <a:rPr lang="en-GB" sz="3200" i="1">
                        <a:latin typeface="Cambria Math"/>
                      </a:rPr>
                      <m:t>−2</m:t>
                    </m:r>
                  </m:oMath>
                </a14:m>
                <a:r>
                  <a:rPr lang="en-GB" sz="3200" dirty="0"/>
                  <a:t> </a:t>
                </a:r>
                <a:r>
                  <a:rPr lang="en-GB" sz="3200" dirty="0" smtClean="0"/>
                  <a:t>	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36" y="3649893"/>
                <a:ext cx="8120418" cy="1221104"/>
              </a:xfrm>
              <a:prstGeom prst="rect">
                <a:avLst/>
              </a:prstGeom>
              <a:blipFill rotWithShape="1">
                <a:blip r:embed="rId2"/>
                <a:stretch>
                  <a:fillRect l="-1577" t="-4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950649" y="2242709"/>
                <a:ext cx="879856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32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8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649" y="2242709"/>
                <a:ext cx="879856" cy="10175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6032537" y="4868418"/>
                <a:ext cx="201471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𝑦</m:t>
                    </m:r>
                    <m:r>
                      <a:rPr lang="en-GB" sz="360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=−3</m:t>
                    </m:r>
                    <m:r>
                      <a:rPr lang="en-GB" sz="360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360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endParaRPr lang="en-GB" sz="36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537" y="4868418"/>
                <a:ext cx="2014719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318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83086" y="166056"/>
            <a:ext cx="70964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Challenge Task: Match Lines to Properties</a:t>
            </a:r>
            <a:endParaRPr lang="en-GB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562658" y="627857"/>
            <a:ext cx="2991146" cy="454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487" y="1405415"/>
            <a:ext cx="2297242" cy="2991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5138" y="4858605"/>
            <a:ext cx="7747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Match two equations to each of the cells </a:t>
            </a:r>
            <a:r>
              <a:rPr lang="en-GB" sz="2400" dirty="0"/>
              <a:t>i</a:t>
            </a:r>
            <a:r>
              <a:rPr lang="en-GB" sz="2400" dirty="0" smtClean="0"/>
              <a:t>n the worksheet.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6644723" y="2990666"/>
            <a:ext cx="853957" cy="3096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487" y="2887839"/>
            <a:ext cx="1148621" cy="5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651079" y="3501359"/>
            <a:ext cx="853957" cy="3096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220" y="3388187"/>
            <a:ext cx="1168509" cy="5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662549" y="1472548"/>
            <a:ext cx="3681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0070C0"/>
                </a:solidFill>
              </a:rPr>
              <a:t>?</a:t>
            </a:r>
            <a:endParaRPr lang="en-GB" sz="60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5038" y="5497880"/>
            <a:ext cx="7747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When finished, try to find what the two final equations have in common and then complete this sentence</a:t>
            </a:r>
            <a:endParaRPr lang="en-GB" sz="2400" dirty="0"/>
          </a:p>
        </p:txBody>
      </p:sp>
      <p:sp>
        <p:nvSpPr>
          <p:cNvPr id="17" name="Freeform 16"/>
          <p:cNvSpPr/>
          <p:nvPr/>
        </p:nvSpPr>
        <p:spPr>
          <a:xfrm>
            <a:off x="4464397" y="3657600"/>
            <a:ext cx="1618579" cy="2446317"/>
          </a:xfrm>
          <a:custGeom>
            <a:avLst/>
            <a:gdLst>
              <a:gd name="connsiteX0" fmla="*/ 1330761 w 1618579"/>
              <a:gd name="connsiteY0" fmla="*/ 2446317 h 2446317"/>
              <a:gd name="connsiteX1" fmla="*/ 1615769 w 1618579"/>
              <a:gd name="connsiteY1" fmla="*/ 1947553 h 2446317"/>
              <a:gd name="connsiteX2" fmla="*/ 1176382 w 1618579"/>
              <a:gd name="connsiteY2" fmla="*/ 926275 h 2446317"/>
              <a:gd name="connsiteX3" fmla="*/ 190730 w 1618579"/>
              <a:gd name="connsiteY3" fmla="*/ 285008 h 2446317"/>
              <a:gd name="connsiteX4" fmla="*/ 725 w 1618579"/>
              <a:gd name="connsiteY4" fmla="*/ 0 h 2446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8579" h="2446317">
                <a:moveTo>
                  <a:pt x="1330761" y="2446317"/>
                </a:moveTo>
                <a:cubicBezTo>
                  <a:pt x="1486130" y="2323605"/>
                  <a:pt x="1641499" y="2200893"/>
                  <a:pt x="1615769" y="1947553"/>
                </a:cubicBezTo>
                <a:cubicBezTo>
                  <a:pt x="1590039" y="1694213"/>
                  <a:pt x="1413888" y="1203366"/>
                  <a:pt x="1176382" y="926275"/>
                </a:cubicBezTo>
                <a:cubicBezTo>
                  <a:pt x="938876" y="649184"/>
                  <a:pt x="386673" y="439387"/>
                  <a:pt x="190730" y="285008"/>
                </a:cubicBezTo>
                <a:cubicBezTo>
                  <a:pt x="-5213" y="130629"/>
                  <a:pt x="-2244" y="65314"/>
                  <a:pt x="725" y="0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53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4.44444E-6 6.56799E-7 C -0.00677 0.00231 -0.01163 0.00786 -0.0184 0.01041 C -0.01961 0.01156 -0.021 0.01295 -0.02274 0.01388 C -0.02534 0.01526 -0.03107 0.01734 -0.03107 0.01758 C -0.03559 0.02081 -0.03941 0.02174 -0.04375 0.02428 C -0.05486 0.0303 -0.0651 0.03654 -0.07691 0.03978 C -0.08368 0.04556 -0.09375 0.04672 -0.10225 0.04857 C -0.11059 0.05365 -0.11892 0.0518 -0.12795 0.0555 C -0.16441 0.05481 -0.20086 0.05458 -0.23715 0.05365 C -0.26128 0.05296 -0.24809 0.05319 -0.26267 0.05018 C -0.26892 0.0488 -0.28125 0.04672 -0.28125 0.04695 C -0.28246 0.04625 -0.28385 0.04533 -0.28541 0.0451 C -0.28958 0.04417 -0.29392 0.04463 -0.29809 0.04325 C -0.30312 0.04163 -0.30746 0.03793 -0.31232 0.03654 C -0.32291 0.03376 -0.33298 0.02914 -0.34375 0.02613 C -0.34982 0.02128 -0.35659 0.01781 -0.36371 0.01573 C -0.371 0.0111 -0.37656 0.00347 -0.3835 -0.00162 C -0.3901 -0.00648 -0.39809 -0.00948 -0.40486 -0.01365 C -0.41302 -0.01873 -0.41857 -0.02637 -0.42743 -0.02937 C -0.43506 -0.03538 -0.44548 -0.0414 -0.45451 -0.04487 C -0.46284 -0.05273 -0.47187 -0.05504 -0.48142 -0.06036 C -0.48524 -0.06244 -0.48888 -0.06568 -0.49288 -0.0673 C -0.49566 -0.06846 -0.50138 -0.07077 -0.50138 -0.07054 C -0.50572 -0.07424 -0.50937 -0.07586 -0.51423 -0.07771 C -0.5217 -0.08395 -0.53038 -0.08858 -0.53836 -0.09343 C -0.54218 -0.10037 -0.546 -0.10176 -0.55243 -0.10361 C -0.5592 -0.11193 -0.55503 -0.10754 -0.56527 -0.11587 C -0.56996 -0.11957 -0.57378 -0.12558 -0.57812 -0.12974 C -0.58923 -0.14061 -0.60086 -0.15056 -0.61232 -0.16073 C -0.61579 -0.16744 -0.61406 -0.16466 -0.61788 -0.16952 " pathEditMode="relative" rAng="0" ptsTypes="fffffffffffffffffffffffffffffA">
                                      <p:cBhvr>
                                        <p:cTn id="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03" y="-57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6441 -0.00671 C -0.0882 -0.00555 -0.11025 -0.00393 -0.13334 0.00185 C -0.14167 0.0074 -0.14861 0.00902 -0.15799 0.01064 C -0.16459 0.01665 -0.17222 0.01781 -0.18004 0.01919 C -0.23768 0.01827 -0.26893 0.02012 -0.3165 0.01411 C -0.32795 0.00994 -0.33854 0.00324 -0.35018 -0.00139 C -0.36667 -0.00786 -0.38368 -0.01318 -0.39948 -0.0222 C -0.4165 -0.03168 -0.43299 -0.04232 -0.45018 -0.05157 C -0.45799 -0.06198 -0.47483 -0.0784 -0.48525 -0.0828 C -0.4908 -0.08788 -0.49566 -0.09436 -0.50209 -0.09667 C -0.50347 -0.09898 -0.50452 -0.10153 -0.50608 -0.10361 C -0.50712 -0.105 -0.50886 -0.10546 -0.5099 -0.10708 C -0.51493 -0.11471 -0.51563 -0.12072 -0.52153 -0.12604 C -0.52587 -0.13761 -0.53264 -0.14547 -0.53854 -0.15541 C -0.54045 -0.15865 -0.54202 -0.16235 -0.54375 -0.16582 C -0.54462 -0.16767 -0.54636 -0.17114 -0.54636 -0.17114 C -0.55052 -0.18872 -0.55729 -0.2049 -0.56702 -0.21786 C -0.57934 -0.23428 -0.56059 -0.2167 -0.57361 -0.22803 C -0.57969 -0.24006 -0.57622 -0.23613 -0.58264 -0.24191 C -0.58646 -0.24977 -0.59045 -0.25116 -0.59688 -0.25416 C -0.60209 -0.25301 -0.60504 -0.2537 -0.60868 -0.24884 C -0.61302 -0.24329 -0.60938 -0.24376 -0.6125 -0.24376 " pathEditMode="relative" ptsTypes="fffffffffffffffffffffA">
                                      <p:cBhvr>
                                        <p:cTn id="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41678" y="-490609"/>
            <a:ext cx="5090297" cy="7736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85497" y="238413"/>
            <a:ext cx="4778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Names: . . . . . . . . . . . . . . . . . . . . . . . . .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54121" y="5972197"/>
            <a:ext cx="6117317" cy="7694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Assessment comments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6676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5630" y="166055"/>
            <a:ext cx="400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How have you started?</a:t>
            </a:r>
            <a:endParaRPr lang="en-GB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562658" y="627857"/>
            <a:ext cx="2991146" cy="454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487" y="1405415"/>
            <a:ext cx="2297242" cy="299114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644723" y="2990666"/>
            <a:ext cx="853957" cy="3096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487" y="2887839"/>
            <a:ext cx="1148621" cy="5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651079" y="3501359"/>
            <a:ext cx="853957" cy="3096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220" y="3388187"/>
            <a:ext cx="1168509" cy="5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22190" y="750830"/>
            <a:ext cx="1716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Any good ideas?</a:t>
            </a:r>
            <a:endParaRPr lang="en-GB" dirty="0">
              <a:solidFill>
                <a:srgbClr val="0070C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72114" y="4655837"/>
            <a:ext cx="7948843" cy="675859"/>
            <a:chOff x="872114" y="4655837"/>
            <a:chExt cx="7948843" cy="675859"/>
          </a:xfrm>
        </p:grpSpPr>
        <p:sp>
          <p:nvSpPr>
            <p:cNvPr id="16" name="TextBox 15"/>
            <p:cNvSpPr txBox="1"/>
            <p:nvPr/>
          </p:nvSpPr>
          <p:spPr>
            <a:xfrm>
              <a:off x="872114" y="4655837"/>
              <a:ext cx="79488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</a:rPr>
                <a:t>Convert all the straight line equations into their Standard form</a:t>
              </a:r>
              <a:endParaRPr lang="en-GB" sz="2400" dirty="0">
                <a:solidFill>
                  <a:srgbClr val="0070C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27665" y="4962364"/>
              <a:ext cx="11106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0070C0"/>
                  </a:solidFill>
                </a:rPr>
                <a:t>y</a:t>
              </a:r>
              <a:r>
                <a:rPr lang="en-GB" dirty="0" smtClean="0">
                  <a:solidFill>
                    <a:srgbClr val="0070C0"/>
                  </a:solidFill>
                </a:rPr>
                <a:t> = mx + c</a:t>
              </a:r>
              <a:endParaRPr lang="en-GB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482715" y="5415730"/>
            <a:ext cx="2775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What should be done next?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91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1880" y="166055"/>
            <a:ext cx="5649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Extension Task for Early Finishers</a:t>
            </a:r>
            <a:endParaRPr lang="en-GB" sz="32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775" y="2085417"/>
            <a:ext cx="3907488" cy="29972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59070" y="1720450"/>
            <a:ext cx="5756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Find 4 possible equations to make this shape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3888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22964" y="-1140060"/>
            <a:ext cx="4995385" cy="7592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1" y="5216579"/>
            <a:ext cx="1428880" cy="64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077" y="5216579"/>
            <a:ext cx="1428880" cy="64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793" y="5219812"/>
            <a:ext cx="1428880" cy="633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09" y="5216579"/>
            <a:ext cx="1435345" cy="64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690" y="5223045"/>
            <a:ext cx="1422414" cy="627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942" y="5213346"/>
            <a:ext cx="1415948" cy="64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7" y="6067940"/>
            <a:ext cx="1422414" cy="64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707" y="6071173"/>
            <a:ext cx="1428880" cy="633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053" y="6074406"/>
            <a:ext cx="1422414" cy="627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933" y="6071173"/>
            <a:ext cx="1428880" cy="633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279" y="6077638"/>
            <a:ext cx="1415948" cy="62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692" y="6067940"/>
            <a:ext cx="1415948" cy="64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561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1880" y="166055"/>
            <a:ext cx="5224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Exam-style Question Template</a:t>
            </a:r>
            <a:endParaRPr lang="en-GB" sz="32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33" y="750830"/>
            <a:ext cx="4484504" cy="570934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0133" y="1318160"/>
            <a:ext cx="4484504" cy="52251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420382" y="1662544"/>
            <a:ext cx="313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does the question mean?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418407" y="2028694"/>
            <a:ext cx="305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How might we expect to do it?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1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1927" y="189606"/>
            <a:ext cx="2149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Assessment</a:t>
            </a:r>
            <a:endParaRPr lang="en-GB" sz="32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794" y="923023"/>
            <a:ext cx="4200009" cy="534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8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68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15" y="719137"/>
            <a:ext cx="4162425" cy="5419725"/>
          </a:xfrm>
          <a:prstGeom prst="rect">
            <a:avLst/>
          </a:prstGeom>
        </p:spPr>
      </p:pic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63" y="735057"/>
            <a:ext cx="4162425" cy="54197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4066" y="213756"/>
            <a:ext cx="29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List of Straight Line Equations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395714" y="213756"/>
            <a:ext cx="29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List of Straight Line Equations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35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03237" y="-339554"/>
            <a:ext cx="5966491" cy="75961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5400000">
            <a:off x="7303325" y="1544032"/>
            <a:ext cx="290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Name: . . . . . . . . . . . . . . . . . . 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-985886" y="3500470"/>
            <a:ext cx="2718646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Assessment: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92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15" y="719137"/>
            <a:ext cx="4162425" cy="541972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27" y="247649"/>
            <a:ext cx="21050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27" y="1316397"/>
            <a:ext cx="21050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27" y="2385145"/>
            <a:ext cx="210502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64" y="3444368"/>
            <a:ext cx="211455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489" y="4513116"/>
            <a:ext cx="20955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52" y="5562812"/>
            <a:ext cx="208597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435" y="247649"/>
            <a:ext cx="20955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73" y="1324969"/>
            <a:ext cx="210502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435" y="2392764"/>
            <a:ext cx="20955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73" y="3451034"/>
            <a:ext cx="210502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98" y="4518829"/>
            <a:ext cx="20859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98" y="5567574"/>
            <a:ext cx="20859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5912" y="1787884"/>
            <a:ext cx="8372104" cy="923330"/>
          </a:xfrm>
          <a:prstGeom prst="rect">
            <a:avLst/>
          </a:prstGeom>
          <a:solidFill>
            <a:srgbClr val="FFFF97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Do not print this sheet.</a:t>
            </a:r>
          </a:p>
          <a:p>
            <a:r>
              <a:rPr lang="en-GB" dirty="0" smtClean="0"/>
              <a:t>Useful only because it contains ‘exploded’ versions of equations, though no real use for this found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86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356" y="2893325"/>
            <a:ext cx="74057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Students start with mini-whiteboard activity to remind them of gradients etc.</a:t>
            </a:r>
          </a:p>
          <a:p>
            <a:r>
              <a:rPr lang="en-GB" dirty="0" smtClean="0"/>
              <a:t>They can work together if they get stuck on a question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Pre-assign partners too.</a:t>
            </a:r>
          </a:p>
          <a:p>
            <a:endParaRPr lang="en-GB" dirty="0"/>
          </a:p>
          <a:p>
            <a:r>
              <a:rPr lang="en-GB" dirty="0" smtClean="0"/>
              <a:t>Pre-distribute grid paper too. Ensure students have rulers and pencils.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00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9744" y="641443"/>
            <a:ext cx="5186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is the slope of this line?</a:t>
            </a:r>
            <a:endParaRPr lang="en-GB" sz="3200" dirty="0"/>
          </a:p>
        </p:txBody>
      </p:sp>
      <p:grpSp>
        <p:nvGrpSpPr>
          <p:cNvPr id="6" name="Group 5"/>
          <p:cNvGrpSpPr/>
          <p:nvPr/>
        </p:nvGrpSpPr>
        <p:grpSpPr>
          <a:xfrm>
            <a:off x="6073254" y="2553237"/>
            <a:ext cx="2374711" cy="2042453"/>
            <a:chOff x="6073253" y="3924857"/>
            <a:chExt cx="2374711" cy="2042453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3253" y="4440710"/>
              <a:ext cx="2374711" cy="1526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6619599" y="3924857"/>
              <a:ext cx="6410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FF0000"/>
                  </a:solidFill>
                </a:rPr>
                <a:t>Hint: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  <p:pic>
        <p:nvPicPr>
          <p:cNvPr id="7" name="Picture 18" descr="http://www.mathsrev.com/wp-content/uploads/2011/07/straight-line-gradien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890" y="1720433"/>
            <a:ext cx="3579706" cy="357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87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36980" y="641442"/>
            <a:ext cx="7751928" cy="844923"/>
            <a:chOff x="736980" y="641442"/>
            <a:chExt cx="7751928" cy="844923"/>
          </a:xfrm>
        </p:grpSpPr>
        <p:sp>
          <p:nvSpPr>
            <p:cNvPr id="2" name="TextBox 1"/>
            <p:cNvSpPr txBox="1"/>
            <p:nvPr/>
          </p:nvSpPr>
          <p:spPr>
            <a:xfrm>
              <a:off x="736980" y="641442"/>
              <a:ext cx="77519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What is the mathematical </a:t>
              </a:r>
              <a:r>
                <a:rPr lang="en-GB" sz="2800" i="1" dirty="0" smtClean="0"/>
                <a:t>name</a:t>
              </a:r>
              <a:r>
                <a:rPr lang="en-GB" sz="2800" dirty="0" smtClean="0"/>
                <a:t> for slope?</a:t>
              </a:r>
              <a:endParaRPr lang="en-GB" sz="2800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977719" y="1117033"/>
              <a:ext cx="1879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(begins with a ‘G’)</a:t>
              </a:r>
              <a:endParaRPr lang="en-GB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36980" y="2793196"/>
            <a:ext cx="74380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is the </a:t>
            </a:r>
            <a:r>
              <a:rPr lang="en-GB" sz="2800" i="1" dirty="0" smtClean="0"/>
              <a:t>letter</a:t>
            </a:r>
            <a:r>
              <a:rPr lang="en-GB" sz="2800" dirty="0" smtClean="0"/>
              <a:t> that </a:t>
            </a:r>
            <a:r>
              <a:rPr lang="en-GB" sz="2800" dirty="0" smtClean="0"/>
              <a:t>represents </a:t>
            </a:r>
            <a:r>
              <a:rPr lang="en-GB" sz="2800" dirty="0" smtClean="0"/>
              <a:t>the gradient of the line </a:t>
            </a:r>
            <a:r>
              <a:rPr lang="en-GB" sz="2800" dirty="0" smtClean="0"/>
              <a:t>in the equation   </a:t>
            </a:r>
            <a:r>
              <a:rPr lang="en-GB" sz="2800" dirty="0" smtClean="0"/>
              <a:t>y = mx + </a:t>
            </a:r>
            <a:r>
              <a:rPr lang="en-GB" sz="2800" dirty="0" smtClean="0"/>
              <a:t>c   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1388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915</Words>
  <Application>Microsoft Office PowerPoint</Application>
  <PresentationFormat>On-screen Show (4:3)</PresentationFormat>
  <Paragraphs>128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Standards Unit A10: Connecting Perpendicular 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80</cp:revision>
  <cp:lastPrinted>2012-04-29T22:22:12Z</cp:lastPrinted>
  <dcterms:created xsi:type="dcterms:W3CDTF">2006-08-16T00:00:00Z</dcterms:created>
  <dcterms:modified xsi:type="dcterms:W3CDTF">2012-04-29T22:23:13Z</dcterms:modified>
</cp:coreProperties>
</file>