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14" r:id="rId2"/>
    <p:sldId id="371" r:id="rId3"/>
    <p:sldId id="372" r:id="rId4"/>
    <p:sldId id="381" r:id="rId5"/>
    <p:sldId id="385" r:id="rId6"/>
    <p:sldId id="373" r:id="rId7"/>
    <p:sldId id="382" r:id="rId8"/>
    <p:sldId id="383" r:id="rId9"/>
    <p:sldId id="384" r:id="rId10"/>
    <p:sldId id="348" r:id="rId11"/>
    <p:sldId id="378" r:id="rId12"/>
    <p:sldId id="376" r:id="rId13"/>
    <p:sldId id="339" r:id="rId14"/>
    <p:sldId id="380" r:id="rId15"/>
    <p:sldId id="340" r:id="rId16"/>
    <p:sldId id="350" r:id="rId17"/>
    <p:sldId id="377" r:id="rId18"/>
    <p:sldId id="356" r:id="rId19"/>
    <p:sldId id="365" r:id="rId20"/>
    <p:sldId id="366" r:id="rId21"/>
    <p:sldId id="358" r:id="rId22"/>
    <p:sldId id="367" r:id="rId23"/>
    <p:sldId id="368" r:id="rId24"/>
    <p:sldId id="360" r:id="rId25"/>
    <p:sldId id="369" r:id="rId26"/>
    <p:sldId id="370" r:id="rId27"/>
    <p:sldId id="37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8CC236-4F15-4F0B-8E2E-10CB4177F4E1}" type="datetimeFigureOut">
              <a:rPr lang="en-GB" smtClean="0"/>
              <a:t>23/06/2015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5C896F-D97A-41ED-A709-7340B91F03F4}" type="slidenum">
              <a:rPr lang="en-GB" smtClean="0"/>
              <a:t>‹#›</a:t>
            </a:fld>
            <a:endParaRPr lang="en-GB"/>
          </a:p>
        </p:txBody>
      </p:sp>
    </p:spTree>
    <p:extLst>
      <p:ext uri="{BB962C8B-B14F-4D97-AF65-F5344CB8AC3E}">
        <p14:creationId xmlns:p14="http://schemas.microsoft.com/office/powerpoint/2010/main" val="1290780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31AA1B2-8FBB-4DCC-8DA6-9577979B4E98}" type="slidenum">
              <a:rPr lang="en-US" altLang="en-US" sz="1200"/>
              <a:pPr eaLnBrk="1" hangingPunct="1"/>
              <a:t>10</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43521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31AA1B2-8FBB-4DCC-8DA6-9577979B4E98}" type="slidenum">
              <a:rPr lang="en-US" altLang="en-US" sz="1200"/>
              <a:pPr eaLnBrk="1" hangingPunct="1"/>
              <a:t>11</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07127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31AA1B2-8FBB-4DCC-8DA6-9577979B4E98}" type="slidenum">
              <a:rPr lang="en-US" altLang="en-US" sz="1200"/>
              <a:pPr eaLnBrk="1" hangingPunct="1"/>
              <a:t>12</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27548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31AA1B2-8FBB-4DCC-8DA6-9577979B4E98}" type="slidenum">
              <a:rPr lang="en-US" altLang="en-US" sz="1200"/>
              <a:pPr eaLnBrk="1" hangingPunct="1"/>
              <a:t>17</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76396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31AA1B2-8FBB-4DCC-8DA6-9577979B4E98}" type="slidenum">
              <a:rPr lang="en-US" altLang="en-US" sz="1200"/>
              <a:pPr eaLnBrk="1" hangingPunct="1"/>
              <a:t>27</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87611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537265C-281B-4942-B41F-2D570AAC6BEC}" type="datetimeFigureOut">
              <a:rPr lang="en-GB" smtClean="0"/>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20742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37265C-281B-4942-B41F-2D570AAC6BEC}" type="datetimeFigureOut">
              <a:rPr lang="en-GB" smtClean="0"/>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178186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37265C-281B-4942-B41F-2D570AAC6BEC}" type="datetimeFigureOut">
              <a:rPr lang="en-GB" smtClean="0"/>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21202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537265C-281B-4942-B41F-2D570AAC6BEC}" type="datetimeFigureOut">
              <a:rPr lang="en-GB" smtClean="0"/>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1065153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37265C-281B-4942-B41F-2D570AAC6BEC}" type="datetimeFigureOut">
              <a:rPr lang="en-GB" smtClean="0"/>
              <a:t>23/06/2015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18016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537265C-281B-4942-B41F-2D570AAC6BEC}" type="datetimeFigureOut">
              <a:rPr lang="en-GB" smtClean="0"/>
              <a:t>23/06/2015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75632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537265C-281B-4942-B41F-2D570AAC6BEC}" type="datetimeFigureOut">
              <a:rPr lang="en-GB" smtClean="0"/>
              <a:t>23/06/2015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4189768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537265C-281B-4942-B41F-2D570AAC6BEC}" type="datetimeFigureOut">
              <a:rPr lang="en-GB" smtClean="0"/>
              <a:t>23/06/2015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300358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7265C-281B-4942-B41F-2D570AAC6BEC}" type="datetimeFigureOut">
              <a:rPr lang="en-GB" smtClean="0"/>
              <a:t>23/06/2015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374786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37265C-281B-4942-B41F-2D570AAC6BEC}" type="datetimeFigureOut">
              <a:rPr lang="en-GB" smtClean="0"/>
              <a:t>23/06/2015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108350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37265C-281B-4942-B41F-2D570AAC6BEC}" type="datetimeFigureOut">
              <a:rPr lang="en-GB" smtClean="0"/>
              <a:t>23/06/2015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32C20F2-3DB4-4A03-96A7-E6FF2D51070E}" type="slidenum">
              <a:rPr lang="en-GB" smtClean="0"/>
              <a:t>‹#›</a:t>
            </a:fld>
            <a:endParaRPr lang="en-GB"/>
          </a:p>
        </p:txBody>
      </p:sp>
    </p:spTree>
    <p:extLst>
      <p:ext uri="{BB962C8B-B14F-4D97-AF65-F5344CB8AC3E}">
        <p14:creationId xmlns:p14="http://schemas.microsoft.com/office/powerpoint/2010/main" val="368760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7265C-281B-4942-B41F-2D570AAC6BEC}" type="datetimeFigureOut">
              <a:rPr lang="en-GB" smtClean="0"/>
              <a:t>23/06/2015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2C20F2-3DB4-4A03-96A7-E6FF2D51070E}" type="slidenum">
              <a:rPr lang="en-GB" smtClean="0"/>
              <a:t>‹#›</a:t>
            </a:fld>
            <a:endParaRPr lang="en-GB"/>
          </a:p>
        </p:txBody>
      </p:sp>
    </p:spTree>
    <p:extLst>
      <p:ext uri="{BB962C8B-B14F-4D97-AF65-F5344CB8AC3E}">
        <p14:creationId xmlns:p14="http://schemas.microsoft.com/office/powerpoint/2010/main" val="1503315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hyperlink" Target="http://nrich.maths.org/2546/inde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rich.maths.org/1204"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nrich.maths.org/2546/inde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nrich.maths.org/1210/inde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nrich.maths.org/2546/inde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772816"/>
            <a:ext cx="8229600" cy="1143000"/>
          </a:xfrm>
        </p:spPr>
        <p:txBody>
          <a:bodyPr>
            <a:noAutofit/>
          </a:bodyPr>
          <a:lstStyle/>
          <a:p>
            <a:r>
              <a:rPr lang="en-GB" sz="7200" dirty="0" smtClean="0">
                <a:solidFill>
                  <a:schemeClr val="bg1"/>
                </a:solidFill>
              </a:rPr>
              <a:t>The Lovely Game of NIM</a:t>
            </a:r>
            <a:endParaRPr lang="en-GB" sz="7200" dirty="0">
              <a:solidFill>
                <a:schemeClr val="bg1"/>
              </a:solidFill>
            </a:endParaRPr>
          </a:p>
        </p:txBody>
      </p:sp>
      <p:pic>
        <p:nvPicPr>
          <p:cNvPr id="3" name="Picture 2"/>
          <p:cNvPicPr>
            <a:picLocks noChangeAspect="1"/>
          </p:cNvPicPr>
          <p:nvPr/>
        </p:nvPicPr>
        <p:blipFill>
          <a:blip r:embed="rId3"/>
          <a:stretch>
            <a:fillRect/>
          </a:stretch>
        </p:blipFill>
        <p:spPr>
          <a:xfrm>
            <a:off x="2677344" y="3769588"/>
            <a:ext cx="4054896" cy="2706643"/>
          </a:xfrm>
          <a:prstGeom prst="rect">
            <a:avLst/>
          </a:prstGeom>
        </p:spPr>
      </p:pic>
    </p:spTree>
    <p:custDataLst>
      <p:tags r:id="rId1"/>
    </p:custDataLst>
    <p:extLst>
      <p:ext uri="{BB962C8B-B14F-4D97-AF65-F5344CB8AC3E}">
        <p14:creationId xmlns:p14="http://schemas.microsoft.com/office/powerpoint/2010/main" val="75915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Text Box 3"/>
          <p:cNvSpPr txBox="1">
            <a:spLocks noChangeArrowheads="1"/>
          </p:cNvSpPr>
          <p:nvPr/>
        </p:nvSpPr>
        <p:spPr bwMode="auto">
          <a:xfrm>
            <a:off x="480994" y="990600"/>
            <a:ext cx="841148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342900" indent="-342900" eaLnBrk="1" hangingPunct="1">
              <a:buFont typeface="Arial" panose="020B0604020202020204" pitchFamily="34" charset="0"/>
              <a:buChar char="•"/>
            </a:pPr>
            <a:r>
              <a:rPr lang="en-US" altLang="en-US" dirty="0">
                <a:latin typeface="Arial" panose="020B0604020202020204" pitchFamily="34" charset="0"/>
              </a:rPr>
              <a:t>Write three numbers on three lines</a:t>
            </a:r>
          </a:p>
          <a:p>
            <a:pPr marL="342900" indent="-342900" eaLnBrk="1" hangingPunct="1">
              <a:buFont typeface="Arial" panose="020B0604020202020204" pitchFamily="34" charset="0"/>
              <a:buChar char="•"/>
            </a:pPr>
            <a:r>
              <a:rPr lang="en-US" altLang="en-US" dirty="0">
                <a:latin typeface="Arial" panose="020B0604020202020204" pitchFamily="34" charset="0"/>
              </a:rPr>
              <a:t>The two players take turns reducing one of the </a:t>
            </a:r>
            <a:r>
              <a:rPr lang="en-US" altLang="en-US" dirty="0" smtClean="0">
                <a:latin typeface="Arial" panose="020B0604020202020204" pitchFamily="34" charset="0"/>
              </a:rPr>
              <a:t>numbers by any amount they like </a:t>
            </a:r>
            <a:endParaRPr lang="en-US" altLang="en-US" dirty="0">
              <a:latin typeface="Arial" panose="020B0604020202020204" pitchFamily="34" charset="0"/>
            </a:endParaRPr>
          </a:p>
          <a:p>
            <a:pPr marL="342900" indent="-342900" eaLnBrk="1" hangingPunct="1">
              <a:buFont typeface="Arial" panose="020B0604020202020204" pitchFamily="34" charset="0"/>
              <a:buChar char="•"/>
            </a:pPr>
            <a:r>
              <a:rPr lang="en-US" altLang="en-US" dirty="0">
                <a:latin typeface="Arial" panose="020B0604020202020204" pitchFamily="34" charset="0"/>
              </a:rPr>
              <a:t>The player who makes the last move loses</a:t>
            </a:r>
          </a:p>
        </p:txBody>
      </p:sp>
      <p:sp>
        <p:nvSpPr>
          <p:cNvPr id="52" name="Title 1"/>
          <p:cNvSpPr txBox="1">
            <a:spLocks/>
          </p:cNvSpPr>
          <p:nvPr/>
        </p:nvSpPr>
        <p:spPr>
          <a:xfrm>
            <a:off x="467544" y="260648"/>
            <a:ext cx="8229600" cy="4900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u="sng" dirty="0" smtClean="0">
                <a:solidFill>
                  <a:srgbClr val="0070C0"/>
                </a:solidFill>
              </a:rPr>
              <a:t>Version 3 - Multiple Pile NIM</a:t>
            </a:r>
            <a:endParaRPr lang="en-GB" sz="4000" u="sng" dirty="0">
              <a:solidFill>
                <a:srgbClr val="0070C0"/>
              </a:solidFill>
            </a:endParaRPr>
          </a:p>
        </p:txBody>
      </p:sp>
      <p:pic>
        <p:nvPicPr>
          <p:cNvPr id="5122" name="Picture 2" descr="http://nrich.maths.org/content/02/03/15plus2/pic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996952"/>
            <a:ext cx="6696744" cy="194421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260344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a:xfrm>
            <a:off x="685800" y="304800"/>
            <a:ext cx="7772400" cy="685800"/>
          </a:xfrm>
        </p:spPr>
        <p:txBody>
          <a:bodyPr>
            <a:normAutofit fontScale="90000"/>
          </a:bodyPr>
          <a:lstStyle/>
          <a:p>
            <a:pPr eaLnBrk="1" hangingPunct="1"/>
            <a:r>
              <a:rPr lang="en-US" altLang="en-US" sz="4000" dirty="0" smtClean="0">
                <a:solidFill>
                  <a:srgbClr val="0070C0"/>
                </a:solidFill>
                <a:latin typeface="Arial Rounded MT Bold" panose="020F0704030504030204" pitchFamily="34" charset="0"/>
              </a:rPr>
              <a:t>Example Game</a:t>
            </a:r>
          </a:p>
        </p:txBody>
      </p:sp>
      <p:grpSp>
        <p:nvGrpSpPr>
          <p:cNvPr id="299083" name="Group 75"/>
          <p:cNvGrpSpPr>
            <a:grpSpLocks/>
          </p:cNvGrpSpPr>
          <p:nvPr/>
        </p:nvGrpSpPr>
        <p:grpSpPr bwMode="auto">
          <a:xfrm>
            <a:off x="457200" y="1484784"/>
            <a:ext cx="838200" cy="3250224"/>
            <a:chOff x="288" y="1584"/>
            <a:chExt cx="528" cy="1318"/>
          </a:xfrm>
        </p:grpSpPr>
        <p:sp>
          <p:nvSpPr>
            <p:cNvPr id="10288" name="Text Box 6"/>
            <p:cNvSpPr txBox="1">
              <a:spLocks noChangeArrowheads="1"/>
            </p:cNvSpPr>
            <p:nvPr/>
          </p:nvSpPr>
          <p:spPr bwMode="auto">
            <a:xfrm>
              <a:off x="384" y="1872"/>
              <a:ext cx="324"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dirty="0">
                  <a:latin typeface="Arial" panose="020B0604020202020204" pitchFamily="34" charset="0"/>
                </a:rPr>
                <a:t>3</a:t>
              </a:r>
            </a:p>
          </p:txBody>
        </p:sp>
        <p:sp>
          <p:nvSpPr>
            <p:cNvPr id="10289" name="Text Box 7"/>
            <p:cNvSpPr txBox="1">
              <a:spLocks noChangeArrowheads="1"/>
            </p:cNvSpPr>
            <p:nvPr/>
          </p:nvSpPr>
          <p:spPr bwMode="auto">
            <a:xfrm>
              <a:off x="384" y="2256"/>
              <a:ext cx="324"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dirty="0" smtClean="0">
                  <a:latin typeface="Arial" panose="020B0604020202020204" pitchFamily="34" charset="0"/>
                </a:rPr>
                <a:t>2</a:t>
              </a:r>
              <a:endParaRPr lang="en-US" altLang="en-US" sz="3600" b="1" dirty="0">
                <a:latin typeface="Arial" panose="020B0604020202020204" pitchFamily="34" charset="0"/>
              </a:endParaRPr>
            </a:p>
          </p:txBody>
        </p:sp>
        <p:sp>
          <p:nvSpPr>
            <p:cNvPr id="10290" name="Text Box 16"/>
            <p:cNvSpPr txBox="1">
              <a:spLocks noChangeArrowheads="1"/>
            </p:cNvSpPr>
            <p:nvPr/>
          </p:nvSpPr>
          <p:spPr bwMode="auto">
            <a:xfrm>
              <a:off x="384" y="2640"/>
              <a:ext cx="324"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dirty="0">
                  <a:latin typeface="Arial" panose="020B0604020202020204" pitchFamily="34" charset="0"/>
                </a:rPr>
                <a:t>1</a:t>
              </a:r>
            </a:p>
          </p:txBody>
        </p:sp>
        <p:sp>
          <p:nvSpPr>
            <p:cNvPr id="10291" name="Text Box 36"/>
            <p:cNvSpPr txBox="1">
              <a:spLocks noChangeArrowheads="1"/>
            </p:cNvSpPr>
            <p:nvPr/>
          </p:nvSpPr>
          <p:spPr bwMode="auto">
            <a:xfrm>
              <a:off x="288" y="1584"/>
              <a:ext cx="52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a:solidFill>
                    <a:srgbClr val="FF0000"/>
                  </a:solidFill>
                  <a:latin typeface="Arial" panose="020B0604020202020204" pitchFamily="34" charset="0"/>
                </a:rPr>
                <a:t>Start</a:t>
              </a:r>
            </a:p>
          </p:txBody>
        </p:sp>
      </p:grpSp>
    </p:spTree>
    <p:custDataLst>
      <p:tags r:id="rId1"/>
    </p:custDataLst>
    <p:extLst>
      <p:ext uri="{BB962C8B-B14F-4D97-AF65-F5344CB8AC3E}">
        <p14:creationId xmlns:p14="http://schemas.microsoft.com/office/powerpoint/2010/main" val="928536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a:xfrm>
            <a:off x="685800" y="304800"/>
            <a:ext cx="7772400" cy="685800"/>
          </a:xfrm>
        </p:spPr>
        <p:txBody>
          <a:bodyPr>
            <a:normAutofit fontScale="90000"/>
          </a:bodyPr>
          <a:lstStyle/>
          <a:p>
            <a:pPr eaLnBrk="1" hangingPunct="1"/>
            <a:r>
              <a:rPr lang="en-US" altLang="en-US" sz="4000" dirty="0" smtClean="0">
                <a:solidFill>
                  <a:srgbClr val="0070C0"/>
                </a:solidFill>
                <a:latin typeface="Arial Rounded MT Bold" panose="020F0704030504030204" pitchFamily="34" charset="0"/>
              </a:rPr>
              <a:t>Example Game</a:t>
            </a:r>
          </a:p>
        </p:txBody>
      </p:sp>
      <p:grpSp>
        <p:nvGrpSpPr>
          <p:cNvPr id="299083" name="Group 75"/>
          <p:cNvGrpSpPr>
            <a:grpSpLocks/>
          </p:cNvGrpSpPr>
          <p:nvPr/>
        </p:nvGrpSpPr>
        <p:grpSpPr bwMode="auto">
          <a:xfrm>
            <a:off x="457200" y="1484784"/>
            <a:ext cx="838200" cy="3250224"/>
            <a:chOff x="288" y="1584"/>
            <a:chExt cx="528" cy="1318"/>
          </a:xfrm>
        </p:grpSpPr>
        <p:sp>
          <p:nvSpPr>
            <p:cNvPr id="10288" name="Text Box 6"/>
            <p:cNvSpPr txBox="1">
              <a:spLocks noChangeArrowheads="1"/>
            </p:cNvSpPr>
            <p:nvPr/>
          </p:nvSpPr>
          <p:spPr bwMode="auto">
            <a:xfrm>
              <a:off x="384" y="1872"/>
              <a:ext cx="324"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dirty="0">
                  <a:latin typeface="Arial" panose="020B0604020202020204" pitchFamily="34" charset="0"/>
                </a:rPr>
                <a:t>5</a:t>
              </a:r>
            </a:p>
          </p:txBody>
        </p:sp>
        <p:sp>
          <p:nvSpPr>
            <p:cNvPr id="10289" name="Text Box 7"/>
            <p:cNvSpPr txBox="1">
              <a:spLocks noChangeArrowheads="1"/>
            </p:cNvSpPr>
            <p:nvPr/>
          </p:nvSpPr>
          <p:spPr bwMode="auto">
            <a:xfrm>
              <a:off x="384"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dirty="0">
                  <a:latin typeface="Arial" panose="020B0604020202020204" pitchFamily="34" charset="0"/>
                </a:rPr>
                <a:t>4</a:t>
              </a:r>
            </a:p>
          </p:txBody>
        </p:sp>
        <p:sp>
          <p:nvSpPr>
            <p:cNvPr id="10290" name="Text Box 16"/>
            <p:cNvSpPr txBox="1">
              <a:spLocks noChangeArrowheads="1"/>
            </p:cNvSpPr>
            <p:nvPr/>
          </p:nvSpPr>
          <p:spPr bwMode="auto">
            <a:xfrm>
              <a:off x="384" y="2640"/>
              <a:ext cx="324"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dirty="0">
                  <a:latin typeface="Arial" panose="020B0604020202020204" pitchFamily="34" charset="0"/>
                </a:rPr>
                <a:t>3</a:t>
              </a:r>
            </a:p>
          </p:txBody>
        </p:sp>
        <p:sp>
          <p:nvSpPr>
            <p:cNvPr id="10291" name="Text Box 36"/>
            <p:cNvSpPr txBox="1">
              <a:spLocks noChangeArrowheads="1"/>
            </p:cNvSpPr>
            <p:nvPr/>
          </p:nvSpPr>
          <p:spPr bwMode="auto">
            <a:xfrm>
              <a:off x="288" y="1584"/>
              <a:ext cx="52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a:solidFill>
                    <a:srgbClr val="FF0000"/>
                  </a:solidFill>
                  <a:latin typeface="Arial" panose="020B0604020202020204" pitchFamily="34" charset="0"/>
                </a:rPr>
                <a:t>Start</a:t>
              </a:r>
            </a:p>
          </p:txBody>
        </p:sp>
      </p:grpSp>
    </p:spTree>
    <p:custDataLst>
      <p:tags r:id="rId1"/>
    </p:custDataLst>
    <p:extLst>
      <p:ext uri="{BB962C8B-B14F-4D97-AF65-F5344CB8AC3E}">
        <p14:creationId xmlns:p14="http://schemas.microsoft.com/office/powerpoint/2010/main" val="3298119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764704"/>
            <a:ext cx="8229600" cy="1143000"/>
          </a:xfrm>
        </p:spPr>
        <p:txBody>
          <a:bodyPr>
            <a:normAutofit fontScale="90000"/>
          </a:bodyPr>
          <a:lstStyle/>
          <a:p>
            <a:r>
              <a:rPr lang="en-GB" dirty="0" smtClean="0">
                <a:solidFill>
                  <a:srgbClr val="7030A0"/>
                </a:solidFill>
              </a:rPr>
              <a:t>What questions would a mathematician ask?</a:t>
            </a:r>
            <a:endParaRPr lang="en-GB" dirty="0">
              <a:solidFill>
                <a:srgbClr val="7030A0"/>
              </a:solidFill>
            </a:endParaRPr>
          </a:p>
        </p:txBody>
      </p:sp>
      <p:pic>
        <p:nvPicPr>
          <p:cNvPr id="1026" name="Picture 2" descr="http://static.plumbr.eu/blog/wp-content/uploads/2012/09/thi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3816424" cy="3875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5720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Prompts for Discussion</a:t>
            </a:r>
            <a:endParaRPr lang="en-GB" dirty="0">
              <a:solidFill>
                <a:srgbClr val="00B050"/>
              </a:solidFill>
            </a:endParaRPr>
          </a:p>
        </p:txBody>
      </p:sp>
      <p:sp>
        <p:nvSpPr>
          <p:cNvPr id="3" name="Content Placeholder 2"/>
          <p:cNvSpPr>
            <a:spLocks noGrp="1"/>
          </p:cNvSpPr>
          <p:nvPr>
            <p:ph idx="1"/>
          </p:nvPr>
        </p:nvSpPr>
        <p:spPr>
          <a:xfrm>
            <a:off x="395536" y="1124744"/>
            <a:ext cx="8496944" cy="5256584"/>
          </a:xfrm>
        </p:spPr>
        <p:txBody>
          <a:bodyPr>
            <a:normAutofit fontScale="92500" lnSpcReduction="10000"/>
          </a:bodyPr>
          <a:lstStyle/>
          <a:p>
            <a:r>
              <a:rPr lang="en-US" altLang="en-US" sz="2800" dirty="0" smtClean="0"/>
              <a:t>Can you discover </a:t>
            </a:r>
            <a:r>
              <a:rPr lang="en-US" altLang="en-US" sz="2800" dirty="0"/>
              <a:t>a winning strategy with </a:t>
            </a:r>
            <a:r>
              <a:rPr lang="en-US" altLang="en-US" sz="2800" dirty="0" smtClean="0"/>
              <a:t>(3, </a:t>
            </a:r>
            <a:r>
              <a:rPr lang="en-US" altLang="en-US" sz="2800" dirty="0"/>
              <a:t>2</a:t>
            </a:r>
            <a:r>
              <a:rPr lang="en-US" altLang="en-US" sz="2800" dirty="0" smtClean="0"/>
              <a:t>, </a:t>
            </a:r>
            <a:r>
              <a:rPr lang="en-US" altLang="en-US" sz="2800" dirty="0"/>
              <a:t>1), if you are the first </a:t>
            </a:r>
            <a:r>
              <a:rPr lang="en-US" altLang="en-US" sz="2800" dirty="0" smtClean="0"/>
              <a:t>player?</a:t>
            </a:r>
          </a:p>
          <a:p>
            <a:endParaRPr lang="en-US" altLang="en-US" sz="2800" dirty="0"/>
          </a:p>
          <a:p>
            <a:r>
              <a:rPr lang="en-US" altLang="en-US" sz="2800" dirty="0" smtClean="0"/>
              <a:t>Can you explain your strategy in words?</a:t>
            </a:r>
          </a:p>
          <a:p>
            <a:endParaRPr lang="en-US" altLang="en-US" sz="2800" dirty="0"/>
          </a:p>
          <a:p>
            <a:r>
              <a:rPr lang="en-US" altLang="en-US" sz="2800" dirty="0" smtClean="0"/>
              <a:t>How do you know you are about to lose?</a:t>
            </a:r>
          </a:p>
          <a:p>
            <a:endParaRPr lang="en-US" altLang="en-US" sz="2800" dirty="0"/>
          </a:p>
          <a:p>
            <a:r>
              <a:rPr lang="en-US" altLang="en-US" sz="2800" dirty="0" smtClean="0"/>
              <a:t>What are good/bad positions to be in?</a:t>
            </a:r>
          </a:p>
          <a:p>
            <a:endParaRPr lang="en-US" altLang="en-US" sz="2800" dirty="0" smtClean="0"/>
          </a:p>
          <a:p>
            <a:r>
              <a:rPr lang="en-US" altLang="en-US" sz="2800" dirty="0" smtClean="0"/>
              <a:t>Can you use the same strategy for (5, 4, 3)?</a:t>
            </a:r>
          </a:p>
          <a:p>
            <a:endParaRPr lang="en-US" altLang="en-US" sz="2800" dirty="0"/>
          </a:p>
          <a:p>
            <a:r>
              <a:rPr lang="en-US" altLang="en-US" sz="2800" dirty="0" smtClean="0"/>
              <a:t>What is the same, what is different?</a:t>
            </a:r>
          </a:p>
          <a:p>
            <a:pPr marL="0" indent="0">
              <a:buNone/>
            </a:pPr>
            <a:endParaRPr lang="en-US" altLang="en-US" sz="2800" dirty="0"/>
          </a:p>
          <a:p>
            <a:endParaRPr lang="en-GB" sz="2800" dirty="0"/>
          </a:p>
          <a:p>
            <a:endParaRPr lang="en-GB" sz="2800" dirty="0"/>
          </a:p>
        </p:txBody>
      </p:sp>
    </p:spTree>
    <p:extLst>
      <p:ext uri="{BB962C8B-B14F-4D97-AF65-F5344CB8AC3E}">
        <p14:creationId xmlns:p14="http://schemas.microsoft.com/office/powerpoint/2010/main" val="7344819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Prompts for Discussion</a:t>
            </a:r>
            <a:endParaRPr lang="en-GB" dirty="0">
              <a:solidFill>
                <a:srgbClr val="00B050"/>
              </a:solidFill>
            </a:endParaRPr>
          </a:p>
        </p:txBody>
      </p:sp>
      <p:sp>
        <p:nvSpPr>
          <p:cNvPr id="3" name="Content Placeholder 2"/>
          <p:cNvSpPr>
            <a:spLocks noGrp="1"/>
          </p:cNvSpPr>
          <p:nvPr>
            <p:ph idx="1"/>
          </p:nvPr>
        </p:nvSpPr>
        <p:spPr>
          <a:xfrm>
            <a:off x="395536" y="1124744"/>
            <a:ext cx="8496944" cy="5256584"/>
          </a:xfrm>
        </p:spPr>
        <p:txBody>
          <a:bodyPr>
            <a:normAutofit fontScale="92500" lnSpcReduction="10000"/>
          </a:bodyPr>
          <a:lstStyle/>
          <a:p>
            <a:r>
              <a:rPr lang="en-US" altLang="en-US" sz="2800" dirty="0" smtClean="0"/>
              <a:t>Can you discover </a:t>
            </a:r>
            <a:r>
              <a:rPr lang="en-US" altLang="en-US" sz="2800" dirty="0"/>
              <a:t>a winning strategy with (5, 3, 1), if you are the first </a:t>
            </a:r>
            <a:r>
              <a:rPr lang="en-US" altLang="en-US" sz="2800" dirty="0" smtClean="0"/>
              <a:t>player?</a:t>
            </a:r>
          </a:p>
          <a:p>
            <a:endParaRPr lang="en-US" altLang="en-US" sz="2800" dirty="0"/>
          </a:p>
          <a:p>
            <a:r>
              <a:rPr lang="en-US" altLang="en-US" sz="2800" dirty="0" smtClean="0"/>
              <a:t>How do you know you are about to lose?</a:t>
            </a:r>
          </a:p>
          <a:p>
            <a:endParaRPr lang="en-US" altLang="en-US" sz="2800" dirty="0"/>
          </a:p>
          <a:p>
            <a:r>
              <a:rPr lang="en-US" altLang="en-US" sz="2800" dirty="0" smtClean="0"/>
              <a:t>What are good/bad positions to be in?</a:t>
            </a:r>
          </a:p>
          <a:p>
            <a:endParaRPr lang="en-US" altLang="en-US" sz="2800" dirty="0" smtClean="0"/>
          </a:p>
          <a:p>
            <a:r>
              <a:rPr lang="en-US" altLang="en-US" sz="2800" dirty="0" smtClean="0"/>
              <a:t>Play </a:t>
            </a:r>
            <a:r>
              <a:rPr lang="en-US" altLang="en-US" sz="2800" dirty="0"/>
              <a:t>the game with other numbers such as (7, 4, 2), (6, 5, 3</a:t>
            </a:r>
            <a:r>
              <a:rPr lang="en-US" altLang="en-US" sz="2800" dirty="0" smtClean="0"/>
              <a:t>)</a:t>
            </a:r>
          </a:p>
          <a:p>
            <a:endParaRPr lang="en-US" altLang="en-US" sz="2800" dirty="0"/>
          </a:p>
          <a:p>
            <a:r>
              <a:rPr lang="en-US" altLang="en-US" sz="2800" dirty="0" smtClean="0"/>
              <a:t>Can you come up with a general winning strategy?</a:t>
            </a:r>
          </a:p>
          <a:p>
            <a:endParaRPr lang="en-US" altLang="en-US" sz="2800" dirty="0"/>
          </a:p>
          <a:p>
            <a:r>
              <a:rPr lang="en-US" altLang="en-US" sz="2800" dirty="0" smtClean="0"/>
              <a:t>Why does it work?</a:t>
            </a:r>
            <a:endParaRPr lang="en-US" altLang="en-US" sz="2800" dirty="0"/>
          </a:p>
          <a:p>
            <a:endParaRPr lang="en-GB" sz="2800" dirty="0"/>
          </a:p>
          <a:p>
            <a:endParaRPr lang="en-GB" sz="2800" dirty="0"/>
          </a:p>
        </p:txBody>
      </p:sp>
    </p:spTree>
    <p:extLst>
      <p:ext uri="{BB962C8B-B14F-4D97-AF65-F5344CB8AC3E}">
        <p14:creationId xmlns:p14="http://schemas.microsoft.com/office/powerpoint/2010/main" val="921594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FF0000"/>
                </a:solidFill>
              </a:rPr>
              <a:t>Possible Rule Changes</a:t>
            </a:r>
            <a:endParaRPr lang="en-GB" dirty="0">
              <a:solidFill>
                <a:srgbClr val="FF0000"/>
              </a:solidFill>
            </a:endParaRPr>
          </a:p>
        </p:txBody>
      </p:sp>
      <p:sp>
        <p:nvSpPr>
          <p:cNvPr id="3" name="Content Placeholder 2"/>
          <p:cNvSpPr>
            <a:spLocks noGrp="1"/>
          </p:cNvSpPr>
          <p:nvPr>
            <p:ph idx="1"/>
          </p:nvPr>
        </p:nvSpPr>
        <p:spPr>
          <a:xfrm>
            <a:off x="395536" y="1124744"/>
            <a:ext cx="8229600" cy="5256584"/>
          </a:xfrm>
        </p:spPr>
        <p:txBody>
          <a:bodyPr>
            <a:normAutofit/>
          </a:bodyPr>
          <a:lstStyle/>
          <a:p>
            <a:r>
              <a:rPr lang="en-US" altLang="en-US" sz="2800" dirty="0" smtClean="0"/>
              <a:t>What happens if the winner is the one who makes the last move is the winner?</a:t>
            </a:r>
          </a:p>
          <a:p>
            <a:endParaRPr lang="en-US" altLang="en-US" sz="2800" dirty="0"/>
          </a:p>
          <a:p>
            <a:r>
              <a:rPr lang="en-US" altLang="en-US" sz="2800" dirty="0" smtClean="0"/>
              <a:t>What happens if you can only remove 1 or 2 numbers?</a:t>
            </a:r>
          </a:p>
          <a:p>
            <a:endParaRPr lang="en-US" altLang="en-US" sz="2800" dirty="0"/>
          </a:p>
          <a:p>
            <a:r>
              <a:rPr lang="en-US" altLang="en-US" sz="2800" dirty="0" smtClean="0"/>
              <a:t>What happens if you have 4 rows? Or 5 rows?</a:t>
            </a:r>
            <a:endParaRPr lang="en-US" altLang="en-US" sz="2800" dirty="0"/>
          </a:p>
          <a:p>
            <a:endParaRPr lang="en-GB" sz="2800" dirty="0"/>
          </a:p>
          <a:p>
            <a:endParaRPr lang="en-GB" sz="2800" dirty="0"/>
          </a:p>
        </p:txBody>
      </p:sp>
    </p:spTree>
    <p:extLst>
      <p:ext uri="{BB962C8B-B14F-4D97-AF65-F5344CB8AC3E}">
        <p14:creationId xmlns:p14="http://schemas.microsoft.com/office/powerpoint/2010/main" val="3306191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a:xfrm>
            <a:off x="685800" y="304800"/>
            <a:ext cx="7772400" cy="685800"/>
          </a:xfrm>
        </p:spPr>
        <p:txBody>
          <a:bodyPr>
            <a:normAutofit fontScale="90000"/>
          </a:bodyPr>
          <a:lstStyle/>
          <a:p>
            <a:pPr eaLnBrk="1" hangingPunct="1"/>
            <a:r>
              <a:rPr lang="en-US" altLang="en-US" sz="4000" dirty="0" smtClean="0">
                <a:solidFill>
                  <a:srgbClr val="0070C0"/>
                </a:solidFill>
                <a:latin typeface="Arial Rounded MT Bold" panose="020F0704030504030204" pitchFamily="34" charset="0"/>
              </a:rPr>
              <a:t>Alternate Example Game</a:t>
            </a:r>
          </a:p>
        </p:txBody>
      </p:sp>
      <p:grpSp>
        <p:nvGrpSpPr>
          <p:cNvPr id="299083" name="Group 75"/>
          <p:cNvGrpSpPr>
            <a:grpSpLocks/>
          </p:cNvGrpSpPr>
          <p:nvPr/>
        </p:nvGrpSpPr>
        <p:grpSpPr bwMode="auto">
          <a:xfrm>
            <a:off x="457200" y="1484784"/>
            <a:ext cx="838200" cy="2317750"/>
            <a:chOff x="288" y="1584"/>
            <a:chExt cx="528" cy="1460"/>
          </a:xfrm>
        </p:grpSpPr>
        <p:sp>
          <p:nvSpPr>
            <p:cNvPr id="10288" name="Text Box 6"/>
            <p:cNvSpPr txBox="1">
              <a:spLocks noChangeArrowheads="1"/>
            </p:cNvSpPr>
            <p:nvPr/>
          </p:nvSpPr>
          <p:spPr bwMode="auto">
            <a:xfrm>
              <a:off x="384"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5</a:t>
              </a:r>
            </a:p>
          </p:txBody>
        </p:sp>
        <p:sp>
          <p:nvSpPr>
            <p:cNvPr id="10289" name="Text Box 7"/>
            <p:cNvSpPr txBox="1">
              <a:spLocks noChangeArrowheads="1"/>
            </p:cNvSpPr>
            <p:nvPr/>
          </p:nvSpPr>
          <p:spPr bwMode="auto">
            <a:xfrm>
              <a:off x="384"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3</a:t>
              </a:r>
            </a:p>
          </p:txBody>
        </p:sp>
        <p:sp>
          <p:nvSpPr>
            <p:cNvPr id="10290" name="Text Box 16"/>
            <p:cNvSpPr txBox="1">
              <a:spLocks noChangeArrowheads="1"/>
            </p:cNvSpPr>
            <p:nvPr/>
          </p:nvSpPr>
          <p:spPr bwMode="auto">
            <a:xfrm>
              <a:off x="384"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1</a:t>
              </a:r>
            </a:p>
          </p:txBody>
        </p:sp>
        <p:sp>
          <p:nvSpPr>
            <p:cNvPr id="10291" name="Text Box 36"/>
            <p:cNvSpPr txBox="1">
              <a:spLocks noChangeArrowheads="1"/>
            </p:cNvSpPr>
            <p:nvPr/>
          </p:nvSpPr>
          <p:spPr bwMode="auto">
            <a:xfrm>
              <a:off x="288" y="1584"/>
              <a:ext cx="52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a:solidFill>
                    <a:srgbClr val="FF0000"/>
                  </a:solidFill>
                  <a:latin typeface="Arial" panose="020B0604020202020204" pitchFamily="34" charset="0"/>
                </a:rPr>
                <a:t>Start</a:t>
              </a:r>
            </a:p>
          </p:txBody>
        </p:sp>
      </p:grpSp>
      <p:grpSp>
        <p:nvGrpSpPr>
          <p:cNvPr id="299076" name="Group 68"/>
          <p:cNvGrpSpPr>
            <a:grpSpLocks/>
          </p:cNvGrpSpPr>
          <p:nvPr/>
        </p:nvGrpSpPr>
        <p:grpSpPr bwMode="auto">
          <a:xfrm>
            <a:off x="1066800" y="1484784"/>
            <a:ext cx="1479550" cy="2317750"/>
            <a:chOff x="672" y="1584"/>
            <a:chExt cx="932" cy="1460"/>
          </a:xfrm>
        </p:grpSpPr>
        <p:sp>
          <p:nvSpPr>
            <p:cNvPr id="10283" name="Text Box 11"/>
            <p:cNvSpPr txBox="1">
              <a:spLocks noChangeArrowheads="1"/>
            </p:cNvSpPr>
            <p:nvPr/>
          </p:nvSpPr>
          <p:spPr bwMode="auto">
            <a:xfrm>
              <a:off x="864" y="1584"/>
              <a:ext cx="7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a:latin typeface="Arial" panose="020B0604020202020204" pitchFamily="34" charset="0"/>
                </a:rPr>
                <a:t>Player 1</a:t>
              </a:r>
            </a:p>
          </p:txBody>
        </p:sp>
        <p:sp>
          <p:nvSpPr>
            <p:cNvPr id="10284" name="Text Box 37"/>
            <p:cNvSpPr txBox="1">
              <a:spLocks noChangeArrowheads="1"/>
            </p:cNvSpPr>
            <p:nvPr/>
          </p:nvSpPr>
          <p:spPr bwMode="auto">
            <a:xfrm>
              <a:off x="1056"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2</a:t>
              </a:r>
            </a:p>
          </p:txBody>
        </p:sp>
        <p:sp>
          <p:nvSpPr>
            <p:cNvPr id="10285" name="Text Box 38"/>
            <p:cNvSpPr txBox="1">
              <a:spLocks noChangeArrowheads="1"/>
            </p:cNvSpPr>
            <p:nvPr/>
          </p:nvSpPr>
          <p:spPr bwMode="auto">
            <a:xfrm>
              <a:off x="1056"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3</a:t>
              </a:r>
            </a:p>
          </p:txBody>
        </p:sp>
        <p:sp>
          <p:nvSpPr>
            <p:cNvPr id="10286" name="Text Box 39"/>
            <p:cNvSpPr txBox="1">
              <a:spLocks noChangeArrowheads="1"/>
            </p:cNvSpPr>
            <p:nvPr/>
          </p:nvSpPr>
          <p:spPr bwMode="auto">
            <a:xfrm>
              <a:off x="1056"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1</a:t>
              </a:r>
            </a:p>
          </p:txBody>
        </p:sp>
        <p:sp>
          <p:nvSpPr>
            <p:cNvPr id="10287" name="Line 40"/>
            <p:cNvSpPr>
              <a:spLocks noChangeShapeType="1"/>
            </p:cNvSpPr>
            <p:nvPr/>
          </p:nvSpPr>
          <p:spPr bwMode="auto">
            <a:xfrm>
              <a:off x="672" y="2064"/>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9077" name="Group 69"/>
          <p:cNvGrpSpPr>
            <a:grpSpLocks/>
          </p:cNvGrpSpPr>
          <p:nvPr/>
        </p:nvGrpSpPr>
        <p:grpSpPr bwMode="auto">
          <a:xfrm>
            <a:off x="2133600" y="1484784"/>
            <a:ext cx="1309688" cy="2317750"/>
            <a:chOff x="1344" y="1584"/>
            <a:chExt cx="825" cy="1460"/>
          </a:xfrm>
        </p:grpSpPr>
        <p:sp>
          <p:nvSpPr>
            <p:cNvPr id="10278" name="Text Box 14"/>
            <p:cNvSpPr txBox="1">
              <a:spLocks noChangeArrowheads="1"/>
            </p:cNvSpPr>
            <p:nvPr/>
          </p:nvSpPr>
          <p:spPr bwMode="auto">
            <a:xfrm>
              <a:off x="1584" y="1584"/>
              <a:ext cx="5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a:latin typeface="Arial" panose="020B0604020202020204" pitchFamily="34" charset="0"/>
                </a:rPr>
                <a:t>Player 2</a:t>
              </a:r>
            </a:p>
          </p:txBody>
        </p:sp>
        <p:sp>
          <p:nvSpPr>
            <p:cNvPr id="10279" name="Text Box 41"/>
            <p:cNvSpPr txBox="1">
              <a:spLocks noChangeArrowheads="1"/>
            </p:cNvSpPr>
            <p:nvPr/>
          </p:nvSpPr>
          <p:spPr bwMode="auto">
            <a:xfrm>
              <a:off x="1728"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2</a:t>
              </a:r>
            </a:p>
          </p:txBody>
        </p:sp>
        <p:sp>
          <p:nvSpPr>
            <p:cNvPr id="10280" name="Text Box 42"/>
            <p:cNvSpPr txBox="1">
              <a:spLocks noChangeArrowheads="1"/>
            </p:cNvSpPr>
            <p:nvPr/>
          </p:nvSpPr>
          <p:spPr bwMode="auto">
            <a:xfrm>
              <a:off x="1728"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2</a:t>
              </a:r>
            </a:p>
          </p:txBody>
        </p:sp>
        <p:sp>
          <p:nvSpPr>
            <p:cNvPr id="10281" name="Text Box 43"/>
            <p:cNvSpPr txBox="1">
              <a:spLocks noChangeArrowheads="1"/>
            </p:cNvSpPr>
            <p:nvPr/>
          </p:nvSpPr>
          <p:spPr bwMode="auto">
            <a:xfrm>
              <a:off x="1728"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1</a:t>
              </a:r>
            </a:p>
          </p:txBody>
        </p:sp>
        <p:sp>
          <p:nvSpPr>
            <p:cNvPr id="10282" name="Line 44"/>
            <p:cNvSpPr>
              <a:spLocks noChangeShapeType="1"/>
            </p:cNvSpPr>
            <p:nvPr/>
          </p:nvSpPr>
          <p:spPr bwMode="auto">
            <a:xfrm>
              <a:off x="1344" y="2448"/>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9078" name="Group 70"/>
          <p:cNvGrpSpPr>
            <a:grpSpLocks/>
          </p:cNvGrpSpPr>
          <p:nvPr/>
        </p:nvGrpSpPr>
        <p:grpSpPr bwMode="auto">
          <a:xfrm>
            <a:off x="3200400" y="1484784"/>
            <a:ext cx="1447800" cy="2317750"/>
            <a:chOff x="2016" y="1584"/>
            <a:chExt cx="912" cy="1460"/>
          </a:xfrm>
        </p:grpSpPr>
        <p:sp>
          <p:nvSpPr>
            <p:cNvPr id="10273" name="Text Box 45"/>
            <p:cNvSpPr txBox="1">
              <a:spLocks noChangeArrowheads="1"/>
            </p:cNvSpPr>
            <p:nvPr/>
          </p:nvSpPr>
          <p:spPr bwMode="auto">
            <a:xfrm>
              <a:off x="2208" y="1584"/>
              <a:ext cx="72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a:latin typeface="Arial" panose="020B0604020202020204" pitchFamily="34" charset="0"/>
                </a:rPr>
                <a:t>Player 1</a:t>
              </a:r>
            </a:p>
          </p:txBody>
        </p:sp>
        <p:sp>
          <p:nvSpPr>
            <p:cNvPr id="10274" name="Text Box 47"/>
            <p:cNvSpPr txBox="1">
              <a:spLocks noChangeArrowheads="1"/>
            </p:cNvSpPr>
            <p:nvPr/>
          </p:nvSpPr>
          <p:spPr bwMode="auto">
            <a:xfrm>
              <a:off x="2400"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2</a:t>
              </a:r>
            </a:p>
          </p:txBody>
        </p:sp>
        <p:sp>
          <p:nvSpPr>
            <p:cNvPr id="10275" name="Text Box 48"/>
            <p:cNvSpPr txBox="1">
              <a:spLocks noChangeArrowheads="1"/>
            </p:cNvSpPr>
            <p:nvPr/>
          </p:nvSpPr>
          <p:spPr bwMode="auto">
            <a:xfrm>
              <a:off x="2400"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2</a:t>
              </a:r>
            </a:p>
          </p:txBody>
        </p:sp>
        <p:sp>
          <p:nvSpPr>
            <p:cNvPr id="10276" name="Text Box 49"/>
            <p:cNvSpPr txBox="1">
              <a:spLocks noChangeArrowheads="1"/>
            </p:cNvSpPr>
            <p:nvPr/>
          </p:nvSpPr>
          <p:spPr bwMode="auto">
            <a:xfrm>
              <a:off x="2400"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77" name="Line 53"/>
            <p:cNvSpPr>
              <a:spLocks noChangeShapeType="1"/>
            </p:cNvSpPr>
            <p:nvPr/>
          </p:nvSpPr>
          <p:spPr bwMode="auto">
            <a:xfrm>
              <a:off x="2016" y="2880"/>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9079" name="Group 71"/>
          <p:cNvGrpSpPr>
            <a:grpSpLocks/>
          </p:cNvGrpSpPr>
          <p:nvPr/>
        </p:nvGrpSpPr>
        <p:grpSpPr bwMode="auto">
          <a:xfrm>
            <a:off x="4267200" y="1484784"/>
            <a:ext cx="1309688" cy="2317750"/>
            <a:chOff x="2688" y="1584"/>
            <a:chExt cx="825" cy="1460"/>
          </a:xfrm>
        </p:grpSpPr>
        <p:sp>
          <p:nvSpPr>
            <p:cNvPr id="10268" name="Text Box 46"/>
            <p:cNvSpPr txBox="1">
              <a:spLocks noChangeArrowheads="1"/>
            </p:cNvSpPr>
            <p:nvPr/>
          </p:nvSpPr>
          <p:spPr bwMode="auto">
            <a:xfrm>
              <a:off x="2928" y="1584"/>
              <a:ext cx="5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a:latin typeface="Arial" panose="020B0604020202020204" pitchFamily="34" charset="0"/>
                </a:rPr>
                <a:t>Player 2</a:t>
              </a:r>
            </a:p>
          </p:txBody>
        </p:sp>
        <p:sp>
          <p:nvSpPr>
            <p:cNvPr id="10269" name="Text Box 50"/>
            <p:cNvSpPr txBox="1">
              <a:spLocks noChangeArrowheads="1"/>
            </p:cNvSpPr>
            <p:nvPr/>
          </p:nvSpPr>
          <p:spPr bwMode="auto">
            <a:xfrm>
              <a:off x="3072"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2</a:t>
              </a:r>
            </a:p>
          </p:txBody>
        </p:sp>
        <p:sp>
          <p:nvSpPr>
            <p:cNvPr id="10270" name="Text Box 51"/>
            <p:cNvSpPr txBox="1">
              <a:spLocks noChangeArrowheads="1"/>
            </p:cNvSpPr>
            <p:nvPr/>
          </p:nvSpPr>
          <p:spPr bwMode="auto">
            <a:xfrm>
              <a:off x="3072"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1</a:t>
              </a:r>
            </a:p>
          </p:txBody>
        </p:sp>
        <p:sp>
          <p:nvSpPr>
            <p:cNvPr id="10271" name="Text Box 52"/>
            <p:cNvSpPr txBox="1">
              <a:spLocks noChangeArrowheads="1"/>
            </p:cNvSpPr>
            <p:nvPr/>
          </p:nvSpPr>
          <p:spPr bwMode="auto">
            <a:xfrm>
              <a:off x="3072"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72" name="Line 54"/>
            <p:cNvSpPr>
              <a:spLocks noChangeShapeType="1"/>
            </p:cNvSpPr>
            <p:nvPr/>
          </p:nvSpPr>
          <p:spPr bwMode="auto">
            <a:xfrm>
              <a:off x="2688" y="2496"/>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9080" name="Group 72"/>
          <p:cNvGrpSpPr>
            <a:grpSpLocks/>
          </p:cNvGrpSpPr>
          <p:nvPr/>
        </p:nvGrpSpPr>
        <p:grpSpPr bwMode="auto">
          <a:xfrm>
            <a:off x="5334000" y="1484784"/>
            <a:ext cx="1479550" cy="2317750"/>
            <a:chOff x="3360" y="1584"/>
            <a:chExt cx="932" cy="1460"/>
          </a:xfrm>
        </p:grpSpPr>
        <p:sp>
          <p:nvSpPr>
            <p:cNvPr id="10263" name="Text Box 55"/>
            <p:cNvSpPr txBox="1">
              <a:spLocks noChangeArrowheads="1"/>
            </p:cNvSpPr>
            <p:nvPr/>
          </p:nvSpPr>
          <p:spPr bwMode="auto">
            <a:xfrm>
              <a:off x="3552" y="1584"/>
              <a:ext cx="74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a:latin typeface="Arial" panose="020B0604020202020204" pitchFamily="34" charset="0"/>
                </a:rPr>
                <a:t>Player 1</a:t>
              </a:r>
            </a:p>
          </p:txBody>
        </p:sp>
        <p:sp>
          <p:nvSpPr>
            <p:cNvPr id="10264" name="Text Box 57"/>
            <p:cNvSpPr txBox="1">
              <a:spLocks noChangeArrowheads="1"/>
            </p:cNvSpPr>
            <p:nvPr/>
          </p:nvSpPr>
          <p:spPr bwMode="auto">
            <a:xfrm>
              <a:off x="3744"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65" name="Text Box 58"/>
            <p:cNvSpPr txBox="1">
              <a:spLocks noChangeArrowheads="1"/>
            </p:cNvSpPr>
            <p:nvPr/>
          </p:nvSpPr>
          <p:spPr bwMode="auto">
            <a:xfrm>
              <a:off x="3744"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1</a:t>
              </a:r>
            </a:p>
          </p:txBody>
        </p:sp>
        <p:sp>
          <p:nvSpPr>
            <p:cNvPr id="10266" name="Text Box 59"/>
            <p:cNvSpPr txBox="1">
              <a:spLocks noChangeArrowheads="1"/>
            </p:cNvSpPr>
            <p:nvPr/>
          </p:nvSpPr>
          <p:spPr bwMode="auto">
            <a:xfrm>
              <a:off x="3744"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67" name="Line 63"/>
            <p:cNvSpPr>
              <a:spLocks noChangeShapeType="1"/>
            </p:cNvSpPr>
            <p:nvPr/>
          </p:nvSpPr>
          <p:spPr bwMode="auto">
            <a:xfrm>
              <a:off x="3360" y="2064"/>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99084" name="Group 76"/>
          <p:cNvGrpSpPr>
            <a:grpSpLocks/>
          </p:cNvGrpSpPr>
          <p:nvPr/>
        </p:nvGrpSpPr>
        <p:grpSpPr bwMode="auto">
          <a:xfrm>
            <a:off x="6934200" y="1941984"/>
            <a:ext cx="1600200" cy="1905000"/>
            <a:chOff x="4368" y="1872"/>
            <a:chExt cx="1008" cy="1200"/>
          </a:xfrm>
        </p:grpSpPr>
        <p:sp>
          <p:nvSpPr>
            <p:cNvPr id="10261" name="Oval 65"/>
            <p:cNvSpPr>
              <a:spLocks noChangeArrowheads="1"/>
            </p:cNvSpPr>
            <p:nvPr/>
          </p:nvSpPr>
          <p:spPr bwMode="auto">
            <a:xfrm>
              <a:off x="4368" y="1872"/>
              <a:ext cx="432" cy="1200"/>
            </a:xfrm>
            <a:prstGeom prst="ellipse">
              <a:avLst/>
            </a:prstGeom>
            <a:noFill/>
            <a:ln w="38100">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GB" altLang="en-US"/>
            </a:p>
          </p:txBody>
        </p:sp>
        <p:sp>
          <p:nvSpPr>
            <p:cNvPr id="10262" name="Text Box 66"/>
            <p:cNvSpPr txBox="1">
              <a:spLocks noChangeArrowheads="1"/>
            </p:cNvSpPr>
            <p:nvPr/>
          </p:nvSpPr>
          <p:spPr bwMode="auto">
            <a:xfrm>
              <a:off x="4704" y="1872"/>
              <a:ext cx="67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2000" b="1">
                  <a:solidFill>
                    <a:srgbClr val="FF0000"/>
                  </a:solidFill>
                  <a:latin typeface="Arial" panose="020B0604020202020204" pitchFamily="34" charset="0"/>
                </a:rPr>
                <a:t>Loses!</a:t>
              </a:r>
            </a:p>
          </p:txBody>
        </p:sp>
      </p:grpSp>
      <p:grpSp>
        <p:nvGrpSpPr>
          <p:cNvPr id="299081" name="Group 73"/>
          <p:cNvGrpSpPr>
            <a:grpSpLocks/>
          </p:cNvGrpSpPr>
          <p:nvPr/>
        </p:nvGrpSpPr>
        <p:grpSpPr bwMode="auto">
          <a:xfrm>
            <a:off x="6400800" y="1484784"/>
            <a:ext cx="1309688" cy="2317750"/>
            <a:chOff x="4032" y="1584"/>
            <a:chExt cx="825" cy="1460"/>
          </a:xfrm>
        </p:grpSpPr>
        <p:sp>
          <p:nvSpPr>
            <p:cNvPr id="10256" name="Text Box 56"/>
            <p:cNvSpPr txBox="1">
              <a:spLocks noChangeArrowheads="1"/>
            </p:cNvSpPr>
            <p:nvPr/>
          </p:nvSpPr>
          <p:spPr bwMode="auto">
            <a:xfrm>
              <a:off x="4272" y="1584"/>
              <a:ext cx="5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600">
                  <a:latin typeface="Arial" panose="020B0604020202020204" pitchFamily="34" charset="0"/>
                </a:rPr>
                <a:t>Player 2</a:t>
              </a:r>
            </a:p>
          </p:txBody>
        </p:sp>
        <p:sp>
          <p:nvSpPr>
            <p:cNvPr id="10257" name="Text Box 60"/>
            <p:cNvSpPr txBox="1">
              <a:spLocks noChangeArrowheads="1"/>
            </p:cNvSpPr>
            <p:nvPr/>
          </p:nvSpPr>
          <p:spPr bwMode="auto">
            <a:xfrm>
              <a:off x="4416" y="1872"/>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58" name="Text Box 61"/>
            <p:cNvSpPr txBox="1">
              <a:spLocks noChangeArrowheads="1"/>
            </p:cNvSpPr>
            <p:nvPr/>
          </p:nvSpPr>
          <p:spPr bwMode="auto">
            <a:xfrm>
              <a:off x="4416" y="2256"/>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59" name="Text Box 62"/>
            <p:cNvSpPr txBox="1">
              <a:spLocks noChangeArrowheads="1"/>
            </p:cNvSpPr>
            <p:nvPr/>
          </p:nvSpPr>
          <p:spPr bwMode="auto">
            <a:xfrm>
              <a:off x="4416" y="2640"/>
              <a:ext cx="32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3600" b="1">
                  <a:latin typeface="Arial" panose="020B0604020202020204" pitchFamily="34" charset="0"/>
                </a:rPr>
                <a:t>0</a:t>
              </a:r>
            </a:p>
          </p:txBody>
        </p:sp>
        <p:sp>
          <p:nvSpPr>
            <p:cNvPr id="10260" name="Line 67"/>
            <p:cNvSpPr>
              <a:spLocks noChangeShapeType="1"/>
            </p:cNvSpPr>
            <p:nvPr/>
          </p:nvSpPr>
          <p:spPr bwMode="auto">
            <a:xfrm>
              <a:off x="4032" y="2496"/>
              <a:ext cx="43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ustDataLst>
      <p:tags r:id="rId1"/>
    </p:custDataLst>
    <p:extLst>
      <p:ext uri="{BB962C8B-B14F-4D97-AF65-F5344CB8AC3E}">
        <p14:creationId xmlns:p14="http://schemas.microsoft.com/office/powerpoint/2010/main" val="32712677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9083"/>
                                        </p:tgtEl>
                                        <p:attrNameLst>
                                          <p:attrName>style.visibility</p:attrName>
                                        </p:attrNameLst>
                                      </p:cBhvr>
                                      <p:to>
                                        <p:strVal val="visible"/>
                                      </p:to>
                                    </p:set>
                                    <p:animEffect transition="in" filter="dissolve">
                                      <p:cBhvr>
                                        <p:cTn id="7" dur="500"/>
                                        <p:tgtEl>
                                          <p:spTgt spid="2990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99076"/>
                                        </p:tgtEl>
                                        <p:attrNameLst>
                                          <p:attrName>style.visibility</p:attrName>
                                        </p:attrNameLst>
                                      </p:cBhvr>
                                      <p:to>
                                        <p:strVal val="visible"/>
                                      </p:to>
                                    </p:set>
                                    <p:animEffect transition="in" filter="dissolve">
                                      <p:cBhvr>
                                        <p:cTn id="12" dur="500"/>
                                        <p:tgtEl>
                                          <p:spTgt spid="2990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99077"/>
                                        </p:tgtEl>
                                        <p:attrNameLst>
                                          <p:attrName>style.visibility</p:attrName>
                                        </p:attrNameLst>
                                      </p:cBhvr>
                                      <p:to>
                                        <p:strVal val="visible"/>
                                      </p:to>
                                    </p:set>
                                    <p:animEffect transition="in" filter="dissolve">
                                      <p:cBhvr>
                                        <p:cTn id="17" dur="500"/>
                                        <p:tgtEl>
                                          <p:spTgt spid="29907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99078"/>
                                        </p:tgtEl>
                                        <p:attrNameLst>
                                          <p:attrName>style.visibility</p:attrName>
                                        </p:attrNameLst>
                                      </p:cBhvr>
                                      <p:to>
                                        <p:strVal val="visible"/>
                                      </p:to>
                                    </p:set>
                                    <p:animEffect transition="in" filter="dissolve">
                                      <p:cBhvr>
                                        <p:cTn id="22" dur="500"/>
                                        <p:tgtEl>
                                          <p:spTgt spid="29907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99079"/>
                                        </p:tgtEl>
                                        <p:attrNameLst>
                                          <p:attrName>style.visibility</p:attrName>
                                        </p:attrNameLst>
                                      </p:cBhvr>
                                      <p:to>
                                        <p:strVal val="visible"/>
                                      </p:to>
                                    </p:set>
                                    <p:animEffect transition="in" filter="dissolve">
                                      <p:cBhvr>
                                        <p:cTn id="27" dur="500"/>
                                        <p:tgtEl>
                                          <p:spTgt spid="29907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99080"/>
                                        </p:tgtEl>
                                        <p:attrNameLst>
                                          <p:attrName>style.visibility</p:attrName>
                                        </p:attrNameLst>
                                      </p:cBhvr>
                                      <p:to>
                                        <p:strVal val="visible"/>
                                      </p:to>
                                    </p:set>
                                    <p:animEffect transition="in" filter="dissolve">
                                      <p:cBhvr>
                                        <p:cTn id="32" dur="500"/>
                                        <p:tgtEl>
                                          <p:spTgt spid="299080"/>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99081"/>
                                        </p:tgtEl>
                                        <p:attrNameLst>
                                          <p:attrName>style.visibility</p:attrName>
                                        </p:attrNameLst>
                                      </p:cBhvr>
                                      <p:to>
                                        <p:strVal val="visible"/>
                                      </p:to>
                                    </p:set>
                                    <p:animEffect transition="in" filter="dissolve">
                                      <p:cBhvr>
                                        <p:cTn id="37" dur="500"/>
                                        <p:tgtEl>
                                          <p:spTgt spid="29908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299084"/>
                                        </p:tgtEl>
                                        <p:attrNameLst>
                                          <p:attrName>style.visibility</p:attrName>
                                        </p:attrNameLst>
                                      </p:cBhvr>
                                      <p:to>
                                        <p:strVal val="visible"/>
                                      </p:to>
                                    </p:set>
                                    <p:animEffect transition="in" filter="dissolve">
                                      <p:cBhvr>
                                        <p:cTn id="42" dur="500"/>
                                        <p:tgtEl>
                                          <p:spTgt spid="299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90066"/>
          </a:xfrm>
        </p:spPr>
        <p:txBody>
          <a:bodyPr>
            <a:normAutofit fontScale="90000"/>
          </a:bodyPr>
          <a:lstStyle/>
          <a:p>
            <a:r>
              <a:rPr lang="en-GB" u="sng" dirty="0" smtClean="0">
                <a:solidFill>
                  <a:srgbClr val="0070C0"/>
                </a:solidFill>
              </a:rPr>
              <a:t>Version 4 - Slide NIM</a:t>
            </a:r>
            <a:endParaRPr lang="en-GB" u="sng" dirty="0">
              <a:solidFill>
                <a:srgbClr val="0070C0"/>
              </a:solidFill>
            </a:endParaRPr>
          </a:p>
        </p:txBody>
      </p:sp>
      <p:sp>
        <p:nvSpPr>
          <p:cNvPr id="4" name="TextBox 3"/>
          <p:cNvSpPr txBox="1"/>
          <p:nvPr/>
        </p:nvSpPr>
        <p:spPr>
          <a:xfrm>
            <a:off x="297868" y="985889"/>
            <a:ext cx="8568952" cy="2862322"/>
          </a:xfrm>
          <a:prstGeom prst="rect">
            <a:avLst/>
          </a:prstGeom>
          <a:noFill/>
        </p:spPr>
        <p:txBody>
          <a:bodyPr wrap="square" rtlCol="0">
            <a:spAutoFit/>
          </a:bodyPr>
          <a:lstStyle/>
          <a:p>
            <a:r>
              <a:rPr lang="en-GB" sz="2000" dirty="0"/>
              <a:t>Place a counter on each of the four coloured squares. Two players take turns to move any counter one, two or three spaces, until they reach the end of the track and are removed. No jumping is allowed. The winner (or loser as agreed) is the person left with sliding the last </a:t>
            </a:r>
            <a:r>
              <a:rPr lang="en-GB" sz="2000"/>
              <a:t>counter </a:t>
            </a:r>
            <a:r>
              <a:rPr lang="en-GB" sz="2000" smtClean="0"/>
              <a:t>off </a:t>
            </a:r>
            <a:r>
              <a:rPr lang="en-GB" sz="2000" dirty="0"/>
              <a:t>the track.</a:t>
            </a:r>
            <a:endParaRPr lang="en-GB" sz="2000" dirty="0" smtClean="0"/>
          </a:p>
          <a:p>
            <a:endParaRPr lang="en-GB" sz="2000" dirty="0"/>
          </a:p>
          <a:p>
            <a:endParaRPr lang="en-GB" sz="2000" dirty="0" smtClean="0"/>
          </a:p>
          <a:p>
            <a:endParaRPr lang="en-GB" sz="2000" dirty="0"/>
          </a:p>
          <a:p>
            <a:endParaRPr lang="en-GB" sz="2000" dirty="0" smtClean="0"/>
          </a:p>
          <a:p>
            <a:endParaRPr lang="en-GB" sz="2000" dirty="0"/>
          </a:p>
        </p:txBody>
      </p:sp>
      <p:sp>
        <p:nvSpPr>
          <p:cNvPr id="6" name="TextBox 5">
            <a:hlinkClick r:id="rId2"/>
          </p:cNvPr>
          <p:cNvSpPr txBox="1"/>
          <p:nvPr/>
        </p:nvSpPr>
        <p:spPr>
          <a:xfrm>
            <a:off x="611560" y="6165304"/>
            <a:ext cx="1944216" cy="369332"/>
          </a:xfrm>
          <a:prstGeom prst="rect">
            <a:avLst/>
          </a:prstGeom>
          <a:solidFill>
            <a:srgbClr val="FF0000"/>
          </a:solidFill>
        </p:spPr>
        <p:txBody>
          <a:bodyPr wrap="square" rtlCol="0">
            <a:spAutoFit/>
          </a:bodyPr>
          <a:lstStyle/>
          <a:p>
            <a:pPr algn="ctr"/>
            <a:r>
              <a:rPr lang="en-GB" dirty="0" smtClean="0">
                <a:solidFill>
                  <a:schemeClr val="bg1"/>
                </a:solidFill>
              </a:rPr>
              <a:t>LINK TO NRICH</a:t>
            </a:r>
            <a:endParaRPr lang="en-GB" dirty="0">
              <a:solidFill>
                <a:schemeClr val="bg1"/>
              </a:solidFill>
            </a:endParaRPr>
          </a:p>
        </p:txBody>
      </p:sp>
      <p:pic>
        <p:nvPicPr>
          <p:cNvPr id="7170" name="Picture 2" descr="http://nrich.maths.org/content/id/2546/Slid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4769" y="2914760"/>
            <a:ext cx="5372189" cy="1450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0926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764704"/>
            <a:ext cx="8229600" cy="1143000"/>
          </a:xfrm>
        </p:spPr>
        <p:txBody>
          <a:bodyPr>
            <a:normAutofit fontScale="90000"/>
          </a:bodyPr>
          <a:lstStyle/>
          <a:p>
            <a:r>
              <a:rPr lang="en-GB" dirty="0" smtClean="0">
                <a:solidFill>
                  <a:srgbClr val="7030A0"/>
                </a:solidFill>
              </a:rPr>
              <a:t>What questions would a mathematician ask?</a:t>
            </a:r>
            <a:endParaRPr lang="en-GB" dirty="0">
              <a:solidFill>
                <a:srgbClr val="7030A0"/>
              </a:solidFill>
            </a:endParaRPr>
          </a:p>
        </p:txBody>
      </p:sp>
      <p:pic>
        <p:nvPicPr>
          <p:cNvPr id="1026" name="Picture 2" descr="http://static.plumbr.eu/blog/wp-content/uploads/2012/09/thi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3816424" cy="3875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5128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90066"/>
          </a:xfrm>
        </p:spPr>
        <p:txBody>
          <a:bodyPr>
            <a:normAutofit fontScale="90000"/>
          </a:bodyPr>
          <a:lstStyle/>
          <a:p>
            <a:r>
              <a:rPr lang="en-GB" u="sng" dirty="0" smtClean="0">
                <a:solidFill>
                  <a:srgbClr val="0070C0"/>
                </a:solidFill>
              </a:rPr>
              <a:t>Version 1 - Classic NIM</a:t>
            </a:r>
            <a:endParaRPr lang="en-GB" u="sng" dirty="0">
              <a:solidFill>
                <a:srgbClr val="0070C0"/>
              </a:solidFill>
            </a:endParaRPr>
          </a:p>
        </p:txBody>
      </p:sp>
      <p:sp>
        <p:nvSpPr>
          <p:cNvPr id="4" name="TextBox 3"/>
          <p:cNvSpPr txBox="1"/>
          <p:nvPr/>
        </p:nvSpPr>
        <p:spPr>
          <a:xfrm>
            <a:off x="297868" y="985889"/>
            <a:ext cx="8568952" cy="4401205"/>
          </a:xfrm>
          <a:prstGeom prst="rect">
            <a:avLst/>
          </a:prstGeom>
          <a:noFill/>
        </p:spPr>
        <p:txBody>
          <a:bodyPr wrap="square" rtlCol="0">
            <a:spAutoFit/>
          </a:bodyPr>
          <a:lstStyle/>
          <a:p>
            <a:r>
              <a:rPr lang="en-GB" sz="2000" dirty="0" smtClean="0"/>
              <a:t>You will </a:t>
            </a:r>
            <a:r>
              <a:rPr lang="en-GB" sz="2000" dirty="0"/>
              <a:t>need seven objects, such as counters or blocks. It is a game for two players.</a:t>
            </a:r>
          </a:p>
          <a:p>
            <a:r>
              <a:rPr lang="en-GB" sz="2000" dirty="0"/>
              <a:t>Place the 7 counters in a pile and decide who will go first. (In the next game, the other player will have the first turn.)</a:t>
            </a:r>
            <a:br>
              <a:rPr lang="en-GB" sz="2000" dirty="0"/>
            </a:br>
            <a:r>
              <a:rPr lang="en-GB" sz="2000" dirty="0"/>
              <a:t>Each player takes turns to take away either one or two counters.</a:t>
            </a:r>
            <a:br>
              <a:rPr lang="en-GB" sz="2000" dirty="0"/>
            </a:br>
            <a:r>
              <a:rPr lang="en-GB" sz="2000" dirty="0"/>
              <a:t>The player who takes the last counter wins.</a:t>
            </a:r>
          </a:p>
          <a:p>
            <a:endParaRPr lang="en-GB" sz="2000" dirty="0" smtClean="0"/>
          </a:p>
          <a:p>
            <a:endParaRPr lang="en-GB" sz="2000" dirty="0"/>
          </a:p>
          <a:p>
            <a:endParaRPr lang="en-GB" sz="2000" dirty="0" smtClean="0"/>
          </a:p>
          <a:p>
            <a:endParaRPr lang="en-GB" sz="2000" dirty="0"/>
          </a:p>
          <a:p>
            <a:endParaRPr lang="en-GB" sz="2000" dirty="0" smtClean="0"/>
          </a:p>
          <a:p>
            <a:endParaRPr lang="en-GB" sz="2000" dirty="0"/>
          </a:p>
          <a:p>
            <a:r>
              <a:rPr lang="en-GB" sz="2000" dirty="0"/>
              <a:t/>
            </a:r>
            <a:br>
              <a:rPr lang="en-GB" sz="2000" dirty="0"/>
            </a:br>
            <a:endParaRPr lang="en-GB" sz="2000" dirty="0"/>
          </a:p>
        </p:txBody>
      </p:sp>
      <p:pic>
        <p:nvPicPr>
          <p:cNvPr id="1030" name="Picture 6" descr="http://nrich.maths.org/content/99/06/game/nim.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429000"/>
            <a:ext cx="3651834" cy="144016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hlinkClick r:id="rId3"/>
          </p:cNvPr>
          <p:cNvSpPr txBox="1"/>
          <p:nvPr/>
        </p:nvSpPr>
        <p:spPr>
          <a:xfrm>
            <a:off x="611560" y="6165304"/>
            <a:ext cx="1944216" cy="369332"/>
          </a:xfrm>
          <a:prstGeom prst="rect">
            <a:avLst/>
          </a:prstGeom>
          <a:solidFill>
            <a:srgbClr val="FF0000"/>
          </a:solidFill>
        </p:spPr>
        <p:txBody>
          <a:bodyPr wrap="square" rtlCol="0">
            <a:spAutoFit/>
          </a:bodyPr>
          <a:lstStyle/>
          <a:p>
            <a:pPr algn="ctr"/>
            <a:r>
              <a:rPr lang="en-GB" dirty="0" smtClean="0">
                <a:solidFill>
                  <a:schemeClr val="bg1"/>
                </a:solidFill>
              </a:rPr>
              <a:t>LINK TO NRICH</a:t>
            </a:r>
            <a:endParaRPr lang="en-GB" dirty="0">
              <a:solidFill>
                <a:schemeClr val="bg1"/>
              </a:solidFill>
            </a:endParaRPr>
          </a:p>
        </p:txBody>
      </p:sp>
    </p:spTree>
    <p:extLst>
      <p:ext uri="{BB962C8B-B14F-4D97-AF65-F5344CB8AC3E}">
        <p14:creationId xmlns:p14="http://schemas.microsoft.com/office/powerpoint/2010/main" val="3658599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Prompts for Discussion</a:t>
            </a:r>
            <a:endParaRPr lang="en-GB" dirty="0">
              <a:solidFill>
                <a:srgbClr val="00B050"/>
              </a:solidFill>
            </a:endParaRPr>
          </a:p>
        </p:txBody>
      </p:sp>
      <p:sp>
        <p:nvSpPr>
          <p:cNvPr id="3" name="Content Placeholder 2"/>
          <p:cNvSpPr>
            <a:spLocks noGrp="1"/>
          </p:cNvSpPr>
          <p:nvPr>
            <p:ph idx="1"/>
          </p:nvPr>
        </p:nvSpPr>
        <p:spPr>
          <a:xfrm>
            <a:off x="395536" y="1124744"/>
            <a:ext cx="8229600" cy="5256584"/>
          </a:xfrm>
        </p:spPr>
        <p:txBody>
          <a:bodyPr>
            <a:normAutofit fontScale="85000" lnSpcReduction="20000"/>
          </a:bodyPr>
          <a:lstStyle/>
          <a:p>
            <a:r>
              <a:rPr lang="en-GB" sz="2800" dirty="0" smtClean="0"/>
              <a:t>Is it better to go first or second?</a:t>
            </a:r>
          </a:p>
          <a:p>
            <a:endParaRPr lang="en-GB" sz="2800" dirty="0"/>
          </a:p>
          <a:p>
            <a:r>
              <a:rPr lang="en-GB" sz="2800" dirty="0" smtClean="0"/>
              <a:t>What are good/bad positions to find yourself in?</a:t>
            </a:r>
          </a:p>
          <a:p>
            <a:endParaRPr lang="en-GB" sz="2800" dirty="0"/>
          </a:p>
          <a:p>
            <a:r>
              <a:rPr lang="en-GB" sz="2800" dirty="0" smtClean="0"/>
              <a:t>Can you describe a winning strategy?</a:t>
            </a:r>
          </a:p>
          <a:p>
            <a:endParaRPr lang="en-GB" sz="2800" dirty="0"/>
          </a:p>
          <a:p>
            <a:r>
              <a:rPr lang="en-GB" sz="2800" dirty="0" smtClean="0"/>
              <a:t>Can you explain why it works?</a:t>
            </a:r>
          </a:p>
          <a:p>
            <a:endParaRPr lang="en-GB" sz="2800" dirty="0"/>
          </a:p>
          <a:p>
            <a:r>
              <a:rPr lang="en-GB" sz="2800" dirty="0" smtClean="0"/>
              <a:t>What </a:t>
            </a:r>
            <a:r>
              <a:rPr lang="en-GB" sz="2800" dirty="0"/>
              <a:t>happens if you start the game with a different number of counters? </a:t>
            </a:r>
            <a:endParaRPr lang="en-GB" sz="2800" dirty="0" smtClean="0"/>
          </a:p>
          <a:p>
            <a:endParaRPr lang="en-GB" sz="2800" dirty="0"/>
          </a:p>
          <a:p>
            <a:r>
              <a:rPr lang="en-GB" sz="2800" dirty="0"/>
              <a:t>What if you can take a different number of counters away</a:t>
            </a:r>
            <a:r>
              <a:rPr lang="en-GB" sz="2800" dirty="0" smtClean="0"/>
              <a:t>?</a:t>
            </a:r>
          </a:p>
          <a:p>
            <a:endParaRPr lang="en-GB" sz="2800" dirty="0"/>
          </a:p>
          <a:p>
            <a:r>
              <a:rPr lang="en-GB" sz="2800" dirty="0"/>
              <a:t>What if the player to remove the last counter(s) is the loser?</a:t>
            </a:r>
          </a:p>
          <a:p>
            <a:endParaRPr lang="en-GB" sz="2800" dirty="0"/>
          </a:p>
          <a:p>
            <a:endParaRPr lang="en-GB" sz="2800" dirty="0"/>
          </a:p>
        </p:txBody>
      </p:sp>
    </p:spTree>
    <p:extLst>
      <p:ext uri="{BB962C8B-B14F-4D97-AF65-F5344CB8AC3E}">
        <p14:creationId xmlns:p14="http://schemas.microsoft.com/office/powerpoint/2010/main" val="1311491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90066"/>
          </a:xfrm>
        </p:spPr>
        <p:txBody>
          <a:bodyPr>
            <a:normAutofit fontScale="90000"/>
          </a:bodyPr>
          <a:lstStyle/>
          <a:p>
            <a:r>
              <a:rPr lang="en-GB" u="sng" dirty="0" smtClean="0">
                <a:solidFill>
                  <a:srgbClr val="0070C0"/>
                </a:solidFill>
              </a:rPr>
              <a:t>Version 5 - NIMIM</a:t>
            </a:r>
            <a:endParaRPr lang="en-GB" u="sng" dirty="0">
              <a:solidFill>
                <a:srgbClr val="0070C0"/>
              </a:solidFill>
            </a:endParaRPr>
          </a:p>
        </p:txBody>
      </p:sp>
      <p:sp>
        <p:nvSpPr>
          <p:cNvPr id="4" name="TextBox 3"/>
          <p:cNvSpPr txBox="1"/>
          <p:nvPr/>
        </p:nvSpPr>
        <p:spPr>
          <a:xfrm>
            <a:off x="297868" y="985889"/>
            <a:ext cx="8568952" cy="6555641"/>
          </a:xfrm>
          <a:prstGeom prst="rect">
            <a:avLst/>
          </a:prstGeom>
          <a:noFill/>
        </p:spPr>
        <p:txBody>
          <a:bodyPr wrap="square" rtlCol="0">
            <a:spAutoFit/>
          </a:bodyPr>
          <a:lstStyle/>
          <a:p>
            <a:r>
              <a:rPr lang="en-GB" sz="2000" dirty="0"/>
              <a:t>Place twenty-five counters on the game board as shown. Players take turns to remove one or more counters that are side-by-side (no spaces between) on a straight line. The last player to take a counter is the loser </a:t>
            </a:r>
            <a:endParaRPr lang="en-GB" sz="2000" dirty="0" smtClean="0"/>
          </a:p>
          <a:p>
            <a:endParaRPr lang="en-GB" sz="2000" dirty="0"/>
          </a:p>
          <a:p>
            <a:endParaRPr lang="en-GB" sz="2000" dirty="0" smtClean="0"/>
          </a:p>
          <a:p>
            <a:endParaRPr lang="en-GB" sz="2000" dirty="0"/>
          </a:p>
          <a:p>
            <a:endParaRPr lang="en-GB" sz="2000" dirty="0" smtClean="0"/>
          </a:p>
          <a:p>
            <a:endParaRPr lang="en-GB" sz="2000" dirty="0"/>
          </a:p>
          <a:p>
            <a:endParaRPr lang="en-GB" sz="2000" dirty="0" smtClean="0"/>
          </a:p>
          <a:p>
            <a:endParaRPr lang="en-GB" sz="2000" dirty="0" smtClean="0"/>
          </a:p>
          <a:p>
            <a:endParaRPr lang="en-GB" sz="2000" dirty="0"/>
          </a:p>
          <a:p>
            <a:endParaRPr lang="en-GB" sz="2000" dirty="0" smtClean="0"/>
          </a:p>
          <a:p>
            <a:endParaRPr lang="en-GB" sz="2000" dirty="0"/>
          </a:p>
          <a:p>
            <a:r>
              <a:rPr lang="en-GB" sz="2000" dirty="0" smtClean="0"/>
              <a:t>Though </a:t>
            </a:r>
            <a:r>
              <a:rPr lang="en-GB" sz="2000" dirty="0"/>
              <a:t>complete analysis is too difficult, continuous scoring will help focus attention on early moves. (1 point for each counter removed, minus 5 for the last counter). Encourage the children to think backwards form the final move to discover helpful strategies towards the end of the game.</a:t>
            </a:r>
          </a:p>
          <a:p>
            <a:endParaRPr lang="en-GB" sz="2000" dirty="0" smtClean="0"/>
          </a:p>
          <a:p>
            <a:endParaRPr lang="en-GB" sz="2000" dirty="0"/>
          </a:p>
          <a:p>
            <a:endParaRPr lang="en-GB" sz="2000" dirty="0" smtClean="0"/>
          </a:p>
          <a:p>
            <a:endParaRPr lang="en-GB" sz="2000" dirty="0"/>
          </a:p>
        </p:txBody>
      </p:sp>
      <p:sp>
        <p:nvSpPr>
          <p:cNvPr id="6" name="TextBox 5">
            <a:hlinkClick r:id="rId2"/>
          </p:cNvPr>
          <p:cNvSpPr txBox="1"/>
          <p:nvPr/>
        </p:nvSpPr>
        <p:spPr>
          <a:xfrm>
            <a:off x="553075" y="6309320"/>
            <a:ext cx="1944216" cy="369332"/>
          </a:xfrm>
          <a:prstGeom prst="rect">
            <a:avLst/>
          </a:prstGeom>
          <a:solidFill>
            <a:srgbClr val="FF0000"/>
          </a:solidFill>
        </p:spPr>
        <p:txBody>
          <a:bodyPr wrap="square" rtlCol="0">
            <a:spAutoFit/>
          </a:bodyPr>
          <a:lstStyle/>
          <a:p>
            <a:pPr algn="ctr"/>
            <a:r>
              <a:rPr lang="en-GB" dirty="0" smtClean="0">
                <a:solidFill>
                  <a:schemeClr val="bg1"/>
                </a:solidFill>
              </a:rPr>
              <a:t>LINK TO NRICH</a:t>
            </a:r>
            <a:endParaRPr lang="en-GB" dirty="0">
              <a:solidFill>
                <a:schemeClr val="bg1"/>
              </a:solidFill>
            </a:endParaRPr>
          </a:p>
        </p:txBody>
      </p:sp>
      <p:pic>
        <p:nvPicPr>
          <p:cNvPr id="8194" name="Picture 2" descr="http://nrich.maths.org/content/id/2546/Minim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2132856"/>
            <a:ext cx="2576384" cy="259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509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764704"/>
            <a:ext cx="8229600" cy="1143000"/>
          </a:xfrm>
        </p:spPr>
        <p:txBody>
          <a:bodyPr>
            <a:normAutofit fontScale="90000"/>
          </a:bodyPr>
          <a:lstStyle/>
          <a:p>
            <a:r>
              <a:rPr lang="en-GB" dirty="0" smtClean="0">
                <a:solidFill>
                  <a:srgbClr val="7030A0"/>
                </a:solidFill>
              </a:rPr>
              <a:t>What questions would a mathematician ask?</a:t>
            </a:r>
            <a:endParaRPr lang="en-GB" dirty="0">
              <a:solidFill>
                <a:srgbClr val="7030A0"/>
              </a:solidFill>
            </a:endParaRPr>
          </a:p>
        </p:txBody>
      </p:sp>
      <p:pic>
        <p:nvPicPr>
          <p:cNvPr id="1026" name="Picture 2" descr="http://static.plumbr.eu/blog/wp-content/uploads/2012/09/thi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3816424" cy="3875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387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Prompts for Discussion</a:t>
            </a:r>
            <a:endParaRPr lang="en-GB" dirty="0">
              <a:solidFill>
                <a:srgbClr val="00B050"/>
              </a:solidFill>
            </a:endParaRPr>
          </a:p>
        </p:txBody>
      </p:sp>
      <p:sp>
        <p:nvSpPr>
          <p:cNvPr id="3" name="Content Placeholder 2"/>
          <p:cNvSpPr>
            <a:spLocks noGrp="1"/>
          </p:cNvSpPr>
          <p:nvPr>
            <p:ph idx="1"/>
          </p:nvPr>
        </p:nvSpPr>
        <p:spPr>
          <a:xfrm>
            <a:off x="395536" y="1124744"/>
            <a:ext cx="8229600" cy="5256584"/>
          </a:xfrm>
        </p:spPr>
        <p:txBody>
          <a:bodyPr>
            <a:normAutofit fontScale="85000" lnSpcReduction="20000"/>
          </a:bodyPr>
          <a:lstStyle/>
          <a:p>
            <a:r>
              <a:rPr lang="en-GB" sz="2800" dirty="0" smtClean="0"/>
              <a:t>Is it better to go first or second?</a:t>
            </a:r>
          </a:p>
          <a:p>
            <a:endParaRPr lang="en-GB" sz="2800" dirty="0"/>
          </a:p>
          <a:p>
            <a:r>
              <a:rPr lang="en-GB" sz="2800" dirty="0" smtClean="0"/>
              <a:t>What are good/bad positions to find yourself in?</a:t>
            </a:r>
          </a:p>
          <a:p>
            <a:endParaRPr lang="en-GB" sz="2800" dirty="0"/>
          </a:p>
          <a:p>
            <a:r>
              <a:rPr lang="en-GB" sz="2800" dirty="0" smtClean="0"/>
              <a:t>Can you describe a winning strategy?</a:t>
            </a:r>
          </a:p>
          <a:p>
            <a:endParaRPr lang="en-GB" sz="2800" dirty="0"/>
          </a:p>
          <a:p>
            <a:r>
              <a:rPr lang="en-GB" sz="2800" dirty="0" smtClean="0"/>
              <a:t>Can you explain why it works?</a:t>
            </a:r>
          </a:p>
          <a:p>
            <a:endParaRPr lang="en-GB" sz="2800" dirty="0"/>
          </a:p>
          <a:p>
            <a:r>
              <a:rPr lang="en-GB" sz="2800" dirty="0" smtClean="0"/>
              <a:t>What </a:t>
            </a:r>
            <a:r>
              <a:rPr lang="en-GB" sz="2800" dirty="0"/>
              <a:t>happens if you start the game with a different number of counters? </a:t>
            </a:r>
            <a:endParaRPr lang="en-GB" sz="2800" dirty="0" smtClean="0"/>
          </a:p>
          <a:p>
            <a:endParaRPr lang="en-GB" sz="2800" dirty="0"/>
          </a:p>
          <a:p>
            <a:r>
              <a:rPr lang="en-GB" sz="2800" dirty="0"/>
              <a:t>What if you can take a different number of counters away</a:t>
            </a:r>
            <a:r>
              <a:rPr lang="en-GB" sz="2800" dirty="0" smtClean="0"/>
              <a:t>?</a:t>
            </a:r>
          </a:p>
          <a:p>
            <a:endParaRPr lang="en-GB" sz="2800" dirty="0"/>
          </a:p>
          <a:p>
            <a:r>
              <a:rPr lang="en-GB" sz="2800" dirty="0"/>
              <a:t>What if the player to remove the last counter(s) is the loser?</a:t>
            </a:r>
          </a:p>
          <a:p>
            <a:endParaRPr lang="en-GB" sz="2800" dirty="0"/>
          </a:p>
          <a:p>
            <a:endParaRPr lang="en-GB" sz="2800" dirty="0"/>
          </a:p>
        </p:txBody>
      </p:sp>
    </p:spTree>
    <p:extLst>
      <p:ext uri="{BB962C8B-B14F-4D97-AF65-F5344CB8AC3E}">
        <p14:creationId xmlns:p14="http://schemas.microsoft.com/office/powerpoint/2010/main" val="2488295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90066"/>
          </a:xfrm>
        </p:spPr>
        <p:txBody>
          <a:bodyPr>
            <a:normAutofit fontScale="90000"/>
          </a:bodyPr>
          <a:lstStyle/>
          <a:p>
            <a:r>
              <a:rPr lang="en-GB" u="sng" dirty="0" smtClean="0">
                <a:solidFill>
                  <a:srgbClr val="0070C0"/>
                </a:solidFill>
              </a:rPr>
              <a:t>Version 6 - Slippery Snail</a:t>
            </a:r>
            <a:endParaRPr lang="en-GB" u="sng" dirty="0">
              <a:solidFill>
                <a:srgbClr val="0070C0"/>
              </a:solidFill>
            </a:endParaRPr>
          </a:p>
        </p:txBody>
      </p:sp>
      <p:sp>
        <p:nvSpPr>
          <p:cNvPr id="4" name="TextBox 3"/>
          <p:cNvSpPr txBox="1"/>
          <p:nvPr/>
        </p:nvSpPr>
        <p:spPr>
          <a:xfrm>
            <a:off x="142293" y="909689"/>
            <a:ext cx="8568952" cy="6247864"/>
          </a:xfrm>
          <a:prstGeom prst="rect">
            <a:avLst/>
          </a:prstGeom>
          <a:noFill/>
        </p:spPr>
        <p:txBody>
          <a:bodyPr wrap="square" rtlCol="0">
            <a:spAutoFit/>
          </a:bodyPr>
          <a:lstStyle/>
          <a:p>
            <a:r>
              <a:rPr lang="en-GB" sz="2000" dirty="0"/>
              <a:t>This is a game for two players. You will need a game board and four counters (or coins). If you are drawing it yourself, count the spots carefully. Place a counter on each star. Players take turns to move any counter, moving out towards the snail's tail. A counter can only be moved by sliding it ahead 1, 2 or 3 spots. Counters cannot jump on or pass each other. When a counter reaches the tail, it slides of and is out of the game. The winner is the player who slides the last counter off the snail </a:t>
            </a:r>
            <a:endParaRPr lang="en-GB" sz="2000" dirty="0" smtClean="0"/>
          </a:p>
          <a:p>
            <a:endParaRPr lang="en-GB" sz="2000" dirty="0"/>
          </a:p>
          <a:p>
            <a:endParaRPr lang="en-GB" sz="2000" dirty="0" smtClean="0"/>
          </a:p>
          <a:p>
            <a:endParaRPr lang="en-GB" sz="2000" dirty="0"/>
          </a:p>
          <a:p>
            <a:endParaRPr lang="en-GB" sz="2000" dirty="0" smtClean="0"/>
          </a:p>
          <a:p>
            <a:endParaRPr lang="en-GB" sz="2000" dirty="0"/>
          </a:p>
          <a:p>
            <a:endParaRPr lang="en-GB" sz="2000" dirty="0" smtClean="0"/>
          </a:p>
          <a:p>
            <a:endParaRPr lang="en-GB" sz="2000" dirty="0" smtClean="0"/>
          </a:p>
          <a:p>
            <a:endParaRPr lang="en-GB" sz="2000" dirty="0"/>
          </a:p>
          <a:p>
            <a:endParaRPr lang="en-GB" sz="2000" dirty="0" smtClean="0"/>
          </a:p>
          <a:p>
            <a:endParaRPr lang="en-GB" sz="2000" dirty="0" smtClean="0"/>
          </a:p>
          <a:p>
            <a:endParaRPr lang="en-GB" sz="2000" dirty="0"/>
          </a:p>
          <a:p>
            <a:endParaRPr lang="en-GB" sz="2000" dirty="0" smtClean="0"/>
          </a:p>
          <a:p>
            <a:endParaRPr lang="en-GB" sz="2000" dirty="0"/>
          </a:p>
        </p:txBody>
      </p:sp>
      <p:sp>
        <p:nvSpPr>
          <p:cNvPr id="6" name="TextBox 5">
            <a:hlinkClick r:id="rId2"/>
          </p:cNvPr>
          <p:cNvSpPr txBox="1"/>
          <p:nvPr/>
        </p:nvSpPr>
        <p:spPr>
          <a:xfrm>
            <a:off x="553075" y="6309320"/>
            <a:ext cx="1944216" cy="369332"/>
          </a:xfrm>
          <a:prstGeom prst="rect">
            <a:avLst/>
          </a:prstGeom>
          <a:solidFill>
            <a:srgbClr val="FF0000"/>
          </a:solidFill>
        </p:spPr>
        <p:txBody>
          <a:bodyPr wrap="square" rtlCol="0">
            <a:spAutoFit/>
          </a:bodyPr>
          <a:lstStyle/>
          <a:p>
            <a:pPr algn="ctr"/>
            <a:r>
              <a:rPr lang="en-GB" dirty="0" smtClean="0">
                <a:solidFill>
                  <a:schemeClr val="bg1"/>
                </a:solidFill>
              </a:rPr>
              <a:t>LINK TO NRICH</a:t>
            </a:r>
            <a:endParaRPr lang="en-GB" dirty="0">
              <a:solidFill>
                <a:schemeClr val="bg1"/>
              </a:solidFill>
            </a:endParaRPr>
          </a:p>
        </p:txBody>
      </p:sp>
      <p:pic>
        <p:nvPicPr>
          <p:cNvPr id="9218" name="Picture 2" descr="http://nrich.maths.org/content/id/5794/Fig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2924944"/>
            <a:ext cx="4158369" cy="3174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589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764704"/>
            <a:ext cx="8229600" cy="1143000"/>
          </a:xfrm>
        </p:spPr>
        <p:txBody>
          <a:bodyPr>
            <a:normAutofit fontScale="90000"/>
          </a:bodyPr>
          <a:lstStyle/>
          <a:p>
            <a:r>
              <a:rPr lang="en-GB" dirty="0" smtClean="0">
                <a:solidFill>
                  <a:srgbClr val="7030A0"/>
                </a:solidFill>
              </a:rPr>
              <a:t>What questions would a mathematician ask?</a:t>
            </a:r>
            <a:endParaRPr lang="en-GB" dirty="0">
              <a:solidFill>
                <a:srgbClr val="7030A0"/>
              </a:solidFill>
            </a:endParaRPr>
          </a:p>
        </p:txBody>
      </p:sp>
      <p:pic>
        <p:nvPicPr>
          <p:cNvPr id="1026" name="Picture 2" descr="http://static.plumbr.eu/blog/wp-content/uploads/2012/09/thi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3816424" cy="3875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1143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Prompts for Discussion</a:t>
            </a:r>
            <a:endParaRPr lang="en-GB" dirty="0">
              <a:solidFill>
                <a:srgbClr val="00B050"/>
              </a:solidFill>
            </a:endParaRPr>
          </a:p>
        </p:txBody>
      </p:sp>
      <p:sp>
        <p:nvSpPr>
          <p:cNvPr id="3" name="Content Placeholder 2"/>
          <p:cNvSpPr>
            <a:spLocks noGrp="1"/>
          </p:cNvSpPr>
          <p:nvPr>
            <p:ph idx="1"/>
          </p:nvPr>
        </p:nvSpPr>
        <p:spPr>
          <a:xfrm>
            <a:off x="395536" y="1124744"/>
            <a:ext cx="8229600" cy="5256584"/>
          </a:xfrm>
        </p:spPr>
        <p:txBody>
          <a:bodyPr>
            <a:normAutofit fontScale="85000" lnSpcReduction="20000"/>
          </a:bodyPr>
          <a:lstStyle/>
          <a:p>
            <a:r>
              <a:rPr lang="en-GB" sz="2800" dirty="0" smtClean="0"/>
              <a:t>Is it better to go first or second?</a:t>
            </a:r>
          </a:p>
          <a:p>
            <a:endParaRPr lang="en-GB" sz="2800" dirty="0"/>
          </a:p>
          <a:p>
            <a:r>
              <a:rPr lang="en-GB" sz="2800" dirty="0" smtClean="0"/>
              <a:t>What are good/bad positions to find yourself in?</a:t>
            </a:r>
          </a:p>
          <a:p>
            <a:endParaRPr lang="en-GB" sz="2800" dirty="0"/>
          </a:p>
          <a:p>
            <a:r>
              <a:rPr lang="en-GB" sz="2800" dirty="0" smtClean="0"/>
              <a:t>Can you describe a winning strategy?</a:t>
            </a:r>
          </a:p>
          <a:p>
            <a:endParaRPr lang="en-GB" sz="2800" dirty="0"/>
          </a:p>
          <a:p>
            <a:r>
              <a:rPr lang="en-GB" sz="2800" dirty="0" smtClean="0"/>
              <a:t>Can you explain why it works?</a:t>
            </a:r>
          </a:p>
          <a:p>
            <a:endParaRPr lang="en-GB" sz="2800" dirty="0"/>
          </a:p>
          <a:p>
            <a:r>
              <a:rPr lang="en-GB" sz="2800" dirty="0" smtClean="0"/>
              <a:t>What </a:t>
            </a:r>
            <a:r>
              <a:rPr lang="en-GB" sz="2800" dirty="0"/>
              <a:t>happens if you start the game with a different number of counters? </a:t>
            </a:r>
            <a:endParaRPr lang="en-GB" sz="2800" dirty="0" smtClean="0"/>
          </a:p>
          <a:p>
            <a:endParaRPr lang="en-GB" sz="2800" dirty="0"/>
          </a:p>
          <a:p>
            <a:r>
              <a:rPr lang="en-GB" sz="2800" dirty="0"/>
              <a:t>What if you can take a different number of counters away</a:t>
            </a:r>
            <a:r>
              <a:rPr lang="en-GB" sz="2800" dirty="0" smtClean="0"/>
              <a:t>?</a:t>
            </a:r>
          </a:p>
          <a:p>
            <a:endParaRPr lang="en-GB" sz="2800" dirty="0"/>
          </a:p>
          <a:p>
            <a:r>
              <a:rPr lang="en-GB" sz="2800" dirty="0"/>
              <a:t>What if the player to remove the last counter(s) is the loser?</a:t>
            </a:r>
          </a:p>
          <a:p>
            <a:endParaRPr lang="en-GB" sz="2800" dirty="0"/>
          </a:p>
          <a:p>
            <a:endParaRPr lang="en-GB" sz="2800" dirty="0"/>
          </a:p>
        </p:txBody>
      </p:sp>
    </p:spTree>
    <p:extLst>
      <p:ext uri="{BB962C8B-B14F-4D97-AF65-F5344CB8AC3E}">
        <p14:creationId xmlns:p14="http://schemas.microsoft.com/office/powerpoint/2010/main" val="3167807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4.bp.blogspot.com/-AFXXtHEdFqs/Up2UJ4pjkAI/AAAAAAAALd0/qO7LoR4kvTM/s1600/Picture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620688"/>
            <a:ext cx="8070749" cy="6107286"/>
          </a:xfrm>
          <a:prstGeom prst="rect">
            <a:avLst/>
          </a:prstGeom>
          <a:noFill/>
          <a:extLst>
            <a:ext uri="{909E8E84-426E-40DD-AFC4-6F175D3DCCD1}">
              <a14:hiddenFill xmlns:a14="http://schemas.microsoft.com/office/drawing/2010/main">
                <a:solidFill>
                  <a:srgbClr val="FFFFFF"/>
                </a:solidFill>
              </a14:hiddenFill>
            </a:ext>
          </a:extLst>
        </p:spPr>
      </p:pic>
      <p:sp>
        <p:nvSpPr>
          <p:cNvPr id="52" name="Title 1"/>
          <p:cNvSpPr txBox="1">
            <a:spLocks/>
          </p:cNvSpPr>
          <p:nvPr/>
        </p:nvSpPr>
        <p:spPr>
          <a:xfrm>
            <a:off x="467544" y="260648"/>
            <a:ext cx="8229600" cy="49006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4000" u="sng" dirty="0" smtClean="0">
                <a:solidFill>
                  <a:srgbClr val="0070C0"/>
                </a:solidFill>
              </a:rPr>
              <a:t>Version 7 - Decimal NIM</a:t>
            </a:r>
            <a:endParaRPr lang="en-GB" sz="4000" u="sng" dirty="0">
              <a:solidFill>
                <a:srgbClr val="0070C0"/>
              </a:solidFill>
            </a:endParaRPr>
          </a:p>
        </p:txBody>
      </p:sp>
    </p:spTree>
    <p:custDataLst>
      <p:tags r:id="rId1"/>
    </p:custDataLst>
    <p:extLst>
      <p:ext uri="{BB962C8B-B14F-4D97-AF65-F5344CB8AC3E}">
        <p14:creationId xmlns:p14="http://schemas.microsoft.com/office/powerpoint/2010/main" val="113740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764704"/>
            <a:ext cx="8229600" cy="1143000"/>
          </a:xfrm>
        </p:spPr>
        <p:txBody>
          <a:bodyPr>
            <a:normAutofit fontScale="90000"/>
          </a:bodyPr>
          <a:lstStyle/>
          <a:p>
            <a:r>
              <a:rPr lang="en-GB" dirty="0" smtClean="0">
                <a:solidFill>
                  <a:srgbClr val="7030A0"/>
                </a:solidFill>
              </a:rPr>
              <a:t>What questions would a mathematician ask?</a:t>
            </a:r>
            <a:endParaRPr lang="en-GB" dirty="0">
              <a:solidFill>
                <a:srgbClr val="7030A0"/>
              </a:solidFill>
            </a:endParaRPr>
          </a:p>
        </p:txBody>
      </p:sp>
      <p:pic>
        <p:nvPicPr>
          <p:cNvPr id="1026" name="Picture 2" descr="http://static.plumbr.eu/blog/wp-content/uploads/2012/09/thi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3816424" cy="3875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334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u="sng" dirty="0" smtClean="0">
                <a:solidFill>
                  <a:srgbClr val="FF0000"/>
                </a:solidFill>
              </a:rPr>
              <a:t>Tasks</a:t>
            </a:r>
            <a:endParaRPr lang="en-GB" u="sng" dirty="0">
              <a:solidFill>
                <a:srgbClr val="FF0000"/>
              </a:solidFill>
            </a:endParaRPr>
          </a:p>
        </p:txBody>
      </p:sp>
      <p:sp>
        <p:nvSpPr>
          <p:cNvPr id="3" name="Content Placeholder 2"/>
          <p:cNvSpPr>
            <a:spLocks noGrp="1"/>
          </p:cNvSpPr>
          <p:nvPr>
            <p:ph idx="1"/>
          </p:nvPr>
        </p:nvSpPr>
        <p:spPr>
          <a:xfrm>
            <a:off x="395536" y="1124744"/>
            <a:ext cx="8229600" cy="5256584"/>
          </a:xfrm>
        </p:spPr>
        <p:txBody>
          <a:bodyPr>
            <a:normAutofit/>
          </a:bodyPr>
          <a:lstStyle/>
          <a:p>
            <a:r>
              <a:rPr lang="en-GB" sz="2800" dirty="0" smtClean="0"/>
              <a:t>Describe a winning strategy</a:t>
            </a:r>
          </a:p>
          <a:p>
            <a:endParaRPr lang="en-GB" sz="2800" dirty="0"/>
          </a:p>
          <a:p>
            <a:r>
              <a:rPr lang="en-GB" sz="2800" dirty="0" smtClean="0"/>
              <a:t>Can you explain </a:t>
            </a:r>
            <a:r>
              <a:rPr lang="en-GB" sz="2800" b="1" dirty="0" smtClean="0"/>
              <a:t>why</a:t>
            </a:r>
            <a:r>
              <a:rPr lang="en-GB" sz="2800" dirty="0" smtClean="0"/>
              <a:t> this strategy works?</a:t>
            </a:r>
          </a:p>
          <a:p>
            <a:endParaRPr lang="en-GB" sz="2800" dirty="0"/>
          </a:p>
          <a:p>
            <a:r>
              <a:rPr lang="en-GB" sz="2800" dirty="0" smtClean="0"/>
              <a:t>Change one of the rules of the game and investigate it</a:t>
            </a:r>
            <a:endParaRPr lang="en-GB" sz="2800" dirty="0"/>
          </a:p>
          <a:p>
            <a:endParaRPr lang="en-GB" sz="2800" dirty="0"/>
          </a:p>
          <a:p>
            <a:endParaRPr lang="en-GB" sz="2800" dirty="0"/>
          </a:p>
        </p:txBody>
      </p:sp>
    </p:spTree>
    <p:custDataLst>
      <p:tags r:id="rId1"/>
    </p:custDataLst>
    <p:extLst>
      <p:ext uri="{BB962C8B-B14F-4D97-AF65-F5344CB8AC3E}">
        <p14:creationId xmlns:p14="http://schemas.microsoft.com/office/powerpoint/2010/main" val="3412685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40924132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More Detailed Prompts for Discussion</a:t>
            </a:r>
            <a:endParaRPr lang="en-GB" dirty="0">
              <a:solidFill>
                <a:srgbClr val="00B050"/>
              </a:solidFill>
            </a:endParaRPr>
          </a:p>
        </p:txBody>
      </p:sp>
      <p:sp>
        <p:nvSpPr>
          <p:cNvPr id="3" name="Content Placeholder 2"/>
          <p:cNvSpPr>
            <a:spLocks noGrp="1"/>
          </p:cNvSpPr>
          <p:nvPr>
            <p:ph idx="1"/>
          </p:nvPr>
        </p:nvSpPr>
        <p:spPr>
          <a:xfrm>
            <a:off x="395536" y="1124744"/>
            <a:ext cx="8229600" cy="5256584"/>
          </a:xfrm>
        </p:spPr>
        <p:txBody>
          <a:bodyPr>
            <a:normAutofit fontScale="70000" lnSpcReduction="20000"/>
          </a:bodyPr>
          <a:lstStyle/>
          <a:p>
            <a:r>
              <a:rPr lang="en-GB" sz="2800" dirty="0" smtClean="0"/>
              <a:t>Is it better to go first or second?</a:t>
            </a:r>
          </a:p>
          <a:p>
            <a:endParaRPr lang="en-GB" sz="2800" dirty="0"/>
          </a:p>
          <a:p>
            <a:r>
              <a:rPr lang="en-GB" sz="2800" dirty="0" smtClean="0"/>
              <a:t>What are good/bad positions to find yourself in?</a:t>
            </a:r>
          </a:p>
          <a:p>
            <a:endParaRPr lang="en-GB" sz="2800" dirty="0"/>
          </a:p>
          <a:p>
            <a:r>
              <a:rPr lang="en-GB" sz="2800" dirty="0" smtClean="0"/>
              <a:t>Can you describe a winning strategy?</a:t>
            </a:r>
          </a:p>
          <a:p>
            <a:endParaRPr lang="en-GB" sz="2800" dirty="0"/>
          </a:p>
          <a:p>
            <a:r>
              <a:rPr lang="en-GB" sz="2800" dirty="0" smtClean="0"/>
              <a:t>Can you explain </a:t>
            </a:r>
            <a:r>
              <a:rPr lang="en-GB" sz="2800" b="1" dirty="0" smtClean="0"/>
              <a:t>why</a:t>
            </a:r>
            <a:r>
              <a:rPr lang="en-GB" sz="2800" dirty="0" smtClean="0"/>
              <a:t> it works?</a:t>
            </a:r>
          </a:p>
          <a:p>
            <a:endParaRPr lang="en-GB" sz="2800" dirty="0"/>
          </a:p>
          <a:p>
            <a:r>
              <a:rPr lang="en-GB" sz="2800" dirty="0"/>
              <a:t>What happens if you start the game with a different number of counters? </a:t>
            </a:r>
          </a:p>
          <a:p>
            <a:pPr marL="0" indent="0">
              <a:buNone/>
            </a:pPr>
            <a:endParaRPr lang="en-GB" sz="2800" dirty="0"/>
          </a:p>
          <a:p>
            <a:r>
              <a:rPr lang="en-GB" sz="2800" dirty="0" smtClean="0"/>
              <a:t>If you are forced to go second, but you can choose the number of counters to start with, what would you do?</a:t>
            </a:r>
          </a:p>
          <a:p>
            <a:pPr marL="0" indent="0">
              <a:buNone/>
            </a:pPr>
            <a:endParaRPr lang="en-GB" sz="2800" dirty="0"/>
          </a:p>
          <a:p>
            <a:r>
              <a:rPr lang="en-GB" sz="2800" dirty="0"/>
              <a:t>What if you can take a different number of counters away</a:t>
            </a:r>
            <a:r>
              <a:rPr lang="en-GB" sz="2800" dirty="0" smtClean="0"/>
              <a:t>?</a:t>
            </a:r>
          </a:p>
          <a:p>
            <a:endParaRPr lang="en-GB" sz="2800" dirty="0"/>
          </a:p>
          <a:p>
            <a:r>
              <a:rPr lang="en-GB" sz="2800" dirty="0"/>
              <a:t>What if the player to remove the last counter(s) is the loser?</a:t>
            </a:r>
          </a:p>
          <a:p>
            <a:endParaRPr lang="en-GB" sz="2800" dirty="0"/>
          </a:p>
          <a:p>
            <a:endParaRPr lang="en-GB" sz="2800" dirty="0"/>
          </a:p>
        </p:txBody>
      </p:sp>
    </p:spTree>
    <p:extLst>
      <p:ext uri="{BB962C8B-B14F-4D97-AF65-F5344CB8AC3E}">
        <p14:creationId xmlns:p14="http://schemas.microsoft.com/office/powerpoint/2010/main" val="707164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490066"/>
          </a:xfrm>
        </p:spPr>
        <p:txBody>
          <a:bodyPr>
            <a:normAutofit fontScale="90000"/>
          </a:bodyPr>
          <a:lstStyle/>
          <a:p>
            <a:r>
              <a:rPr lang="en-GB" u="sng" dirty="0" smtClean="0">
                <a:solidFill>
                  <a:srgbClr val="0070C0"/>
                </a:solidFill>
              </a:rPr>
              <a:t>Version 2 - NIM 345</a:t>
            </a:r>
            <a:endParaRPr lang="en-GB" u="sng" dirty="0">
              <a:solidFill>
                <a:srgbClr val="0070C0"/>
              </a:solidFill>
            </a:endParaRPr>
          </a:p>
        </p:txBody>
      </p:sp>
      <p:sp>
        <p:nvSpPr>
          <p:cNvPr id="4" name="TextBox 3"/>
          <p:cNvSpPr txBox="1"/>
          <p:nvPr/>
        </p:nvSpPr>
        <p:spPr>
          <a:xfrm>
            <a:off x="297868" y="985889"/>
            <a:ext cx="8568952" cy="2862322"/>
          </a:xfrm>
          <a:prstGeom prst="rect">
            <a:avLst/>
          </a:prstGeom>
          <a:noFill/>
        </p:spPr>
        <p:txBody>
          <a:bodyPr wrap="square" rtlCol="0">
            <a:spAutoFit/>
          </a:bodyPr>
          <a:lstStyle/>
          <a:p>
            <a:r>
              <a:rPr lang="en-GB" sz="2000" dirty="0"/>
              <a:t>Make a row of 3 counters, a row of 4 and a row of 5. Two players each take turns to remove any number of counters from a particular row. The player left with the last counter is the loser (or winner, as agreed at the start</a:t>
            </a:r>
            <a:r>
              <a:rPr lang="en-GB" sz="2000" dirty="0" smtClean="0"/>
              <a:t>).</a:t>
            </a:r>
            <a:endParaRPr lang="en-GB" sz="2000" dirty="0"/>
          </a:p>
          <a:p>
            <a:endParaRPr lang="en-GB" sz="2000" dirty="0" smtClean="0"/>
          </a:p>
          <a:p>
            <a:endParaRPr lang="en-GB" sz="2000" dirty="0"/>
          </a:p>
          <a:p>
            <a:endParaRPr lang="en-GB" sz="2000" dirty="0" smtClean="0"/>
          </a:p>
          <a:p>
            <a:endParaRPr lang="en-GB" sz="2000" dirty="0"/>
          </a:p>
          <a:p>
            <a:endParaRPr lang="en-GB" sz="2000" dirty="0" smtClean="0"/>
          </a:p>
          <a:p>
            <a:endParaRPr lang="en-GB" sz="2000" dirty="0"/>
          </a:p>
        </p:txBody>
      </p:sp>
      <p:sp>
        <p:nvSpPr>
          <p:cNvPr id="6" name="TextBox 5">
            <a:hlinkClick r:id="rId2"/>
          </p:cNvPr>
          <p:cNvSpPr txBox="1"/>
          <p:nvPr/>
        </p:nvSpPr>
        <p:spPr>
          <a:xfrm>
            <a:off x="611560" y="6165304"/>
            <a:ext cx="1944216" cy="369332"/>
          </a:xfrm>
          <a:prstGeom prst="rect">
            <a:avLst/>
          </a:prstGeom>
          <a:solidFill>
            <a:srgbClr val="FF0000"/>
          </a:solidFill>
        </p:spPr>
        <p:txBody>
          <a:bodyPr wrap="square" rtlCol="0">
            <a:spAutoFit/>
          </a:bodyPr>
          <a:lstStyle/>
          <a:p>
            <a:pPr algn="ctr"/>
            <a:r>
              <a:rPr lang="en-GB" dirty="0" smtClean="0">
                <a:solidFill>
                  <a:schemeClr val="bg1"/>
                </a:solidFill>
              </a:rPr>
              <a:t>LINK TO NRICH</a:t>
            </a:r>
            <a:endParaRPr lang="en-GB" dirty="0">
              <a:solidFill>
                <a:schemeClr val="bg1"/>
              </a:solidFill>
            </a:endParaRPr>
          </a:p>
        </p:txBody>
      </p:sp>
      <p:sp>
        <p:nvSpPr>
          <p:cNvPr id="7" name="Oval 6"/>
          <p:cNvSpPr/>
          <p:nvPr/>
        </p:nvSpPr>
        <p:spPr>
          <a:xfrm>
            <a:off x="1947961" y="2472658"/>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2740049" y="2472658"/>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3567168" y="2489393"/>
            <a:ext cx="648072"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1939149" y="3318251"/>
            <a:ext cx="648072" cy="64807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2731237" y="3318251"/>
            <a:ext cx="648072" cy="64807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3558356" y="3334986"/>
            <a:ext cx="648072" cy="64807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4402635" y="3318251"/>
            <a:ext cx="648072" cy="648072"/>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p:cNvSpPr/>
          <p:nvPr/>
        </p:nvSpPr>
        <p:spPr>
          <a:xfrm>
            <a:off x="1939149" y="4147109"/>
            <a:ext cx="648072"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p:cNvSpPr/>
          <p:nvPr/>
        </p:nvSpPr>
        <p:spPr>
          <a:xfrm>
            <a:off x="2731237" y="4147109"/>
            <a:ext cx="648072"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3558356" y="4163844"/>
            <a:ext cx="648072"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4402635" y="4147109"/>
            <a:ext cx="648072"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5265032" y="4147109"/>
            <a:ext cx="648072" cy="64807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09486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204" y="764704"/>
            <a:ext cx="8229600" cy="1143000"/>
          </a:xfrm>
        </p:spPr>
        <p:txBody>
          <a:bodyPr>
            <a:normAutofit fontScale="90000"/>
          </a:bodyPr>
          <a:lstStyle/>
          <a:p>
            <a:r>
              <a:rPr lang="en-GB" dirty="0" smtClean="0">
                <a:solidFill>
                  <a:srgbClr val="7030A0"/>
                </a:solidFill>
              </a:rPr>
              <a:t>What questions would a mathematician ask?</a:t>
            </a:r>
            <a:endParaRPr lang="en-GB" dirty="0">
              <a:solidFill>
                <a:srgbClr val="7030A0"/>
              </a:solidFill>
            </a:endParaRPr>
          </a:p>
        </p:txBody>
      </p:sp>
      <p:pic>
        <p:nvPicPr>
          <p:cNvPr id="1026" name="Picture 2" descr="http://static.plumbr.eu/blog/wp-content/uploads/2012/09/think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2420888"/>
            <a:ext cx="3816424" cy="3875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051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dirty="0" smtClean="0">
                <a:solidFill>
                  <a:srgbClr val="00B050"/>
                </a:solidFill>
              </a:rPr>
              <a:t>Prompts for Discussion</a:t>
            </a:r>
            <a:endParaRPr lang="en-GB" dirty="0">
              <a:solidFill>
                <a:srgbClr val="00B050"/>
              </a:solidFill>
            </a:endParaRPr>
          </a:p>
        </p:txBody>
      </p:sp>
      <p:sp>
        <p:nvSpPr>
          <p:cNvPr id="3" name="Content Placeholder 2"/>
          <p:cNvSpPr>
            <a:spLocks noGrp="1"/>
          </p:cNvSpPr>
          <p:nvPr>
            <p:ph idx="1"/>
          </p:nvPr>
        </p:nvSpPr>
        <p:spPr>
          <a:xfrm>
            <a:off x="395536" y="1124744"/>
            <a:ext cx="8229600" cy="5256584"/>
          </a:xfrm>
        </p:spPr>
        <p:txBody>
          <a:bodyPr>
            <a:normAutofit fontScale="85000" lnSpcReduction="20000"/>
          </a:bodyPr>
          <a:lstStyle/>
          <a:p>
            <a:r>
              <a:rPr lang="en-GB" sz="2800" dirty="0" smtClean="0"/>
              <a:t>Is it better to go first or second?</a:t>
            </a:r>
          </a:p>
          <a:p>
            <a:endParaRPr lang="en-GB" sz="2800" dirty="0"/>
          </a:p>
          <a:p>
            <a:r>
              <a:rPr lang="en-GB" sz="2800" dirty="0" smtClean="0"/>
              <a:t>What are good/bad positions to find yourself in?</a:t>
            </a:r>
          </a:p>
          <a:p>
            <a:endParaRPr lang="en-GB" sz="2800" dirty="0"/>
          </a:p>
          <a:p>
            <a:r>
              <a:rPr lang="en-GB" sz="2800" dirty="0" smtClean="0"/>
              <a:t>Can you describe a winning strategy?</a:t>
            </a:r>
          </a:p>
          <a:p>
            <a:endParaRPr lang="en-GB" sz="2800" dirty="0"/>
          </a:p>
          <a:p>
            <a:r>
              <a:rPr lang="en-GB" sz="2800" dirty="0" smtClean="0"/>
              <a:t>Can you explain why it works?</a:t>
            </a:r>
          </a:p>
          <a:p>
            <a:endParaRPr lang="en-GB" sz="2800" dirty="0"/>
          </a:p>
          <a:p>
            <a:r>
              <a:rPr lang="en-GB" sz="2800" dirty="0" smtClean="0"/>
              <a:t>What </a:t>
            </a:r>
            <a:r>
              <a:rPr lang="en-GB" sz="2800" dirty="0"/>
              <a:t>happens if you start the game with a different number of counters? </a:t>
            </a:r>
            <a:endParaRPr lang="en-GB" sz="2800" dirty="0" smtClean="0"/>
          </a:p>
          <a:p>
            <a:endParaRPr lang="en-GB" sz="2800" dirty="0"/>
          </a:p>
          <a:p>
            <a:r>
              <a:rPr lang="en-GB" sz="2800" dirty="0"/>
              <a:t>What if you can take a different number of counters away</a:t>
            </a:r>
            <a:r>
              <a:rPr lang="en-GB" sz="2800" dirty="0" smtClean="0"/>
              <a:t>?</a:t>
            </a:r>
          </a:p>
          <a:p>
            <a:endParaRPr lang="en-GB" sz="2800" dirty="0"/>
          </a:p>
          <a:p>
            <a:r>
              <a:rPr lang="en-GB" sz="2800" dirty="0"/>
              <a:t>What if the player to remove the last counter(s) is the loser?</a:t>
            </a:r>
          </a:p>
          <a:p>
            <a:endParaRPr lang="en-GB" sz="2800" dirty="0"/>
          </a:p>
          <a:p>
            <a:endParaRPr lang="en-GB" sz="2800" dirty="0"/>
          </a:p>
        </p:txBody>
      </p:sp>
    </p:spTree>
    <p:extLst>
      <p:ext uri="{BB962C8B-B14F-4D97-AF65-F5344CB8AC3E}">
        <p14:creationId xmlns:p14="http://schemas.microsoft.com/office/powerpoint/2010/main" val="25480453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905</TotalTime>
  <Words>1123</Words>
  <Application>Microsoft Office PowerPoint</Application>
  <PresentationFormat>On-screen Show (4:3)</PresentationFormat>
  <Paragraphs>220</Paragraphs>
  <Slides>27</Slides>
  <Notes>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The Lovely Game of NIM</vt:lpstr>
      <vt:lpstr>Version 1 - Classic NIM</vt:lpstr>
      <vt:lpstr>What questions would a mathematician ask?</vt:lpstr>
      <vt:lpstr>Tasks</vt:lpstr>
      <vt:lpstr>PowerPoint Presentation</vt:lpstr>
      <vt:lpstr>More Detailed Prompts for Discussion</vt:lpstr>
      <vt:lpstr>Version 2 - NIM 345</vt:lpstr>
      <vt:lpstr>What questions would a mathematician ask?</vt:lpstr>
      <vt:lpstr>Prompts for Discussion</vt:lpstr>
      <vt:lpstr>PowerPoint Presentation</vt:lpstr>
      <vt:lpstr>Example Game</vt:lpstr>
      <vt:lpstr>Example Game</vt:lpstr>
      <vt:lpstr>What questions would a mathematician ask?</vt:lpstr>
      <vt:lpstr>Prompts for Discussion</vt:lpstr>
      <vt:lpstr>Prompts for Discussion</vt:lpstr>
      <vt:lpstr>Possible Rule Changes</vt:lpstr>
      <vt:lpstr>Alternate Example Game</vt:lpstr>
      <vt:lpstr>Version 4 - Slide NIM</vt:lpstr>
      <vt:lpstr>What questions would a mathematician ask?</vt:lpstr>
      <vt:lpstr>Prompts for Discussion</vt:lpstr>
      <vt:lpstr>Version 5 - NIMIM</vt:lpstr>
      <vt:lpstr>What questions would a mathematician ask?</vt:lpstr>
      <vt:lpstr>Prompts for Discussion</vt:lpstr>
      <vt:lpstr>Version 6 - Slippery Snail</vt:lpstr>
      <vt:lpstr>What questions would a mathematician ask?</vt:lpstr>
      <vt:lpstr>Prompts for Discussion</vt:lpstr>
      <vt:lpstr>PowerPoint Presentation</vt:lpstr>
    </vt:vector>
  </TitlesOfParts>
  <Company>Thornleigh Salesian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Solving Equations</dc:title>
  <dc:creator>Craig Barton</dc:creator>
  <cp:lastModifiedBy>Daniel Bennett</cp:lastModifiedBy>
  <cp:revision>65</cp:revision>
  <dcterms:created xsi:type="dcterms:W3CDTF">2013-04-22T07:01:12Z</dcterms:created>
  <dcterms:modified xsi:type="dcterms:W3CDTF">2015-06-23T13:20:38Z</dcterms:modified>
</cp:coreProperties>
</file>