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414" r:id="rId3"/>
    <p:sldId id="412" r:id="rId4"/>
    <p:sldId id="416" r:id="rId5"/>
    <p:sldId id="415" r:id="rId6"/>
    <p:sldId id="409" r:id="rId7"/>
    <p:sldId id="408" r:id="rId8"/>
    <p:sldId id="417" r:id="rId9"/>
    <p:sldId id="418" r:id="rId10"/>
    <p:sldId id="419" r:id="rId11"/>
    <p:sldId id="420" r:id="rId12"/>
    <p:sldId id="421" r:id="rId13"/>
    <p:sldId id="422" r:id="rId14"/>
    <p:sldId id="423" r:id="rId15"/>
    <p:sldId id="424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15D0"/>
    <a:srgbClr val="F82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2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8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2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15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2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76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58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6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0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6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265C-281B-4942-B41F-2D570AAC6B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31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onsteward.blogspot.co.uk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hyperlink" Target="http://donsteward.blogspot.co.uk/2012/01/linear-equations-and-mr-venn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15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1143000"/>
          </a:xfrm>
        </p:spPr>
        <p:txBody>
          <a:bodyPr>
            <a:noAutofit/>
          </a:bodyPr>
          <a:lstStyle/>
          <a:p>
            <a:r>
              <a:rPr lang="en-GB" sz="6000" dirty="0" smtClean="0">
                <a:solidFill>
                  <a:schemeClr val="bg1"/>
                </a:solidFill>
              </a:rPr>
              <a:t/>
            </a:r>
            <a:br>
              <a:rPr lang="en-GB" sz="6000" dirty="0" smtClean="0">
                <a:solidFill>
                  <a:schemeClr val="bg1"/>
                </a:solidFill>
              </a:rPr>
            </a:br>
            <a:r>
              <a:rPr lang="en-GB" sz="6000" dirty="0">
                <a:solidFill>
                  <a:schemeClr val="bg1"/>
                </a:solidFill>
              </a:rPr>
              <a:t/>
            </a:r>
            <a:br>
              <a:rPr lang="en-GB" sz="6000" dirty="0">
                <a:solidFill>
                  <a:schemeClr val="bg1"/>
                </a:solidFill>
              </a:rPr>
            </a:br>
            <a:r>
              <a:rPr lang="en-GB" sz="6000" dirty="0">
                <a:solidFill>
                  <a:schemeClr val="bg1"/>
                </a:solidFill>
              </a:rPr>
              <a:t>5</a:t>
            </a:r>
            <a:r>
              <a:rPr lang="en-GB" sz="6000" dirty="0" smtClean="0">
                <a:solidFill>
                  <a:schemeClr val="bg1"/>
                </a:solidFill>
              </a:rPr>
              <a:t>. Averages and Range</a:t>
            </a:r>
            <a:endParaRPr lang="en-GB" sz="6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2004" y="4941168"/>
            <a:ext cx="6264696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bg1"/>
                </a:solidFill>
              </a:rPr>
              <a:t>mr barton maths .com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60" y="692696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chemeClr val="bg1"/>
                </a:solidFill>
                <a:latin typeface="Castellar" panose="020A0402060406010301" pitchFamily="18" charset="0"/>
              </a:rPr>
              <a:t>V</a:t>
            </a:r>
            <a:r>
              <a:rPr lang="en-GB" sz="6000" dirty="0" smtClean="0">
                <a:solidFill>
                  <a:schemeClr val="bg1"/>
                </a:solidFill>
                <a:latin typeface="Castellar" panose="020A0402060406010301" pitchFamily="18" charset="0"/>
              </a:rPr>
              <a:t>enn Diagrams</a:t>
            </a:r>
            <a:endParaRPr lang="en-GB" dirty="0">
              <a:solidFill>
                <a:schemeClr val="bg1"/>
              </a:solidFill>
              <a:latin typeface="Castellar" panose="020A0402060406010301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9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7161" y="12787"/>
            <a:ext cx="347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/>
              <a:t>Exemplar Material (Wiles) – Task 1</a:t>
            </a:r>
            <a:endParaRPr lang="en-GB" b="1" u="sng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999" y="520623"/>
            <a:ext cx="4392209" cy="620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61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7161" y="12787"/>
            <a:ext cx="347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/>
              <a:t>Exemplar Material (Wiles) – Task 2</a:t>
            </a:r>
            <a:endParaRPr lang="en-GB" b="1" u="sng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234" y="480601"/>
            <a:ext cx="4156006" cy="613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5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7161" y="12787"/>
            <a:ext cx="347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/>
              <a:t>Exemplar Material (Wiles) – Task 3</a:t>
            </a:r>
            <a:endParaRPr lang="en-GB" b="1" u="sng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707" y="475837"/>
            <a:ext cx="4010585" cy="590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33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8345125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593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8640"/>
            <a:ext cx="8241178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725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6632"/>
            <a:ext cx="5616624" cy="668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448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GB" u="sng" dirty="0" smtClean="0">
                <a:solidFill>
                  <a:schemeClr val="bg1"/>
                </a:solidFill>
              </a:rPr>
              <a:t>About Venn Diagrams</a:t>
            </a:r>
            <a:endParaRPr lang="en-GB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I began to see the huge potential for the use of Venn Diagrams as a rich task from my constant source of inspiration – the amazing </a:t>
            </a:r>
            <a:r>
              <a:rPr lang="en-GB" sz="2400" dirty="0" smtClean="0">
                <a:hlinkClick r:id="rId3"/>
              </a:rPr>
              <a:t>Median Maths Blog</a:t>
            </a:r>
            <a:r>
              <a:rPr lang="en-GB" sz="2400" dirty="0" smtClean="0"/>
              <a:t>, by Don Steward. He created a lovely Straight Line Graphs Venn Diagrams task that you can access </a:t>
            </a:r>
            <a:r>
              <a:rPr lang="en-GB" sz="2400" dirty="0" smtClean="0">
                <a:hlinkClick r:id="rId4"/>
              </a:rPr>
              <a:t>here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Here is why I love Venn Diagram activities so much</a:t>
            </a:r>
          </a:p>
          <a:p>
            <a:pPr lvl="1"/>
            <a:r>
              <a:rPr lang="en-GB" sz="2000" dirty="0" smtClean="0"/>
              <a:t>1) Students can always make a start. If they can think of a number/expression/object or whatever it might be, it has to go in one of the regions on the diagram, so they are up and running</a:t>
            </a:r>
          </a:p>
          <a:p>
            <a:pPr lvl="1"/>
            <a:r>
              <a:rPr lang="en-GB" sz="2000" dirty="0" smtClean="0"/>
              <a:t>2) The more regions student find, the more challenging the task gets, which adds a nice element of differentiation</a:t>
            </a:r>
          </a:p>
          <a:p>
            <a:pPr lvl="1"/>
            <a:r>
              <a:rPr lang="en-GB" sz="2000" dirty="0" smtClean="0"/>
              <a:t>3) They are incredibly versatile, and can be used for almost all maths topics for all ages and abilities</a:t>
            </a:r>
          </a:p>
          <a:p>
            <a:pPr lvl="1"/>
            <a:r>
              <a:rPr lang="en-GB" sz="2000" dirty="0"/>
              <a:t>4</a:t>
            </a:r>
            <a:r>
              <a:rPr lang="en-GB" sz="2000" dirty="0" smtClean="0"/>
              <a:t>) They are very quick to create and require no special resources</a:t>
            </a:r>
          </a:p>
          <a:p>
            <a:pPr lvl="1"/>
            <a:r>
              <a:rPr lang="en-GB" sz="2000" dirty="0" smtClean="0"/>
              <a:t>5) Students can create their own</a:t>
            </a:r>
          </a:p>
          <a:p>
            <a:endParaRPr lang="en-GB" sz="2400" dirty="0" smtClean="0"/>
          </a:p>
          <a:p>
            <a:r>
              <a:rPr lang="en-GB" sz="2400" dirty="0" smtClean="0"/>
              <a:t>Give them a go, and if you or your pupils cannot resist the urge to create your own Venn Diagram tasks, please let me know </a:t>
            </a:r>
            <a:endParaRPr lang="en-GB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747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GB" u="sng" dirty="0" smtClean="0">
                <a:solidFill>
                  <a:schemeClr val="bg1"/>
                </a:solidFill>
              </a:rPr>
              <a:t>Instructions</a:t>
            </a:r>
            <a:endParaRPr lang="en-GB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7260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The diagram below shows how triple Venn Diagrams work</a:t>
            </a:r>
          </a:p>
          <a:p>
            <a:r>
              <a:rPr lang="en-GB" sz="2400" dirty="0" smtClean="0"/>
              <a:t>Try to find an example of a number/expression/object to go into each of the 8 </a:t>
            </a:r>
            <a:r>
              <a:rPr lang="en-GB" sz="2400" dirty="0"/>
              <a:t>r</a:t>
            </a:r>
            <a:r>
              <a:rPr lang="en-GB" sz="2400" dirty="0" smtClean="0"/>
              <a:t>egions</a:t>
            </a:r>
          </a:p>
          <a:p>
            <a:r>
              <a:rPr lang="en-GB" sz="2400" dirty="0" smtClean="0"/>
              <a:t>If you think it is impossible to find an example for one or more of the regions, try to explain why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56992"/>
            <a:ext cx="4752528" cy="32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375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580112" y="379172"/>
            <a:ext cx="273630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Median = 5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0112" y="6195504"/>
            <a:ext cx="2736304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Range &gt; Mean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520" y="348395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Mode = 4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799119" y="1124744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3203848" y="1122175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2195736" y="2830292"/>
            <a:ext cx="3888432" cy="388843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1710278" y="213285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5776886" y="210149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3758141" y="547658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3707905" y="210149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4766253" y="3829690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2693099" y="401435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3707905" y="3253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6898028" y="4389663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26102" y="5126720"/>
            <a:ext cx="1800200" cy="16312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Think of a list of 5 numbers that could belong in each region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60514" y="216421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27122" y="213285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08377" y="5507940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58141" y="213285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16489" y="3861048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43335" y="404571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8141" y="328498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48264" y="4421021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39078" y="56007"/>
            <a:ext cx="1368152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Task 1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7052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580112" y="379172"/>
            <a:ext cx="273630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Range &lt; Mean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0112" y="6195504"/>
            <a:ext cx="2736304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Median = Mean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520" y="348395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No mode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799119" y="1124744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3203848" y="1122175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2195736" y="2830292"/>
            <a:ext cx="3888432" cy="388843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1710278" y="213285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5776886" y="210149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3758141" y="547658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3707905" y="210149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4766253" y="3829690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2693099" y="401435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3707905" y="3253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6898028" y="4389663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26102" y="5126720"/>
            <a:ext cx="1800200" cy="16312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Think of a list of 5 numbers that could belong in each region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60514" y="216421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27122" y="213285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08377" y="5507940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58141" y="213285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16489" y="3861048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43335" y="404571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8141" y="328498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48264" y="4421021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39078" y="56007"/>
            <a:ext cx="1368152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Task 2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3139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724128" y="389634"/>
            <a:ext cx="273630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Median &gt; Range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0112" y="6195504"/>
            <a:ext cx="2736304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Mode = Mean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520" y="348395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Mean &gt; Median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799119" y="1124744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3203848" y="1122175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2195736" y="2830292"/>
            <a:ext cx="3888432" cy="388843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1710278" y="213285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760514" y="216421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5776886" y="210149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827122" y="213285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4" name="Oval 53"/>
          <p:cNvSpPr/>
          <p:nvPr/>
        </p:nvSpPr>
        <p:spPr>
          <a:xfrm>
            <a:off x="3758141" y="547658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3808377" y="5507940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6" name="Oval 55"/>
          <p:cNvSpPr/>
          <p:nvPr/>
        </p:nvSpPr>
        <p:spPr>
          <a:xfrm>
            <a:off x="3707905" y="210149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3758141" y="213285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58" name="Oval 57"/>
          <p:cNvSpPr/>
          <p:nvPr/>
        </p:nvSpPr>
        <p:spPr>
          <a:xfrm>
            <a:off x="4766253" y="3829690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4816489" y="3861048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60" name="Oval 59"/>
          <p:cNvSpPr/>
          <p:nvPr/>
        </p:nvSpPr>
        <p:spPr>
          <a:xfrm>
            <a:off x="2693099" y="401435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2743335" y="404571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3707905" y="3253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3758141" y="328498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64" name="Oval 63"/>
          <p:cNvSpPr/>
          <p:nvPr/>
        </p:nvSpPr>
        <p:spPr>
          <a:xfrm>
            <a:off x="6898028" y="4389663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6948264" y="4421021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6102" y="5126720"/>
            <a:ext cx="1800200" cy="16312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Think of a list of 5 numbers that could belong in each region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39078" y="56007"/>
            <a:ext cx="1368152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Task 3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2543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7030A0"/>
          </a:solidFill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Venn Diagrams Challenges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Autofit/>
          </a:bodyPr>
          <a:lstStyle/>
          <a:p>
            <a:r>
              <a:rPr lang="en-GB" sz="1800" dirty="0" smtClean="0"/>
              <a:t>Which was the easiest region to complete, and which was the hardest?</a:t>
            </a:r>
          </a:p>
          <a:p>
            <a:endParaRPr lang="en-GB" sz="1800" dirty="0"/>
          </a:p>
          <a:p>
            <a:r>
              <a:rPr lang="en-GB" sz="1800" dirty="0" smtClean="0"/>
              <a:t>Which region has the most possible examples, and which has the fewest?</a:t>
            </a:r>
          </a:p>
          <a:p>
            <a:endParaRPr lang="en-GB" sz="1800" dirty="0"/>
          </a:p>
          <a:p>
            <a:r>
              <a:rPr lang="en-GB" sz="1800" dirty="0" smtClean="0"/>
              <a:t>If you think it is impossible to find an example for a particular region, convince me why</a:t>
            </a:r>
          </a:p>
          <a:p>
            <a:endParaRPr lang="en-GB" sz="1800" dirty="0"/>
          </a:p>
          <a:p>
            <a:r>
              <a:rPr lang="en-GB" sz="1800" dirty="0" smtClean="0"/>
              <a:t>Describe your strategy for filling in the regions</a:t>
            </a:r>
          </a:p>
          <a:p>
            <a:endParaRPr lang="en-GB" sz="1800" dirty="0"/>
          </a:p>
          <a:p>
            <a:r>
              <a:rPr lang="en-GB" sz="1800" dirty="0" smtClean="0"/>
              <a:t>Create your own Venn Diagram on this topic where it is possible to fill in all the regions</a:t>
            </a:r>
          </a:p>
          <a:p>
            <a:endParaRPr lang="en-GB" sz="1800" dirty="0"/>
          </a:p>
          <a:p>
            <a:r>
              <a:rPr lang="en-GB" sz="1800" dirty="0" smtClean="0"/>
              <a:t>Create your own Venn Diagram on this topic when it is impossible to fill in just 1 of the regions. How about one where it is impossible to fill in 2, 3, 4, etc regions?</a:t>
            </a:r>
          </a:p>
          <a:p>
            <a:endParaRPr lang="en-GB" sz="1800" dirty="0"/>
          </a:p>
          <a:p>
            <a:r>
              <a:rPr lang="en-GB" sz="1800" dirty="0" smtClean="0"/>
              <a:t>Can you create a quadruple Venn Diagram for this topic?</a:t>
            </a:r>
            <a:endParaRPr lang="en-GB" sz="1800" dirty="0"/>
          </a:p>
          <a:p>
            <a:endParaRPr lang="en-GB" sz="18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620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7030A0"/>
          </a:solidFill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Venn Diagrams Challenges (adapted)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Autofit/>
          </a:bodyPr>
          <a:lstStyle/>
          <a:p>
            <a:r>
              <a:rPr lang="en-GB" sz="1800" dirty="0" smtClean="0"/>
              <a:t>Which was the easiest region to complete, and which was the hardest?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 smtClean="0"/>
              <a:t>Describe your strategy for filling in the regions</a:t>
            </a:r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b="1" dirty="0" smtClean="0"/>
              <a:t>If you think it is impossible to fill in a region, identify and change one of the categories to make it possible</a:t>
            </a:r>
          </a:p>
          <a:p>
            <a:endParaRPr lang="en-GB" sz="1800" dirty="0"/>
          </a:p>
          <a:p>
            <a:endParaRPr lang="en-GB" sz="18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531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628800"/>
            <a:ext cx="7715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/>
              <a:t>1. Create </a:t>
            </a:r>
            <a:r>
              <a:rPr lang="en-GB" sz="3200" dirty="0"/>
              <a:t>your own Venn Diagram on this topic when it is impossible to fill in just 1 of the regions. How about one where it is impossible to fill in 2, 3, 4, </a:t>
            </a:r>
            <a:r>
              <a:rPr lang="en-GB" sz="3200" dirty="0" err="1"/>
              <a:t>etc</a:t>
            </a:r>
            <a:r>
              <a:rPr lang="en-GB" sz="3200" dirty="0"/>
              <a:t> regions?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2. Can </a:t>
            </a:r>
            <a:r>
              <a:rPr lang="en-GB" sz="3200" dirty="0"/>
              <a:t>you create a quadruple Venn Diagram for this topic?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chemeClr val="bg1"/>
                </a:solidFill>
              </a:rPr>
              <a:t>Venn Diagrams Ultimate Challenges!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0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604</Words>
  <Application>Microsoft Office PowerPoint</Application>
  <PresentationFormat>On-screen Show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5. Averages and Range</vt:lpstr>
      <vt:lpstr>About Venn Diagrams</vt:lpstr>
      <vt:lpstr>Instructions</vt:lpstr>
      <vt:lpstr>PowerPoint Presentation</vt:lpstr>
      <vt:lpstr>PowerPoint Presentation</vt:lpstr>
      <vt:lpstr>PowerPoint Presentation</vt:lpstr>
      <vt:lpstr>Venn Diagrams Challenges</vt:lpstr>
      <vt:lpstr>Venn Diagrams Challenges (adapted)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Equations</dc:title>
  <dc:creator>Craig Barton</dc:creator>
  <cp:lastModifiedBy>Karen Wilkinson</cp:lastModifiedBy>
  <cp:revision>94</cp:revision>
  <cp:lastPrinted>2015-06-15T13:14:09Z</cp:lastPrinted>
  <dcterms:created xsi:type="dcterms:W3CDTF">2013-04-22T07:01:12Z</dcterms:created>
  <dcterms:modified xsi:type="dcterms:W3CDTF">2015-06-15T14:20:12Z</dcterms:modified>
</cp:coreProperties>
</file>