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939" r:id="rId2"/>
    <p:sldId id="729" r:id="rId3"/>
    <p:sldId id="1169" r:id="rId4"/>
    <p:sldId id="1034" r:id="rId5"/>
    <p:sldId id="1035" r:id="rId6"/>
    <p:sldId id="1036" r:id="rId7"/>
    <p:sldId id="1037" r:id="rId8"/>
    <p:sldId id="1038" r:id="rId9"/>
    <p:sldId id="1039" r:id="rId10"/>
    <p:sldId id="1040" r:id="rId11"/>
    <p:sldId id="1041" r:id="rId12"/>
    <p:sldId id="1042" r:id="rId13"/>
    <p:sldId id="1043" r:id="rId14"/>
    <p:sldId id="1044" r:id="rId15"/>
    <p:sldId id="1045" r:id="rId16"/>
    <p:sldId id="1046" r:id="rId17"/>
    <p:sldId id="1168" r:id="rId18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9" frameSlides="1"/>
  <p:clrMru>
    <a:srgbClr val="00FF00"/>
    <a:srgbClr val="0000FF"/>
    <a:srgbClr val="FF8000"/>
    <a:srgbClr val="CCFF66"/>
    <a:srgbClr val="FF0080"/>
    <a:srgbClr val="52FF2B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69" autoAdjust="0"/>
    <p:restoredTop sz="84418" autoAdjust="0"/>
  </p:normalViewPr>
  <p:slideViewPr>
    <p:cSldViewPr>
      <p:cViewPr>
        <p:scale>
          <a:sx n="192" d="100"/>
          <a:sy n="192" d="100"/>
        </p:scale>
        <p:origin x="1416" y="11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3" d="100"/>
        <a:sy n="6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2601A-0C04-7E43-828F-EE4B854CFF1E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454770-35AD-8044-A12D-0D7BC5CFC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3174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86ADCB3C-BB0F-40B8-9069-682EE883212E}" type="datetimeFigureOut">
              <a:rPr lang="en-GB" smtClean="0"/>
              <a:t>15/07/2014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E22CE2EF-FF46-4E4D-B26D-60CD737C00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947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E9DD-49EB-4B2E-B5D5-2793D7571C6B}" type="datetimeFigureOut">
              <a:rPr lang="en-GB" smtClean="0"/>
              <a:t>15/07/2014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6F3DE-4476-4C07-A9D0-D4A367E6D2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408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E9DD-49EB-4B2E-B5D5-2793D7571C6B}" type="datetimeFigureOut">
              <a:rPr lang="en-GB" smtClean="0"/>
              <a:t>15/07/2014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6F3DE-4476-4C07-A9D0-D4A367E6D2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546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E9DD-49EB-4B2E-B5D5-2793D7571C6B}" type="datetimeFigureOut">
              <a:rPr lang="en-GB" smtClean="0"/>
              <a:t>15/07/2014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6F3DE-4476-4C07-A9D0-D4A367E6D2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772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E9DD-49EB-4B2E-B5D5-2793D7571C6B}" type="datetimeFigureOut">
              <a:rPr lang="en-GB" smtClean="0"/>
              <a:t>15/07/2014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6F3DE-4476-4C07-A9D0-D4A367E6D2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243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E9DD-49EB-4B2E-B5D5-2793D7571C6B}" type="datetimeFigureOut">
              <a:rPr lang="en-GB" smtClean="0"/>
              <a:t>15/07/2014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6F3DE-4476-4C07-A9D0-D4A367E6D2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737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E9DD-49EB-4B2E-B5D5-2793D7571C6B}" type="datetimeFigureOut">
              <a:rPr lang="en-GB" smtClean="0"/>
              <a:t>15/07/2014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6F3DE-4476-4C07-A9D0-D4A367E6D2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779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E9DD-49EB-4B2E-B5D5-2793D7571C6B}" type="datetimeFigureOut">
              <a:rPr lang="en-GB" smtClean="0"/>
              <a:t>15/07/2014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6F3DE-4476-4C07-A9D0-D4A367E6D2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040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E9DD-49EB-4B2E-B5D5-2793D7571C6B}" type="datetimeFigureOut">
              <a:rPr lang="en-GB" smtClean="0"/>
              <a:t>15/07/2014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6F3DE-4476-4C07-A9D0-D4A367E6D2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738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E9DD-49EB-4B2E-B5D5-2793D7571C6B}" type="datetimeFigureOut">
              <a:rPr lang="en-GB" smtClean="0"/>
              <a:t>15/07/2014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6F3DE-4476-4C07-A9D0-D4A367E6D2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708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E9DD-49EB-4B2E-B5D5-2793D7571C6B}" type="datetimeFigureOut">
              <a:rPr lang="en-GB" smtClean="0"/>
              <a:t>15/07/2014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6F3DE-4476-4C07-A9D0-D4A367E6D2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858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E9DD-49EB-4B2E-B5D5-2793D7571C6B}" type="datetimeFigureOut">
              <a:rPr lang="en-GB" smtClean="0"/>
              <a:t>15/07/2014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6F3DE-4476-4C07-A9D0-D4A367E6D2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619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0E9DD-49EB-4B2E-B5D5-2793D7571C6B}" type="datetimeFigureOut">
              <a:rPr lang="en-GB" smtClean="0"/>
              <a:t>15/07/2014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6F3DE-4476-4C07-A9D0-D4A367E6D2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6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691680" y="1412776"/>
            <a:ext cx="5797550" cy="24676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  <a:ext uri="{FAA26D3D-D897-4be2-8F04-BA451C77F1D7}">
              <ma14:placeholderFlag xmlns:ma14="http://schemas.microsoft.com/office/mac/drawingml/2011/main" xmlns=""/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0" y="0"/>
            <a:ext cx="9144000" cy="6824909"/>
            <a:chOff x="0" y="0"/>
            <a:chExt cx="9144000" cy="6824909"/>
          </a:xfrm>
        </p:grpSpPr>
        <p:pic>
          <p:nvPicPr>
            <p:cNvPr id="11" name="Picture 12" descr="logo_for_forms.bmp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974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2" descr="kenny_footer_wid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154984"/>
              <a:ext cx="9144000" cy="669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Rectangle 6"/>
          <p:cNvSpPr/>
          <p:nvPr/>
        </p:nvSpPr>
        <p:spPr>
          <a:xfrm>
            <a:off x="323528" y="4409301"/>
            <a:ext cx="85689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b="1" dirty="0" smtClean="0"/>
              <a:t>The design of the new schemes of work</a:t>
            </a:r>
          </a:p>
          <a:p>
            <a:pPr algn="ctr"/>
            <a:endParaRPr lang="en-US" sz="2000" b="1" i="1" dirty="0" smtClean="0"/>
          </a:p>
          <a:p>
            <a:pPr algn="ctr"/>
            <a:endParaRPr lang="en-US" sz="2000" b="1" i="1" dirty="0"/>
          </a:p>
          <a:p>
            <a:pPr algn="ctr"/>
            <a:endParaRPr lang="en-US" sz="2000" b="1" i="1" dirty="0" smtClean="0"/>
          </a:p>
          <a:p>
            <a:pPr algn="ctr"/>
            <a:r>
              <a:rPr lang="en-US" sz="2000" b="1" i="1" dirty="0" smtClean="0"/>
              <a:t>Helping </a:t>
            </a:r>
            <a:r>
              <a:rPr lang="en-US" sz="2000" b="1" i="1" dirty="0"/>
              <a:t>you put the bounce back</a:t>
            </a:r>
            <a:endParaRPr lang="en-GB" sz="2000" dirty="0"/>
          </a:p>
          <a:p>
            <a:pPr algn="ctr"/>
            <a:r>
              <a:rPr lang="en-US" sz="2000" b="1" i="1" dirty="0"/>
              <a:t>into </a:t>
            </a:r>
            <a:r>
              <a:rPr lang="en-US" sz="2000" b="1" i="1" dirty="0" err="1"/>
              <a:t>maths</a:t>
            </a:r>
            <a:r>
              <a:rPr lang="en-US" sz="2000" b="1" i="1" dirty="0"/>
              <a:t> teaching</a:t>
            </a:r>
            <a:endParaRPr lang="en-GB" sz="2000" dirty="0"/>
          </a:p>
          <a:p>
            <a:r>
              <a:rPr lang="en-GB" sz="3000" dirty="0"/>
              <a:t> 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375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166080"/>
            <a:ext cx="8820471" cy="5927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7016" y="6241946"/>
            <a:ext cx="9144000" cy="616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" y="4437112"/>
            <a:ext cx="3131840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ular Callout 7"/>
          <p:cNvSpPr/>
          <p:nvPr/>
        </p:nvSpPr>
        <p:spPr>
          <a:xfrm>
            <a:off x="164724" y="2060848"/>
            <a:ext cx="3399164" cy="1800200"/>
          </a:xfrm>
          <a:prstGeom prst="wedgeRoundRectCallout">
            <a:avLst>
              <a:gd name="adj1" fmla="val 40457"/>
              <a:gd name="adj2" fmla="val 81979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Suggested activities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include links to carefully chosen resources on </a:t>
            </a:r>
            <a:r>
              <a:rPr lang="en-GB" dirty="0" smtClean="0">
                <a:solidFill>
                  <a:srgbClr val="0000FF"/>
                </a:solidFill>
                <a:latin typeface="Century Gothic" panose="020B0502020202020204" pitchFamily="34" charset="0"/>
              </a:rPr>
              <a:t>www.kangaroomaths.com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and </a:t>
            </a:r>
            <a:r>
              <a:rPr lang="en-GB" dirty="0" smtClean="0">
                <a:solidFill>
                  <a:srgbClr val="0000FF"/>
                </a:solidFill>
                <a:latin typeface="Century Gothic" panose="020B0502020202020204" pitchFamily="34" charset="0"/>
              </a:rPr>
              <a:t>nrich.maths.org</a:t>
            </a:r>
            <a:endParaRPr lang="en-GB" dirty="0">
              <a:solidFill>
                <a:srgbClr val="0000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39752" y="153529"/>
            <a:ext cx="6660231" cy="2511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026869" y="4437112"/>
            <a:ext cx="3131840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29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166080"/>
            <a:ext cx="8820471" cy="5927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7016" y="6241946"/>
            <a:ext cx="9144000" cy="616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" y="4437112"/>
            <a:ext cx="3131840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ular Callout 7"/>
          <p:cNvSpPr/>
          <p:nvPr/>
        </p:nvSpPr>
        <p:spPr>
          <a:xfrm>
            <a:off x="1331640" y="2564904"/>
            <a:ext cx="4191252" cy="1800200"/>
          </a:xfrm>
          <a:prstGeom prst="wedgeRoundRectCallout">
            <a:avLst>
              <a:gd name="adj1" fmla="val 63887"/>
              <a:gd name="adj2" fmla="val 78702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Possible misconceptions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highlight some incorrect thinking that students might demonstrate (not mistakes).  Thought should be given as to how to exploit these.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39752" y="153529"/>
            <a:ext cx="6660231" cy="2511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ular Callout 8"/>
          <p:cNvSpPr/>
          <p:nvPr/>
        </p:nvSpPr>
        <p:spPr>
          <a:xfrm>
            <a:off x="179512" y="4581128"/>
            <a:ext cx="2808313" cy="1516801"/>
          </a:xfrm>
          <a:prstGeom prst="wedgeRoundRectCallout">
            <a:avLst>
              <a:gd name="adj1" fmla="val -21593"/>
              <a:gd name="adj2" fmla="val -49096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See</a:t>
            </a:r>
            <a:r>
              <a:rPr lang="en-GB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Embedding Formative Assessment, </a:t>
            </a:r>
            <a:r>
              <a:rPr lang="en-GB" sz="1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Wiliam</a:t>
            </a:r>
            <a:r>
              <a:rPr lang="en-GB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, 2011 </a:t>
            </a: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and</a:t>
            </a:r>
            <a:r>
              <a:rPr lang="en-GB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Learning from Mistakes and Misconceptions, (Standards Unit box)</a:t>
            </a:r>
            <a:endParaRPr lang="en-GB" sz="1400" i="1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98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166080"/>
            <a:ext cx="8820471" cy="5927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7016" y="6241946"/>
            <a:ext cx="9144000" cy="616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ounded Rectangular Callout 7"/>
          <p:cNvSpPr/>
          <p:nvPr/>
        </p:nvSpPr>
        <p:spPr>
          <a:xfrm>
            <a:off x="2843808" y="2002293"/>
            <a:ext cx="4191252" cy="1800200"/>
          </a:xfrm>
          <a:prstGeom prst="wedgeRoundRectCallout">
            <a:avLst>
              <a:gd name="adj1" fmla="val -54698"/>
              <a:gd name="adj2" fmla="val 94268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Reasoning opportunities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and </a:t>
            </a: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probing questions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utilise questions stems suggested as particularly effective following research by John Mason and Anne Watson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39752" y="153529"/>
            <a:ext cx="6660231" cy="2511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ular Callout 8"/>
          <p:cNvSpPr/>
          <p:nvPr/>
        </p:nvSpPr>
        <p:spPr>
          <a:xfrm>
            <a:off x="4939434" y="3950876"/>
            <a:ext cx="3080221" cy="1008112"/>
          </a:xfrm>
          <a:prstGeom prst="wedgeRoundRectCallout">
            <a:avLst>
              <a:gd name="adj1" fmla="val -21593"/>
              <a:gd name="adj2" fmla="val -49096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See</a:t>
            </a:r>
            <a:r>
              <a:rPr lang="en-GB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GB" sz="1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Questions and Prompts for Mathematical Thinking </a:t>
            </a:r>
            <a:r>
              <a:rPr lang="en-GB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, Watson &amp; Mason, 1998, (ATM)</a:t>
            </a:r>
            <a:endParaRPr lang="en-GB" sz="1400" i="1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67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4016" y="188640"/>
            <a:ext cx="8820472" cy="33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7016" y="6241946"/>
            <a:ext cx="9144000" cy="616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195736" y="476672"/>
            <a:ext cx="504055" cy="3023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ular Callout 5"/>
          <p:cNvSpPr/>
          <p:nvPr/>
        </p:nvSpPr>
        <p:spPr>
          <a:xfrm>
            <a:off x="503547" y="3649658"/>
            <a:ext cx="4500501" cy="2592288"/>
          </a:xfrm>
          <a:prstGeom prst="wedgeRoundRectCallout">
            <a:avLst>
              <a:gd name="adj1" fmla="val 34930"/>
              <a:gd name="adj2" fmla="val -81252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The first part of a framework for assessing without levels: a maximum of 13 </a:t>
            </a: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mastery indicators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each year are chosen to represent the most important skills that students need to acquire in order to make progress in their mathematics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32240" y="462342"/>
            <a:ext cx="2232248" cy="3023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1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4016" y="188640"/>
            <a:ext cx="8820472" cy="33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7016" y="6241946"/>
            <a:ext cx="9144000" cy="616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195736" y="476672"/>
            <a:ext cx="504055" cy="3023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ular Callout 5"/>
          <p:cNvSpPr/>
          <p:nvPr/>
        </p:nvSpPr>
        <p:spPr>
          <a:xfrm>
            <a:off x="3059832" y="3672812"/>
            <a:ext cx="3960440" cy="1844420"/>
          </a:xfrm>
          <a:prstGeom prst="wedgeRoundRectCallout">
            <a:avLst>
              <a:gd name="adj1" fmla="val 42065"/>
              <a:gd name="adj2" fmla="val -126487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Alongside the mastery indicators, </a:t>
            </a: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essential knowledge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lists the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facts that students need to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know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in order to make progress in their mathematics</a:t>
            </a:r>
          </a:p>
        </p:txBody>
      </p:sp>
    </p:spTree>
    <p:extLst>
      <p:ext uri="{BB962C8B-B14F-4D97-AF65-F5344CB8AC3E}">
        <p14:creationId xmlns:p14="http://schemas.microsoft.com/office/powerpoint/2010/main" val="304352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4016" y="188640"/>
            <a:ext cx="8820472" cy="33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7016" y="6241946"/>
            <a:ext cx="9144000" cy="616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ular Callout 5"/>
          <p:cNvSpPr/>
          <p:nvPr/>
        </p:nvSpPr>
        <p:spPr>
          <a:xfrm>
            <a:off x="3059832" y="3672812"/>
            <a:ext cx="4320480" cy="2060444"/>
          </a:xfrm>
          <a:prstGeom prst="wedgeRoundRectCallout">
            <a:avLst>
              <a:gd name="adj1" fmla="val -57364"/>
              <a:gd name="adj2" fmla="val -96901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The number of </a:t>
            </a: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hours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for a unit.  However, the curriculum model in your school, the place of deliberate practice, and the time it takes students to master concepts will all influence the reality.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70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166080"/>
            <a:ext cx="8820471" cy="5927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7016" y="6241946"/>
            <a:ext cx="9144000" cy="616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798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4000" cy="6824909"/>
            <a:chOff x="0" y="0"/>
            <a:chExt cx="9144000" cy="6824909"/>
          </a:xfrm>
        </p:grpSpPr>
        <p:pic>
          <p:nvPicPr>
            <p:cNvPr id="5" name="Picture 12" descr="logo_for_forms.bmp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974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" descr="kenny_footer_wid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154984"/>
              <a:ext cx="9144000" cy="669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69036" y="1124744"/>
            <a:ext cx="6552728" cy="267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475656" y="3914839"/>
            <a:ext cx="6711153" cy="2943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841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0"/>
            <a:ext cx="9144000" cy="6824909"/>
            <a:chOff x="0" y="0"/>
            <a:chExt cx="9144000" cy="6824909"/>
          </a:xfrm>
        </p:grpSpPr>
        <p:pic>
          <p:nvPicPr>
            <p:cNvPr id="6" name="Picture 12" descr="logo_for_forms.bmp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974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" descr="kenny_footer_wid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154984"/>
              <a:ext cx="9144000" cy="669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ounded Rectangle 7"/>
          <p:cNvSpPr/>
          <p:nvPr/>
        </p:nvSpPr>
        <p:spPr>
          <a:xfrm>
            <a:off x="899592" y="1124744"/>
            <a:ext cx="7302962" cy="511256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smtClean="0"/>
              <a:t>Session 2: </a:t>
            </a:r>
          </a:p>
          <a:p>
            <a:pPr algn="ctr"/>
            <a:r>
              <a:rPr lang="en-GB" sz="5400" dirty="0" smtClean="0"/>
              <a:t>The Kangaroo Maths Solution:</a:t>
            </a:r>
          </a:p>
          <a:p>
            <a:pPr algn="ctr"/>
            <a:r>
              <a:rPr lang="en-GB" sz="5400" dirty="0" smtClean="0"/>
              <a:t>Phase 2</a:t>
            </a:r>
          </a:p>
        </p:txBody>
      </p:sp>
    </p:spTree>
    <p:extLst>
      <p:ext uri="{BB962C8B-B14F-4D97-AF65-F5344CB8AC3E}">
        <p14:creationId xmlns:p14="http://schemas.microsoft.com/office/powerpoint/2010/main" val="264101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844824"/>
            <a:ext cx="9036496" cy="4525963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GB" dirty="0" smtClean="0"/>
              <a:t>A mastery </a:t>
            </a:r>
            <a:r>
              <a:rPr lang="en-GB" dirty="0"/>
              <a:t>curriculum</a:t>
            </a:r>
          </a:p>
          <a:p>
            <a:pPr lvl="0"/>
            <a:r>
              <a:rPr lang="en-GB" dirty="0" smtClean="0"/>
              <a:t>Involve ‘deliberate practice’</a:t>
            </a:r>
            <a:endParaRPr lang="en-GB" dirty="0"/>
          </a:p>
          <a:p>
            <a:pPr lvl="0"/>
            <a:r>
              <a:rPr lang="en-GB" dirty="0"/>
              <a:t>Inspired by the work of </a:t>
            </a:r>
            <a:r>
              <a:rPr lang="en-GB" dirty="0" err="1"/>
              <a:t>Wiliam</a:t>
            </a:r>
            <a:r>
              <a:rPr lang="en-GB" dirty="0"/>
              <a:t> and Hattie</a:t>
            </a:r>
          </a:p>
          <a:p>
            <a:pPr lvl="0"/>
            <a:r>
              <a:rPr lang="en-GB" dirty="0"/>
              <a:t>Respond to Ofsted’s comments about schemes of </a:t>
            </a:r>
            <a:r>
              <a:rPr lang="en-GB" dirty="0" smtClean="0"/>
              <a:t>work in ‘Understanding the Score’ and ‘Made to Measure’ reports</a:t>
            </a:r>
          </a:p>
          <a:p>
            <a:pPr lvl="0"/>
            <a:r>
              <a:rPr lang="en-GB" dirty="0" smtClean="0"/>
              <a:t>Support ‘outstanding’ teaching and mathematics curriculum (Ofsted: Subject Survey Visits for Mathematics)  </a:t>
            </a:r>
            <a:endParaRPr lang="en-GB" dirty="0"/>
          </a:p>
          <a:p>
            <a:pPr lvl="0"/>
            <a:r>
              <a:rPr lang="en-GB" dirty="0"/>
              <a:t>A framework for assessing without levels</a:t>
            </a:r>
          </a:p>
          <a:p>
            <a:pPr lvl="0"/>
            <a:r>
              <a:rPr lang="en-GB" dirty="0"/>
              <a:t>Revolution not evolution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9144000" cy="6824909"/>
            <a:chOff x="0" y="0"/>
            <a:chExt cx="9144000" cy="6824909"/>
          </a:xfrm>
        </p:grpSpPr>
        <p:pic>
          <p:nvPicPr>
            <p:cNvPr id="5" name="Picture 12" descr="logo_for_forms.bmp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974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" descr="kenny_footer_wid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154984"/>
              <a:ext cx="9144000" cy="669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Title 1"/>
          <p:cNvSpPr txBox="1">
            <a:spLocks/>
          </p:cNvSpPr>
          <p:nvPr/>
        </p:nvSpPr>
        <p:spPr>
          <a:xfrm>
            <a:off x="611560" y="6206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Our thinking ….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832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166080"/>
            <a:ext cx="8820471" cy="5927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7016" y="6241946"/>
            <a:ext cx="9144000" cy="616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79512" y="1052736"/>
            <a:ext cx="8820471" cy="5040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79512" y="153529"/>
            <a:ext cx="8820471" cy="2511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ular Callout 6"/>
          <p:cNvSpPr/>
          <p:nvPr/>
        </p:nvSpPr>
        <p:spPr>
          <a:xfrm>
            <a:off x="2915816" y="1772816"/>
            <a:ext cx="4392488" cy="2808312"/>
          </a:xfrm>
          <a:prstGeom prst="wedgeRoundRectCallout">
            <a:avLst>
              <a:gd name="adj1" fmla="val -42296"/>
              <a:gd name="adj2" fmla="val -78407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‘</a:t>
            </a: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Key concepts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’ taken from the Programme of Study and then grouped.  Stages 1 to 6 already arranged by year.  Stages 7 to 11 needed to be chosen to create medium term plans.  Progression maps built to show the big picture from Years 1 to 11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70584" y="278289"/>
            <a:ext cx="2376264" cy="360040"/>
          </a:xfrm>
          <a:prstGeom prst="rect">
            <a:avLst/>
          </a:prstGeom>
          <a:solidFill>
            <a:srgbClr val="FFFFFF">
              <a:alpha val="0"/>
            </a:srgbClr>
          </a:solidFill>
          <a:ln w="38100" cmpd="sng">
            <a:solidFill>
              <a:srgbClr val="FF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706175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4016" y="188640"/>
            <a:ext cx="8820472" cy="33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7016" y="6241946"/>
            <a:ext cx="9144000" cy="616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195736" y="476672"/>
            <a:ext cx="6804247" cy="3023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ular Callout 5"/>
          <p:cNvSpPr/>
          <p:nvPr/>
        </p:nvSpPr>
        <p:spPr>
          <a:xfrm>
            <a:off x="4211960" y="3068960"/>
            <a:ext cx="4392488" cy="2592288"/>
          </a:xfrm>
          <a:prstGeom prst="wedgeRoundRectCallout">
            <a:avLst>
              <a:gd name="adj1" fmla="val -87624"/>
              <a:gd name="adj2" fmla="val -45409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Unit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names chosen based on mathematical habits of mind (</a:t>
            </a:r>
            <a:r>
              <a:rPr lang="en-GB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Cuoco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, 1996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).  Organised to ensure any instances of prerequisite knowledge within a year are covered in the first term.  All stages align closely throughout the year.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10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166080"/>
            <a:ext cx="8820471" cy="5927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7016" y="6241946"/>
            <a:ext cx="9144000" cy="616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79512" y="2852936"/>
            <a:ext cx="8820471" cy="3240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339752" y="153529"/>
            <a:ext cx="6660231" cy="2511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ular Callout 6"/>
          <p:cNvSpPr/>
          <p:nvPr/>
        </p:nvSpPr>
        <p:spPr>
          <a:xfrm>
            <a:off x="297887" y="2636912"/>
            <a:ext cx="4083729" cy="2675576"/>
          </a:xfrm>
          <a:prstGeom prst="wedgeRoundRectCallout">
            <a:avLst>
              <a:gd name="adj1" fmla="val -32620"/>
              <a:gd name="adj2" fmla="val -71586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Potential </a:t>
            </a: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learning intentions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identified that describe the process of learning.  They are examples of what the teacher might select for their class.  Learning intentions could also be thought of as learning objectives. 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623635" y="3501008"/>
            <a:ext cx="4158717" cy="2740938"/>
          </a:xfrm>
          <a:prstGeom prst="wedgeRoundRectCallout">
            <a:avLst>
              <a:gd name="adj1" fmla="val 14211"/>
              <a:gd name="adj2" fmla="val -84060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Potential </a:t>
            </a: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success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criteria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identified that describe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the steps to success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and outcomes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of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learning.  They are examples, and should not be seen as an exhaustive set.  Success criteria could also be thought of as learning outcomes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467543" y="5500602"/>
            <a:ext cx="3914073" cy="880726"/>
          </a:xfrm>
          <a:prstGeom prst="wedgeRoundRectCallout">
            <a:avLst>
              <a:gd name="adj1" fmla="val -21593"/>
              <a:gd name="adj2" fmla="val -49096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See</a:t>
            </a:r>
            <a:r>
              <a:rPr lang="en-GB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Embedding Formative Assessment, </a:t>
            </a:r>
            <a:r>
              <a:rPr lang="en-GB" sz="1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Wiliam</a:t>
            </a:r>
            <a:r>
              <a:rPr lang="en-GB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, 2011 </a:t>
            </a: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and </a:t>
            </a:r>
            <a:r>
              <a:rPr lang="en-GB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Visible Learning for Teachers, Hattie, 2011</a:t>
            </a:r>
            <a:endParaRPr lang="en-GB" sz="1400" i="1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59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166080"/>
            <a:ext cx="8820471" cy="5927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7016" y="6241946"/>
            <a:ext cx="9144000" cy="616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79512" y="4437112"/>
            <a:ext cx="8820471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059832" y="2852936"/>
            <a:ext cx="6100630" cy="17572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ular Callout 7"/>
          <p:cNvSpPr/>
          <p:nvPr/>
        </p:nvSpPr>
        <p:spPr>
          <a:xfrm>
            <a:off x="4139953" y="3830526"/>
            <a:ext cx="2079358" cy="1193772"/>
          </a:xfrm>
          <a:prstGeom prst="wedgeRoundRectCallout">
            <a:avLst>
              <a:gd name="adj1" fmla="val -99273"/>
              <a:gd name="adj2" fmla="val -79118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Prerequisites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for the example success criteria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39752" y="153529"/>
            <a:ext cx="6660231" cy="2511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ounded Rectangle 1"/>
          <p:cNvSpPr/>
          <p:nvPr/>
        </p:nvSpPr>
        <p:spPr>
          <a:xfrm>
            <a:off x="4375064" y="1052736"/>
            <a:ext cx="4716016" cy="2016224"/>
          </a:xfrm>
          <a:prstGeom prst="roundRect">
            <a:avLst/>
          </a:prstGeom>
          <a:solidFill>
            <a:srgbClr val="FFFFFF">
              <a:alpha val="0"/>
            </a:srgbClr>
          </a:solidFill>
          <a:ln w="57150" cmpd="sng">
            <a:solidFill>
              <a:srgbClr val="FF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88200" y="2636912"/>
            <a:ext cx="3203848" cy="1008112"/>
          </a:xfrm>
          <a:prstGeom prst="roundRect">
            <a:avLst/>
          </a:prstGeom>
          <a:solidFill>
            <a:srgbClr val="FFFFFF">
              <a:alpha val="0"/>
            </a:srgbClr>
          </a:solidFill>
          <a:ln w="57150" cmpd="sng">
            <a:solidFill>
              <a:srgbClr val="FF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345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  <p:bldP spid="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166080"/>
            <a:ext cx="8820471" cy="5927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7016" y="6241946"/>
            <a:ext cx="9144000" cy="616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79512" y="4437112"/>
            <a:ext cx="8820471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940152" y="2852936"/>
            <a:ext cx="3220309" cy="17572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ular Callout 7"/>
          <p:cNvSpPr/>
          <p:nvPr/>
        </p:nvSpPr>
        <p:spPr>
          <a:xfrm>
            <a:off x="683568" y="4774052"/>
            <a:ext cx="4608511" cy="1483101"/>
          </a:xfrm>
          <a:prstGeom prst="wedgeRoundRectCallout">
            <a:avLst>
              <a:gd name="adj1" fmla="val -1826"/>
              <a:gd name="adj2" fmla="val -86652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The </a:t>
            </a: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mathematical language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section includes key vocabulary for the unit and information about the </a:t>
            </a: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notation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that students need to understand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39752" y="153529"/>
            <a:ext cx="6660231" cy="2511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03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166080"/>
            <a:ext cx="8820471" cy="5927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7016" y="6241946"/>
            <a:ext cx="9144000" cy="616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79512" y="4437112"/>
            <a:ext cx="8820471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ular Callout 7"/>
          <p:cNvSpPr/>
          <p:nvPr/>
        </p:nvSpPr>
        <p:spPr>
          <a:xfrm>
            <a:off x="395536" y="3717032"/>
            <a:ext cx="4608511" cy="2376264"/>
          </a:xfrm>
          <a:prstGeom prst="wedgeRoundRectCallout">
            <a:avLst>
              <a:gd name="adj1" fmla="val 71460"/>
              <a:gd name="adj2" fmla="val -47539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Pedagogical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notes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are relevant for all, but particularly beneficial for non-specialists and inexperienced teachers.   </a:t>
            </a: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Common approaches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are shown in italics as they should be noted in a scheme of work but could be personalised to a school.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39752" y="153529"/>
            <a:ext cx="6660231" cy="2511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5940152" y="3789040"/>
            <a:ext cx="2952328" cy="720080"/>
          </a:xfrm>
          <a:prstGeom prst="roundRect">
            <a:avLst/>
          </a:prstGeom>
          <a:solidFill>
            <a:srgbClr val="FFFFFF">
              <a:alpha val="0"/>
            </a:srgbClr>
          </a:solidFill>
          <a:ln w="57150" cmpd="sng">
            <a:solidFill>
              <a:srgbClr val="FF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722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4687</TotalTime>
  <Words>535</Words>
  <Application>Microsoft Office PowerPoint</Application>
  <PresentationFormat>On-screen Show (4:3)</PresentationFormat>
  <Paragraphs>34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</dc:creator>
  <cp:lastModifiedBy>Craig Barton</cp:lastModifiedBy>
  <cp:revision>461</cp:revision>
  <cp:lastPrinted>2014-05-15T19:55:04Z</cp:lastPrinted>
  <dcterms:created xsi:type="dcterms:W3CDTF">2012-11-07T22:01:57Z</dcterms:created>
  <dcterms:modified xsi:type="dcterms:W3CDTF">2014-07-15T13:13:37Z</dcterms:modified>
</cp:coreProperties>
</file>