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2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71" r:id="rId24"/>
    <p:sldId id="272" r:id="rId25"/>
    <p:sldId id="275" r:id="rId26"/>
    <p:sldId id="276" r:id="rId27"/>
    <p:sldId id="274" r:id="rId28"/>
    <p:sldId id="273" r:id="rId29"/>
    <p:sldId id="277" r:id="rId30"/>
    <p:sldId id="269" r:id="rId31"/>
    <p:sldId id="268" r:id="rId32"/>
    <p:sldId id="279" r:id="rId33"/>
    <p:sldId id="296" r:id="rId34"/>
    <p:sldId id="297" r:id="rId35"/>
    <p:sldId id="298" r:id="rId36"/>
    <p:sldId id="280" r:id="rId37"/>
    <p:sldId id="278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D6674-19AE-463E-AA87-90882901AC17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43AA-270F-4803-A2A2-FC70BBFCE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6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5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8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1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8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45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4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3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5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2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4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8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2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7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6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x of x 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6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7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6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8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9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0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0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7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16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78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9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51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x of x 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5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7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1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2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x of x</a:t>
            </a:r>
          </a:p>
          <a:p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6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76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x of x</a:t>
            </a:r>
          </a:p>
          <a:p>
            <a:r>
              <a:rPr lang="en-US" smtClean="0">
                <a:solidFill>
                  <a:srgbClr val="FFFFFF"/>
                </a:solidFill>
              </a:rPr>
              <a:t>Version 3.0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5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8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9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4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1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A61A-BEBE-44B8-8AFE-890B37B6D94B}" type="datetimeFigureOut">
              <a:rPr lang="en-GB" smtClean="0"/>
              <a:t>29/06/2014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6800-3A0D-48C9-948F-3987EFB0B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pPr defTabSz="457200"/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pPr defTabSz="457200"/>
            <a:r>
              <a:rPr lang="en-US" smtClean="0">
                <a:solidFill>
                  <a:srgbClr val="4B4B4B"/>
                </a:solidFill>
              </a:rPr>
              <a:t>x of x </a:t>
            </a:r>
          </a:p>
          <a:p>
            <a:pPr defTabSz="457200"/>
            <a:r>
              <a:rPr lang="en-US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bartonmaths.com/blog/new-gcse-maths-sample-question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G “see” SE</a:t>
            </a:r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sz="8000" dirty="0" smtClean="0">
                <a:solidFill>
                  <a:schemeClr val="bg1"/>
                </a:solidFill>
              </a:rPr>
              <a:t>&amp;</a:t>
            </a:r>
            <a:r>
              <a:rPr lang="en-GB" sz="8000" dirty="0">
                <a:solidFill>
                  <a:schemeClr val="bg1"/>
                </a:solidFill>
              </a:rPr>
              <a:t/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sz="8000" dirty="0" smtClean="0">
                <a:solidFill>
                  <a:schemeClr val="bg1"/>
                </a:solidFill>
              </a:rPr>
              <a:t>The New Dream Scheme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Assessment Objective </a:t>
            </a:r>
            <a:r>
              <a:rPr lang="en-US" sz="2600" dirty="0">
                <a:solidFill>
                  <a:schemeClr val="tx2"/>
                </a:solidFill>
                <a:latin typeface="+mj-lt"/>
              </a:rPr>
              <a:t>3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10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60967" y="1447800"/>
          <a:ext cx="7384776" cy="473747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4776"/>
              </a:tblGrid>
              <a:tr h="40931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Solve problems within mathematics in other contexts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3948153">
                <a:tc>
                  <a:txBody>
                    <a:bodyPr/>
                    <a:lstStyle/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Students should be able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to: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translate problems in mathematical or non-mathematical contexts into a process or a series of mathematical processes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make and use connections between different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 parts of mathematics 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inter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pret results in the context of the given problem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evaluate methods used and results obtained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evaluate solutions to identify how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 they may have been affected by assumptions made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279400" lvl="1" indent="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None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0" lvl="1" indent="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Weighting:	F  25%	H  30%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52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21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</a:rPr>
              <a:t>Higher Tier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537"/>
          <a:stretch/>
        </p:blipFill>
        <p:spPr bwMode="auto">
          <a:xfrm>
            <a:off x="0" y="972000"/>
            <a:ext cx="9144000" cy="53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33550" y="1924050"/>
            <a:ext cx="447675" cy="2819400"/>
          </a:xfrm>
        </p:spPr>
        <p:txBody>
          <a:bodyPr/>
          <a:lstStyle/>
          <a:p>
            <a:r>
              <a:rPr lang="en-GB" dirty="0" smtClean="0"/>
              <a:t>A*</a:t>
            </a:r>
          </a:p>
          <a:p>
            <a:endParaRPr lang="en-GB" dirty="0" smtClean="0"/>
          </a:p>
          <a:p>
            <a:r>
              <a:rPr lang="en-GB" dirty="0" smtClean="0"/>
              <a:t>A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33525" y="4219576"/>
            <a:ext cx="3271808" cy="0"/>
          </a:xfrm>
          <a:prstGeom prst="line">
            <a:avLst/>
          </a:prstGeom>
          <a:ln>
            <a:solidFill>
              <a:srgbClr val="412878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4343387" y="2936078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6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43390" y="1620439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9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343390" y="2033585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8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343390" y="2459829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4B4B4B"/>
                </a:solidFill>
              </a:rPr>
              <a:t>7</a:t>
            </a:r>
            <a:endParaRPr lang="en-GB" dirty="0">
              <a:solidFill>
                <a:srgbClr val="4B4B4B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343389" y="3821904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4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343386" y="3355178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4B4B4B"/>
                </a:solidFill>
              </a:rPr>
              <a:t>5</a:t>
            </a:r>
            <a:endParaRPr lang="en-GB" dirty="0">
              <a:solidFill>
                <a:srgbClr val="4B4B4B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33524" y="2857500"/>
            <a:ext cx="3271809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 txBox="1">
            <a:spLocks/>
          </p:cNvSpPr>
          <p:nvPr/>
        </p:nvSpPr>
        <p:spPr>
          <a:xfrm>
            <a:off x="238124" y="4024312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38124" y="2562223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800100" y="1881187"/>
            <a:ext cx="342900" cy="167639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800100" y="3690935"/>
            <a:ext cx="342900" cy="10525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143000" y="5400675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Current </a:t>
            </a:r>
          </a:p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GCSE linear 175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962371" y="5375672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New GCSE 240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2066926" y="1976435"/>
            <a:ext cx="933449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53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3219425" y="1616869"/>
            <a:ext cx="933449" cy="109537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120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0800000">
            <a:off x="4733909" y="1616869"/>
            <a:ext cx="342900" cy="1166810"/>
          </a:xfrm>
          <a:prstGeom prst="leftBrace">
            <a:avLst>
              <a:gd name="adj1" fmla="val 2222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5172063" y="2040731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 rot="10800000">
            <a:off x="4733909" y="2969418"/>
            <a:ext cx="342900" cy="1178717"/>
          </a:xfrm>
          <a:prstGeom prst="leftBrace">
            <a:avLst>
              <a:gd name="adj1" fmla="val 2222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172063" y="3363513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5848339" y="1793079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Sustained challenge at the top end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5848339" y="3187301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Mastery of the ‘basics’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7248514" y="2444351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Intrinsic structural demands</a:t>
            </a:r>
            <a:endParaRPr lang="en-GB" sz="1600" dirty="0">
              <a:solidFill>
                <a:srgbClr val="FFFF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081307" y="1616869"/>
            <a:ext cx="0" cy="359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876646" y="4362447"/>
            <a:ext cx="1114438" cy="333375"/>
          </a:xfrm>
          <a:prstGeom prst="roundRect">
            <a:avLst/>
          </a:prstGeom>
          <a:pattFill prst="ltUpDiag">
            <a:fgClr>
              <a:schemeClr val="accent1"/>
            </a:fgClr>
            <a:bgClr>
              <a:schemeClr val="bg2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Higher tier structure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6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32" grpId="0" animBg="1"/>
      <p:bldP spid="33" grpId="0" animBg="1"/>
      <p:bldP spid="37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Higher Tier Papers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>
                <a:solidFill>
                  <a:srgbClr val="4B4B4B"/>
                </a:solidFill>
                <a:cs typeface="Arial" charset="0"/>
              </a:rPr>
              <a:t>Each paper will start with 4 multiple choice questions</a:t>
            </a: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>
                <a:solidFill>
                  <a:srgbClr val="4B4B4B"/>
                </a:solidFill>
                <a:cs typeface="Arial" charset="0"/>
              </a:rPr>
              <a:t>4 further multiple choice questions are spread throughout each paper</a:t>
            </a: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>
                <a:solidFill>
                  <a:srgbClr val="4B4B4B"/>
                </a:solidFill>
                <a:cs typeface="Arial" charset="0"/>
              </a:rPr>
              <a:t>Early questions test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the </a:t>
            </a:r>
            <a:r>
              <a:rPr lang="en-GB" sz="1800" i="1" dirty="0">
                <a:solidFill>
                  <a:srgbClr val="4B4B4B"/>
                </a:solidFill>
                <a:cs typeface="Arial" charset="0"/>
              </a:rPr>
              <a:t>additional foundation content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in a straightforward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way and the </a:t>
            </a:r>
            <a:r>
              <a:rPr lang="en-GB" sz="1800" i="1" dirty="0" smtClean="0">
                <a:solidFill>
                  <a:srgbClr val="4B4B4B"/>
                </a:solidFill>
                <a:cs typeface="Arial" charset="0"/>
              </a:rPr>
              <a:t>basic </a:t>
            </a:r>
            <a:r>
              <a:rPr lang="en-GB" sz="1800" i="1" dirty="0">
                <a:solidFill>
                  <a:srgbClr val="4B4B4B"/>
                </a:solidFill>
                <a:cs typeface="Arial" charset="0"/>
              </a:rPr>
              <a:t>foundation content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 in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a more complex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way</a:t>
            </a:r>
          </a:p>
          <a:p>
            <a:pPr marL="0" indent="0">
              <a:buClr>
                <a:srgbClr val="4B4B4B"/>
              </a:buClr>
              <a:buFont typeface="Arial"/>
              <a:buNone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>
                <a:solidFill>
                  <a:srgbClr val="4B4B4B"/>
                </a:solidFill>
                <a:cs typeface="Arial" charset="0"/>
              </a:rPr>
              <a:t>As the paper progresses the </a:t>
            </a:r>
            <a:r>
              <a:rPr lang="en-GB" sz="1800" i="1" dirty="0">
                <a:solidFill>
                  <a:srgbClr val="4B4B4B"/>
                </a:solidFill>
                <a:cs typeface="Arial" charset="0"/>
              </a:rPr>
              <a:t>higher content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is tested in a straightforward way and the </a:t>
            </a:r>
            <a:r>
              <a:rPr lang="en-GB" sz="1800" i="1" dirty="0" smtClean="0">
                <a:solidFill>
                  <a:srgbClr val="4B4B4B"/>
                </a:solidFill>
                <a:cs typeface="Arial" charset="0"/>
              </a:rPr>
              <a:t>additional foundation </a:t>
            </a:r>
            <a:r>
              <a:rPr lang="en-GB" sz="1800" i="1" dirty="0">
                <a:solidFill>
                  <a:srgbClr val="4B4B4B"/>
                </a:solidFill>
                <a:cs typeface="Arial" charset="0"/>
              </a:rPr>
              <a:t>content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is tested in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a more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complex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way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At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the end of the paper </a:t>
            </a:r>
            <a:r>
              <a:rPr lang="en-GB" sz="1800" i="1" dirty="0" smtClean="0">
                <a:solidFill>
                  <a:srgbClr val="4B4B4B"/>
                </a:solidFill>
                <a:cs typeface="Arial" charset="0"/>
              </a:rPr>
              <a:t>higher </a:t>
            </a:r>
            <a:r>
              <a:rPr lang="en-GB" sz="1800" i="1" dirty="0">
                <a:solidFill>
                  <a:srgbClr val="4B4B4B"/>
                </a:solidFill>
                <a:cs typeface="Arial" charset="0"/>
              </a:rPr>
              <a:t>content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is tested in both straightforward and more complex ways 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24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of testing results Paper 1H Question 21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67400" y="1752600"/>
            <a:ext cx="3048000" cy="405266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Problem solving questions don’t need to be in context or word-heavy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Still a challenge!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10% scored 4 marks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9% scored 3 marks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10% scored 2 marks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22% scored 1 mark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49% did not score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64040"/>
            <a:ext cx="4752000" cy="367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of testing results Paper 2H Question 18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													</a:t>
            </a:r>
            <a:r>
              <a:rPr lang="en-GB" sz="1800" dirty="0" smtClean="0">
                <a:solidFill>
                  <a:schemeClr val="tx2"/>
                </a:solidFill>
              </a:rPr>
              <a:t>Testing helps us 														focus our support 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for you.</a:t>
            </a:r>
          </a:p>
          <a:p>
            <a:endParaRPr lang="en-GB" sz="1800" dirty="0">
              <a:solidFill>
                <a:schemeClr val="tx2"/>
              </a:solidFill>
            </a:endParaRPr>
          </a:p>
          <a:p>
            <a:r>
              <a:rPr lang="en-GB" sz="1800" dirty="0" smtClean="0">
                <a:solidFill>
                  <a:schemeClr val="tx2"/>
                </a:solidFill>
              </a:rPr>
              <a:t>													Proof at Higher tier.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GB" sz="1800" dirty="0" smtClean="0">
                <a:solidFill>
                  <a:schemeClr val="tx2"/>
                </a:solidFill>
              </a:rPr>
              <a:t>													Good differentiator,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but few can fully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meet the demands.</a:t>
            </a:r>
          </a:p>
          <a:p>
            <a:endParaRPr lang="en-GB" sz="1800" dirty="0" smtClean="0">
              <a:solidFill>
                <a:schemeClr val="tx2"/>
              </a:solidFill>
            </a:endParaRPr>
          </a:p>
          <a:p>
            <a:r>
              <a:rPr lang="en-GB" sz="1800" dirty="0" smtClean="0">
                <a:solidFill>
                  <a:schemeClr val="tx2"/>
                </a:solidFill>
              </a:rPr>
              <a:t>													3% scored 5 marks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15% scored 4 marks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7% scored 3 marks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35% scored 2 marks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18% scored 1 mark</a:t>
            </a:r>
          </a:p>
          <a:p>
            <a:r>
              <a:rPr lang="en-GB" sz="1800" dirty="0">
                <a:solidFill>
                  <a:schemeClr val="tx2"/>
                </a:solidFill>
              </a:rPr>
              <a:t>	</a:t>
            </a:r>
            <a:r>
              <a:rPr lang="en-GB" sz="1800" dirty="0" smtClean="0">
                <a:solidFill>
                  <a:schemeClr val="tx2"/>
                </a:solidFill>
              </a:rPr>
              <a:t>												Only 22% scored 0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GB" dirty="0" smtClean="0"/>
              <a:t>													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7759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Foundation Tier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15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1573"/>
          <a:stretch/>
        </p:blipFill>
        <p:spPr bwMode="auto">
          <a:xfrm>
            <a:off x="-1" y="97313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33550" y="1924050"/>
            <a:ext cx="447675" cy="2819400"/>
          </a:xfrm>
        </p:spPr>
        <p:txBody>
          <a:bodyPr/>
          <a:lstStyle/>
          <a:p>
            <a:r>
              <a:rPr lang="en-GB" dirty="0"/>
              <a:t>C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D</a:t>
            </a:r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281442" y="3362323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2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286234" y="1466847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4B4B4B"/>
                </a:solidFill>
              </a:rPr>
              <a:t>5</a:t>
            </a:r>
            <a:endParaRPr lang="en-GB" dirty="0">
              <a:solidFill>
                <a:srgbClr val="4B4B4B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281443" y="1930001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4B4B4B"/>
                </a:solidFill>
              </a:rPr>
              <a:t>4</a:t>
            </a:r>
            <a:endParaRPr lang="en-GB" dirty="0">
              <a:solidFill>
                <a:srgbClr val="4B4B4B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281441" y="2715810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3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281446" y="4157662"/>
            <a:ext cx="447675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B4B4B"/>
                </a:solidFill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985962" y="2065135"/>
            <a:ext cx="2190674" cy="1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 txBox="1">
            <a:spLocks/>
          </p:cNvSpPr>
          <p:nvPr/>
        </p:nvSpPr>
        <p:spPr>
          <a:xfrm>
            <a:off x="238124" y="4024312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38124" y="2562223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800100" y="1881187"/>
            <a:ext cx="342900" cy="16775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800100" y="3690935"/>
            <a:ext cx="342900" cy="10525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143000" y="5400675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Current </a:t>
            </a:r>
          </a:p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GCSE linear 175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962371" y="5375672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New GCSE 240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2114549" y="1906186"/>
            <a:ext cx="933449" cy="959647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53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3243187" y="1295400"/>
            <a:ext cx="933449" cy="118229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120 marks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10800000">
            <a:off x="4729116" y="1466847"/>
            <a:ext cx="347693" cy="1095376"/>
          </a:xfrm>
          <a:prstGeom prst="leftBrace">
            <a:avLst>
              <a:gd name="adj1" fmla="val 2222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5172063" y="2040731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27" name="Left Brace 26"/>
          <p:cNvSpPr/>
          <p:nvPr/>
        </p:nvSpPr>
        <p:spPr>
          <a:xfrm rot="10800000">
            <a:off x="4733909" y="2562223"/>
            <a:ext cx="342900" cy="1985963"/>
          </a:xfrm>
          <a:prstGeom prst="leftBrace">
            <a:avLst>
              <a:gd name="adj1" fmla="val 2222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4B4B4B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172063" y="3363513"/>
            <a:ext cx="676276" cy="39052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C8194B"/>
                </a:solidFill>
              </a:rPr>
              <a:t>50%</a:t>
            </a:r>
            <a:endParaRPr lang="en-GB" dirty="0">
              <a:solidFill>
                <a:srgbClr val="C8194B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5848339" y="1493043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Focus on key grades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5848339" y="3262310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Mastery of the ‘basics’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7248514" y="2386010"/>
            <a:ext cx="1685925" cy="742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rgbClr val="FFFFFF"/>
                </a:solidFill>
              </a:rPr>
              <a:t>Intrinsic structural demands</a:t>
            </a:r>
            <a:endParaRPr lang="en-GB" sz="1600" dirty="0">
              <a:solidFill>
                <a:srgbClr val="FFFF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128932" y="1295400"/>
            <a:ext cx="0" cy="528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Foundation tier structure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1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32" grpId="0" animBg="1"/>
      <p:bldP spid="33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Foundation Tier Papers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Each paper will start with 4 multiple choice questions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 smtClean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4 further multiple choice questions are spread throughout each paper</a:t>
            </a: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Early questions test the </a:t>
            </a:r>
            <a:r>
              <a:rPr lang="en-GB" sz="1800" i="1" dirty="0" smtClean="0">
                <a:solidFill>
                  <a:srgbClr val="4B4B4B"/>
                </a:solidFill>
                <a:cs typeface="Arial" charset="0"/>
              </a:rPr>
              <a:t>basic foundation content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 in a straightforward way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0" indent="0">
              <a:buClr>
                <a:srgbClr val="4B4B4B"/>
              </a:buClr>
              <a:buFont typeface="Arial"/>
              <a:buNone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As the paper progresses the </a:t>
            </a:r>
            <a:r>
              <a:rPr lang="en-GB" sz="1800" i="1" dirty="0" smtClean="0">
                <a:solidFill>
                  <a:srgbClr val="4B4B4B"/>
                </a:solidFill>
                <a:cs typeface="Arial" charset="0"/>
              </a:rPr>
              <a:t>basic foundation content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is tested in more complex ways</a:t>
            </a: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Towards the end of the paper </a:t>
            </a:r>
            <a:r>
              <a:rPr lang="en-GB" sz="1800" i="1" dirty="0" smtClean="0">
                <a:solidFill>
                  <a:srgbClr val="4B4B4B"/>
                </a:solidFill>
                <a:cs typeface="Arial" charset="0"/>
              </a:rPr>
              <a:t>additional foundation content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is included, but is tested in a straightforward way </a:t>
            </a:r>
          </a:p>
          <a:p>
            <a:pPr marL="0" indent="0">
              <a:buClr>
                <a:srgbClr val="4B4B4B"/>
              </a:buClr>
              <a:buFont typeface="Arial"/>
              <a:buNone/>
            </a:pPr>
            <a:endParaRPr lang="en-GB" sz="1800" dirty="0" smtClean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18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of testing results Paper 1F Question 27b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484784"/>
            <a:ext cx="8280921" cy="432048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							</a:t>
            </a:r>
            <a:r>
              <a:rPr lang="en-GB" dirty="0" smtClean="0">
                <a:solidFill>
                  <a:schemeClr val="tx2"/>
                </a:solidFill>
              </a:rPr>
              <a:t>	Part (b) 26% scored 4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16% scored 3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13% scored 2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17% scored 1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28% scored 0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Great discrimination and good 										source of marks on AO2 at the end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							of Foundation paper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478"/>
            <a:ext cx="3257943" cy="389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916833"/>
            <a:ext cx="4674416" cy="4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00B050"/>
                </a:solidFill>
              </a:rPr>
              <a:t>What does the new GCSE look like?...</a:t>
            </a:r>
            <a:endParaRPr lang="en-GB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09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Example of testing results Paper 2F Question 24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											</a:t>
            </a:r>
            <a:r>
              <a:rPr lang="en-GB" dirty="0" smtClean="0">
                <a:solidFill>
                  <a:schemeClr val="tx2"/>
                </a:solidFill>
              </a:rPr>
              <a:t>	Brand new topic from 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	DfE content.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												53% scored 3 marks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	19% scored 2 marks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	16% scored 1 marks</a:t>
            </a:r>
          </a:p>
          <a:p>
            <a:r>
              <a:rPr lang="en-GB" dirty="0">
                <a:solidFill>
                  <a:schemeClr val="tx2"/>
                </a:solidFill>
              </a:rPr>
              <a:t>	</a:t>
            </a:r>
            <a:r>
              <a:rPr lang="en-GB" dirty="0" smtClean="0">
                <a:solidFill>
                  <a:schemeClr val="tx2"/>
                </a:solidFill>
              </a:rPr>
              <a:t>											12% scored 0 marks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												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975"/>
            <a:ext cx="4925769" cy="485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B050"/>
                </a:solidFill>
              </a:rPr>
              <a:t>Let’s look at 10 of the best questions from the draft specifications…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4581128"/>
            <a:ext cx="4608512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hlinkClick r:id="rId2"/>
              </a:rPr>
              <a:t>Click here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rgbClr val="00B050"/>
                </a:solidFill>
              </a:rPr>
              <a:t>What does the new Dream Scheme look like?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solidFill>
                  <a:srgbClr val="7030A0"/>
                </a:solidFill>
              </a:rPr>
              <a:t>Structure</a:t>
            </a:r>
            <a:endParaRPr lang="en-GB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Everyone’s talking about “Topic Units”</a:t>
            </a:r>
          </a:p>
          <a:p>
            <a:endParaRPr lang="en-GB" sz="4000" dirty="0"/>
          </a:p>
          <a:p>
            <a:pPr marL="457200" lvl="1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672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6"/>
            <a:ext cx="8610041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757259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Most of new content left until Year 11…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836712"/>
            <a:ext cx="757259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Logical Order of Topics…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7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solidFill>
                  <a:srgbClr val="7030A0"/>
                </a:solidFill>
              </a:rPr>
              <a:t>Content</a:t>
            </a:r>
            <a:endParaRPr lang="en-GB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Tasks</a:t>
            </a:r>
          </a:p>
          <a:p>
            <a:endParaRPr lang="en-GB" sz="4000" dirty="0"/>
          </a:p>
          <a:p>
            <a:r>
              <a:rPr lang="en-GB" sz="4000" dirty="0" smtClean="0">
                <a:solidFill>
                  <a:srgbClr val="FF0000"/>
                </a:solidFill>
              </a:rPr>
              <a:t>Homeworks</a:t>
            </a:r>
          </a:p>
          <a:p>
            <a:endParaRPr lang="en-GB" sz="4000" dirty="0"/>
          </a:p>
          <a:p>
            <a:r>
              <a:rPr lang="en-GB" sz="4000" dirty="0" smtClean="0">
                <a:solidFill>
                  <a:srgbClr val="00B050"/>
                </a:solidFill>
              </a:rPr>
              <a:t>Assessments</a:t>
            </a:r>
          </a:p>
          <a:p>
            <a:endParaRPr lang="en-GB" sz="4000" dirty="0"/>
          </a:p>
          <a:p>
            <a:r>
              <a:rPr lang="en-GB" sz="4000" dirty="0" smtClean="0"/>
              <a:t>For Homeworks and Assessments, Years 7 to 11 all follow this each same structure </a:t>
            </a:r>
            <a:r>
              <a:rPr lang="en-GB" sz="4000" dirty="0" smtClean="0">
                <a:sym typeface="Wingdings" panose="05000000000000000000" pitchFamily="2" charset="2"/>
              </a:rPr>
              <a:t></a:t>
            </a:r>
            <a:endParaRPr lang="en-GB" sz="4000" dirty="0" smtClean="0"/>
          </a:p>
          <a:p>
            <a:pPr marL="457200" lvl="1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2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Tasks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Each Topic Unit has one rich tasks that all students will do</a:t>
            </a:r>
          </a:p>
          <a:p>
            <a:endParaRPr lang="en-GB" dirty="0"/>
          </a:p>
          <a:p>
            <a:r>
              <a:rPr lang="en-GB" dirty="0" smtClean="0"/>
              <a:t>This can be done at any point during the Topic Unit</a:t>
            </a:r>
          </a:p>
          <a:p>
            <a:endParaRPr lang="en-GB" dirty="0"/>
          </a:p>
          <a:p>
            <a:r>
              <a:rPr lang="en-GB" dirty="0" smtClean="0"/>
              <a:t>I will run TATALDG sessions about these as we approach them</a:t>
            </a:r>
          </a:p>
          <a:p>
            <a:endParaRPr lang="en-GB" dirty="0"/>
          </a:p>
          <a:p>
            <a:r>
              <a:rPr lang="en-GB" dirty="0" smtClean="0"/>
              <a:t>They </a:t>
            </a:r>
            <a:r>
              <a:rPr lang="en-GB" b="1" u="sng" dirty="0" smtClean="0"/>
              <a:t>do not </a:t>
            </a:r>
            <a:r>
              <a:rPr lang="en-GB" dirty="0" smtClean="0"/>
              <a:t>need to be marked!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2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0070C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Tasks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You will have more time than ever to work through the Topic Units</a:t>
            </a:r>
          </a:p>
          <a:p>
            <a:endParaRPr lang="en-GB" dirty="0"/>
          </a:p>
          <a:p>
            <a:r>
              <a:rPr lang="en-GB" dirty="0" smtClean="0"/>
              <a:t>If you finish teaching the content, there will be additional Rich Tasks, Problems and Numeracy Work for you to do</a:t>
            </a:r>
          </a:p>
          <a:p>
            <a:endParaRPr lang="en-GB" dirty="0"/>
          </a:p>
          <a:p>
            <a:r>
              <a:rPr lang="en-GB" dirty="0" smtClean="0"/>
              <a:t>Everyone moves on to the next topic together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 compulsory homework per fortnight</a:t>
            </a:r>
          </a:p>
          <a:p>
            <a:endParaRPr lang="en-GB" dirty="0"/>
          </a:p>
          <a:p>
            <a:r>
              <a:rPr lang="en-GB" dirty="0" smtClean="0"/>
              <a:t>This will guide you as to the content you should be teaching</a:t>
            </a:r>
          </a:p>
          <a:p>
            <a:endParaRPr lang="en-GB" dirty="0"/>
          </a:p>
          <a:p>
            <a:r>
              <a:rPr lang="en-GB" dirty="0" smtClean="0"/>
              <a:t>This will be out of 30 marks</a:t>
            </a:r>
          </a:p>
          <a:p>
            <a:pPr lvl="1"/>
            <a:r>
              <a:rPr lang="en-GB" dirty="0" smtClean="0"/>
              <a:t>10 marks will be reviewing prior knowledge</a:t>
            </a:r>
          </a:p>
          <a:p>
            <a:pPr lvl="1"/>
            <a:r>
              <a:rPr lang="en-GB" dirty="0" smtClean="0"/>
              <a:t>20 marks will be assessing the current topic</a:t>
            </a:r>
          </a:p>
          <a:p>
            <a:pPr lvl="1"/>
            <a:r>
              <a:rPr lang="en-GB" dirty="0" smtClean="0"/>
              <a:t>Scores recorded on spreadsheet </a:t>
            </a:r>
          </a:p>
          <a:p>
            <a:pPr lvl="1"/>
            <a:r>
              <a:rPr lang="en-GB" dirty="0" smtClean="0"/>
              <a:t>Allows us to intervene more effectively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Homeworks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Requirements for all GCSEs in Mathematics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6"/>
              <p:cNvSpPr txBox="1">
                <a:spLocks/>
              </p:cNvSpPr>
              <p:nvPr/>
            </p:nvSpPr>
            <p:spPr>
              <a:xfrm>
                <a:off x="448574" y="1447654"/>
                <a:ext cx="8238227" cy="4104456"/>
              </a:xfrm>
              <a:prstGeom prst="rect">
                <a:avLst/>
              </a:prstGeom>
            </p:spPr>
            <p:txBody>
              <a:bodyPr vert="horz"/>
              <a:lstStyle>
                <a:lvl1pPr marL="177800" marR="0" indent="-17780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8FAD"/>
                  </a:buClr>
                  <a:buSzTx/>
                  <a:buFont typeface="Arial"/>
                  <a:buChar char="•"/>
                  <a:tabLst/>
                  <a:defRPr sz="2000">
                    <a:latin typeface="Arial" pitchFamily="34" charset="0"/>
                    <a:cs typeface="Arial" pitchFamily="34" charset="0"/>
                  </a:defRPr>
                </a:lvl1pPr>
                <a:lvl2pPr>
                  <a:buClr>
                    <a:srgbClr val="008FAD"/>
                  </a:buClr>
                  <a:buFont typeface="Arial"/>
                  <a:buChar char="•"/>
                  <a:defRPr sz="2000">
                    <a:latin typeface="Arial" pitchFamily="34" charset="0"/>
                    <a:cs typeface="Arial" pitchFamily="34" charset="0"/>
                  </a:defRPr>
                </a:lvl2pPr>
                <a:lvl3pPr>
                  <a:buClr>
                    <a:srgbClr val="008FAD"/>
                  </a:buClr>
                  <a:buFont typeface="Arial"/>
                  <a:buChar char="•"/>
                  <a:defRPr sz="2000">
                    <a:latin typeface="Arial" pitchFamily="34" charset="0"/>
                    <a:cs typeface="Arial" pitchFamily="34" charset="0"/>
                  </a:defRPr>
                </a:lvl3pPr>
                <a:lvl4pPr>
                  <a:buClr>
                    <a:srgbClr val="008FAD"/>
                  </a:buClr>
                  <a:buFont typeface="Arial"/>
                  <a:buChar char="•"/>
                  <a:defRPr sz="2000">
                    <a:latin typeface="Arial" pitchFamily="34" charset="0"/>
                    <a:cs typeface="Arial" pitchFamily="34" charset="0"/>
                  </a:defRPr>
                </a:lvl4pPr>
              </a:lstStyle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Written papers only</a:t>
                </a:r>
                <a:endParaRPr lang="en-GB" sz="1800" dirty="0">
                  <a:solidFill>
                    <a:srgbClr val="4B4B4B"/>
                  </a:solidFill>
                </a:endParaRPr>
              </a:p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Linear assessment – all exams must be taken in the same series </a:t>
                </a:r>
              </a:p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Summer </a:t>
                </a:r>
                <a:r>
                  <a:rPr lang="en-GB" sz="1800" dirty="0">
                    <a:solidFill>
                      <a:srgbClr val="4B4B4B"/>
                    </a:solidFill>
                  </a:rPr>
                  <a:t>exams </a:t>
                </a:r>
                <a:r>
                  <a:rPr lang="en-GB" sz="1800" dirty="0" smtClean="0">
                    <a:solidFill>
                      <a:srgbClr val="4B4B4B"/>
                    </a:solidFill>
                  </a:rPr>
                  <a:t>for all</a:t>
                </a:r>
              </a:p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November opportunity for students who were 16 on 31 August in that year</a:t>
                </a:r>
              </a:p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Minimum assessment time of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4B4B4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4B4B4B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i="1" smtClean="0">
                            <a:solidFill>
                              <a:srgbClr val="4B4B4B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 smtClean="0">
                    <a:solidFill>
                      <a:srgbClr val="4B4B4B"/>
                    </a:solidFill>
                  </a:rPr>
                  <a:t> hours</a:t>
                </a:r>
                <a:endParaRPr lang="en-GB" sz="1800" dirty="0">
                  <a:solidFill>
                    <a:srgbClr val="4B4B4B"/>
                  </a:solidFill>
                </a:endParaRPr>
              </a:p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33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4B4B4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4B4B4B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i="1" smtClean="0">
                            <a:solidFill>
                              <a:srgbClr val="4B4B4B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 smtClean="0">
                    <a:solidFill>
                      <a:srgbClr val="4B4B4B"/>
                    </a:solidFill>
                  </a:rPr>
                  <a:t> - 50% non-calculator assessment</a:t>
                </a:r>
              </a:p>
              <a:p>
                <a:pPr marL="355600" indent="-355600">
                  <a:spcAft>
                    <a:spcPts val="1200"/>
                  </a:spcAft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Foundation and Higher tiers</a:t>
                </a:r>
              </a:p>
              <a:p>
                <a:pPr marL="355600" indent="-355600"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New grading structure 1-9, with 9 being the highest</a:t>
                </a:r>
              </a:p>
              <a:p>
                <a:pPr marL="736600" lvl="2" defTabSz="457200">
                  <a:buClr>
                    <a:srgbClr val="4B4B4B"/>
                  </a:buClr>
                  <a:buFont typeface="Arial"/>
                  <a:buNone/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Foundation tier</a:t>
                </a:r>
                <a:r>
                  <a:rPr lang="en-GB" sz="1800" dirty="0">
                    <a:solidFill>
                      <a:srgbClr val="4B4B4B"/>
                    </a:solidFill>
                  </a:rPr>
                  <a:t>	</a:t>
                </a:r>
                <a:r>
                  <a:rPr lang="en-GB" sz="1800" dirty="0" smtClean="0">
                    <a:solidFill>
                      <a:srgbClr val="4B4B4B"/>
                    </a:solidFill>
                  </a:rPr>
                  <a:t>	1 – 5</a:t>
                </a:r>
              </a:p>
              <a:p>
                <a:pPr marL="736600" lvl="2" defTabSz="457200">
                  <a:spcAft>
                    <a:spcPts val="1200"/>
                  </a:spcAft>
                  <a:buClr>
                    <a:srgbClr val="4B4B4B"/>
                  </a:buClr>
                  <a:buFont typeface="Arial"/>
                  <a:buNone/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Higher tier 		4 – 9</a:t>
                </a:r>
              </a:p>
              <a:p>
                <a:pPr marL="355600" lvl="1" indent="-355600" defTabSz="457200">
                  <a:spcBef>
                    <a:spcPct val="0"/>
                  </a:spcBef>
                  <a:buClr>
                    <a:srgbClr val="4B4B4B"/>
                  </a:buClr>
                  <a:defRPr/>
                </a:pPr>
                <a:r>
                  <a:rPr lang="en-GB" sz="1800" dirty="0" smtClean="0">
                    <a:solidFill>
                      <a:srgbClr val="4B4B4B"/>
                    </a:solidFill>
                  </a:rPr>
                  <a:t>Will carry a double weighting in the new accountability measures</a:t>
                </a:r>
                <a:endParaRPr lang="en-US" dirty="0" smtClean="0">
                  <a:solidFill>
                    <a:srgbClr val="4B4B4B"/>
                  </a:solidFill>
                </a:endParaRPr>
              </a:p>
            </p:txBody>
          </p:sp>
        </mc:Choice>
        <mc:Fallback>
          <p:sp>
            <p:nvSpPr>
              <p:cNvPr id="4" name="Tex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4" y="1447654"/>
                <a:ext cx="8238227" cy="4104456"/>
              </a:xfrm>
              <a:prstGeom prst="rect">
                <a:avLst/>
              </a:prstGeom>
              <a:blipFill rotWithShape="0">
                <a:blip r:embed="rId3"/>
                <a:stretch>
                  <a:fillRect l="-518" t="-742" b="-13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5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7030A0"/>
                </a:solidFill>
              </a:rPr>
              <a:t>The 4 “Levels” of Homeworks</a:t>
            </a:r>
            <a:endParaRPr lang="en-GB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Fermat – Foundation</a:t>
            </a:r>
          </a:p>
          <a:p>
            <a:endParaRPr lang="en-GB" dirty="0"/>
          </a:p>
          <a:p>
            <a:r>
              <a:rPr lang="en-GB" dirty="0" smtClean="0"/>
              <a:t>Gauss – Skills</a:t>
            </a:r>
          </a:p>
          <a:p>
            <a:endParaRPr lang="en-GB" dirty="0"/>
          </a:p>
          <a:p>
            <a:r>
              <a:rPr lang="en-GB" dirty="0" smtClean="0"/>
              <a:t>Newton – Skills and some applications</a:t>
            </a:r>
          </a:p>
          <a:p>
            <a:endParaRPr lang="en-GB" dirty="0"/>
          </a:p>
          <a:p>
            <a:r>
              <a:rPr lang="en-GB" dirty="0" smtClean="0"/>
              <a:t>Wiles – Extensions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8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7776864" cy="66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1261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560840" cy="63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230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Homeworks are on several single side A4 sheets</a:t>
            </a:r>
          </a:p>
          <a:p>
            <a:endParaRPr lang="en-GB" dirty="0"/>
          </a:p>
          <a:p>
            <a:r>
              <a:rPr lang="en-GB" dirty="0" smtClean="0"/>
              <a:t>Sheets to be trimmed (so no folding) and stuck on the left-hand page of big blue books, with the right-hand page for dedicated working out</a:t>
            </a:r>
          </a:p>
          <a:p>
            <a:endParaRPr lang="en-GB" dirty="0"/>
          </a:p>
          <a:p>
            <a:r>
              <a:rPr lang="en-GB" dirty="0" smtClean="0"/>
              <a:t>Staff use “Feedback” sticker and then write feedback and follow-up work in books</a:t>
            </a:r>
          </a:p>
          <a:p>
            <a:endParaRPr lang="en-GB" dirty="0"/>
          </a:p>
          <a:p>
            <a:r>
              <a:rPr lang="en-GB" dirty="0" smtClean="0"/>
              <a:t>Then use “What have you done?” sticker, where the students responds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Homeworks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Less assessments than last year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 assessment at the end of each half term</a:t>
            </a:r>
          </a:p>
          <a:p>
            <a:endParaRPr lang="en-GB" dirty="0"/>
          </a:p>
          <a:p>
            <a:r>
              <a:rPr lang="en-GB" dirty="0" smtClean="0"/>
              <a:t>Covers content from that half term but also from previous half terms and years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00B05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Assessments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Build upon the best features of the Year 7 to 8 SOL</a:t>
            </a:r>
          </a:p>
          <a:p>
            <a:endParaRPr lang="en-GB" dirty="0"/>
          </a:p>
          <a:p>
            <a:r>
              <a:rPr lang="en-GB" dirty="0" smtClean="0"/>
              <a:t>Be easier to follow in terms of your teaching and marking requirements</a:t>
            </a:r>
          </a:p>
          <a:p>
            <a:endParaRPr lang="en-GB" dirty="0"/>
          </a:p>
          <a:p>
            <a:r>
              <a:rPr lang="en-GB" dirty="0" smtClean="0"/>
              <a:t>Give you more time to plan better lessons, teach topics in greater depth, and do rich tasks to promote a higher level of learning and problem solving</a:t>
            </a:r>
          </a:p>
          <a:p>
            <a:endParaRPr lang="en-GB" dirty="0"/>
          </a:p>
          <a:p>
            <a:r>
              <a:rPr lang="en-GB" dirty="0" smtClean="0"/>
              <a:t>Prepare our students for the demands of what will be a pretty tricky new GCSE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7030A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hope the Scheme will…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AQA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7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74" y="5124509"/>
            <a:ext cx="8695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defTabSz="457200">
              <a:spcBef>
                <a:spcPct val="0"/>
              </a:spcBef>
              <a:spcAft>
                <a:spcPts val="1200"/>
              </a:spcAft>
              <a:buClr>
                <a:srgbClr val="4B4B4B"/>
              </a:buClr>
              <a:buFont typeface="Arial"/>
              <a:buChar char="•"/>
              <a:defRPr/>
            </a:pPr>
            <a:r>
              <a:rPr lang="en-GB" dirty="0">
                <a:solidFill>
                  <a:srgbClr val="4B4B4B"/>
                </a:solidFill>
                <a:cs typeface="Arial" pitchFamily="34" charset="0"/>
              </a:rPr>
              <a:t>Students will be required to answer all questions on all </a:t>
            </a:r>
            <a:r>
              <a:rPr lang="en-GB" dirty="0" smtClean="0">
                <a:solidFill>
                  <a:srgbClr val="4B4B4B"/>
                </a:solidFill>
                <a:cs typeface="Arial" pitchFamily="34" charset="0"/>
              </a:rPr>
              <a:t>papers</a:t>
            </a:r>
            <a:r>
              <a:rPr lang="en-GB" dirty="0">
                <a:solidFill>
                  <a:srgbClr val="4B4B4B"/>
                </a:solidFill>
                <a:cs typeface="Arial" pitchFamily="34" charset="0"/>
              </a:rPr>
              <a:t> </a:t>
            </a:r>
          </a:p>
          <a:p>
            <a:pPr marL="355600" indent="-355600" defTabSz="457200">
              <a:spcBef>
                <a:spcPct val="0"/>
              </a:spcBef>
              <a:spcAft>
                <a:spcPts val="1200"/>
              </a:spcAft>
              <a:buClr>
                <a:srgbClr val="4B4B4B"/>
              </a:buClr>
              <a:buFont typeface="Arial"/>
              <a:buChar char="•"/>
              <a:defRPr/>
            </a:pPr>
            <a:r>
              <a:rPr lang="en-GB" dirty="0">
                <a:solidFill>
                  <a:srgbClr val="4B4B4B"/>
                </a:solidFill>
                <a:cs typeface="Arial" pitchFamily="34" charset="0"/>
              </a:rPr>
              <a:t>The assessment structure will be the same for both foundation and higher </a:t>
            </a:r>
            <a:r>
              <a:rPr lang="en-GB" dirty="0" smtClean="0">
                <a:solidFill>
                  <a:srgbClr val="4B4B4B"/>
                </a:solidFill>
                <a:cs typeface="Arial" pitchFamily="34" charset="0"/>
              </a:rPr>
              <a:t>tiers</a:t>
            </a:r>
            <a:endParaRPr lang="en-GB" dirty="0">
              <a:solidFill>
                <a:srgbClr val="4B4B4B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3875" y="1593562"/>
              <a:ext cx="8064000" cy="3133725"/>
            </p:xfrm>
            <a:graphic>
              <a:graphicData uri="http://schemas.openxmlformats.org/drawingml/2006/table">
                <a:tbl>
                  <a:tblPr/>
                  <a:tblGrid>
                    <a:gridCol w="2448000"/>
                    <a:gridCol w="360000"/>
                    <a:gridCol w="2448000"/>
                    <a:gridCol w="360000"/>
                    <a:gridCol w="2448000"/>
                  </a:tblGrid>
                  <a:tr h="400050"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</a:rPr>
                            <a:t>Paper 1: non-calculator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7D2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</a:rPr>
                            <a:t>Paper 2: calculator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</a:rPr>
                            <a:t>Paper 3: calculator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266825"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/>
                            <a:t>Content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 smtClean="0"/>
                            <a:t>Content from any part of the specification</a:t>
                          </a:r>
                          <a:r>
                            <a:rPr lang="en-GB" sz="1600" baseline="0" dirty="0" smtClean="0"/>
                            <a:t> may be assessed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/>
                            <a:t>Content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 smtClean="0"/>
                            <a:t>Content from any part of the specification</a:t>
                          </a:r>
                          <a:r>
                            <a:rPr lang="en-GB" sz="1600" baseline="0" dirty="0" smtClean="0"/>
                            <a:t> may be assessed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/>
                            <a:t>Content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 smtClean="0"/>
                            <a:t>Content from any part of the specification</a:t>
                          </a:r>
                          <a:r>
                            <a:rPr lang="en-GB" sz="1600" baseline="0" dirty="0" smtClean="0"/>
                            <a:t> may be assessed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46685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/>
                            <a:t>Assessment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 smtClean="0"/>
                            <a:t>1</a:t>
                          </a:r>
                          <a:r>
                            <a:rPr lang="en-GB" sz="1600" baseline="0" dirty="0" smtClean="0"/>
                            <a:t> hour 30 minutes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baseline="0" dirty="0" smtClean="0"/>
                            <a:t>written exam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baseline="0" dirty="0" smtClean="0"/>
                            <a:t>80 marks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 smtClean="0"/>
                            <a:t>33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 smtClean="0"/>
                            <a:t> of GCSE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/>
                            <a:t>Assessment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 smtClean="0"/>
                            <a:t>1</a:t>
                          </a:r>
                          <a:r>
                            <a:rPr lang="en-GB" sz="1600" baseline="0" dirty="0" smtClean="0"/>
                            <a:t> hour 30 minutes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baseline="0" dirty="0" smtClean="0"/>
                            <a:t>written exam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baseline="0" dirty="0" smtClean="0"/>
                            <a:t>80 marks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 smtClean="0"/>
                            <a:t>33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 smtClean="0"/>
                            <a:t> of GCSE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/>
                            <a:t>Assessment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 smtClean="0"/>
                            <a:t>1</a:t>
                          </a:r>
                          <a:r>
                            <a:rPr lang="en-GB" sz="1600" baseline="0" dirty="0" smtClean="0"/>
                            <a:t> hour 30 minutes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baseline="0" dirty="0" smtClean="0"/>
                            <a:t>written exam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baseline="0" dirty="0" smtClean="0"/>
                            <a:t>80 marks</a:t>
                          </a:r>
                        </a:p>
                        <a:p>
                          <a:pPr marL="285750" marR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GB" sz="1600" dirty="0" smtClean="0"/>
                            <a:t>33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dirty="0" smtClean="0"/>
                            <a:t> of GCSE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3875" y="1593562"/>
              <a:ext cx="8064000" cy="3133725"/>
            </p:xfrm>
            <a:graphic>
              <a:graphicData uri="http://schemas.openxmlformats.org/drawingml/2006/table">
                <a:tbl>
                  <a:tblPr/>
                  <a:tblGrid>
                    <a:gridCol w="2448000"/>
                    <a:gridCol w="360000"/>
                    <a:gridCol w="2448000"/>
                    <a:gridCol w="360000"/>
                    <a:gridCol w="2448000"/>
                  </a:tblGrid>
                  <a:tr h="400050"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</a:rPr>
                            <a:t>Paper 1: non-calculator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7D2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</a:rPr>
                            <a:t>Paper 2: calculator</a:t>
                          </a:r>
                          <a:endParaRPr lang="en-GB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 smtClean="0">
                              <a:solidFill>
                                <a:schemeClr val="bg1"/>
                              </a:solidFill>
                            </a:rPr>
                            <a:t>Paper 3: calculator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266825"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/>
                            <a:t>Content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 smtClean="0"/>
                            <a:t>Content from any part of the specification</a:t>
                          </a:r>
                          <a:r>
                            <a:rPr lang="en-GB" sz="1600" baseline="0" dirty="0" smtClean="0"/>
                            <a:t> may be assessed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/>
                            <a:t>Content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 smtClean="0"/>
                            <a:t>Content from any part of the specification</a:t>
                          </a:r>
                          <a:r>
                            <a:rPr lang="en-GB" sz="1600" baseline="0" dirty="0" smtClean="0"/>
                            <a:t> may be assessed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 smtClean="0"/>
                            <a:t>Content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600" dirty="0" smtClean="0"/>
                            <a:t>Content from any part of the specification</a:t>
                          </a:r>
                          <a:r>
                            <a:rPr lang="en-GB" sz="1600" baseline="0" dirty="0" smtClean="0"/>
                            <a:t> may be assessed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466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 rotWithShape="0">
                          <a:blip r:embed="rId4"/>
                          <a:stretch>
                            <a:fillRect l="-249" t="-114108" r="-229851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4925" t="-114108" r="-115174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9602" t="-114108" r="-498" b="-8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2952000" y="2808000"/>
            <a:ext cx="3179475" cy="352425"/>
            <a:chOff x="2952000" y="2808000"/>
            <a:chExt cx="3179475" cy="352425"/>
          </a:xfrm>
        </p:grpSpPr>
        <p:sp>
          <p:nvSpPr>
            <p:cNvPr id="7" name="Plus 6"/>
            <p:cNvSpPr/>
            <p:nvPr/>
          </p:nvSpPr>
          <p:spPr>
            <a:xfrm>
              <a:off x="2952000" y="2808000"/>
              <a:ext cx="371475" cy="352425"/>
            </a:xfrm>
            <a:prstGeom prst="mathPlus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Plus 8"/>
            <p:cNvSpPr/>
            <p:nvPr/>
          </p:nvSpPr>
          <p:spPr>
            <a:xfrm>
              <a:off x="5760000" y="2808000"/>
              <a:ext cx="371475" cy="352425"/>
            </a:xfrm>
            <a:prstGeom prst="mathPlus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69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Overview of specification content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rgbClr val="4B4B4B"/>
              </a:buClr>
              <a:buFont typeface="Arial"/>
              <a:buNone/>
            </a:pPr>
            <a:r>
              <a:rPr lang="en-GB" sz="1800" dirty="0">
                <a:solidFill>
                  <a:srgbClr val="4B4B4B"/>
                </a:solidFill>
              </a:rPr>
              <a:t>The </a:t>
            </a:r>
            <a:r>
              <a:rPr lang="en-GB" sz="1800" dirty="0" err="1" smtClean="0">
                <a:solidFill>
                  <a:srgbClr val="4B4B4B"/>
                </a:solidFill>
              </a:rPr>
              <a:t>DfE</a:t>
            </a:r>
            <a:r>
              <a:rPr lang="en-GB" sz="1800" dirty="0" smtClean="0">
                <a:solidFill>
                  <a:srgbClr val="4B4B4B"/>
                </a:solidFill>
              </a:rPr>
              <a:t> has split the subject </a:t>
            </a:r>
            <a:r>
              <a:rPr lang="en-GB" sz="1800" dirty="0">
                <a:solidFill>
                  <a:srgbClr val="4B4B4B"/>
                </a:solidFill>
              </a:rPr>
              <a:t>content </a:t>
            </a:r>
            <a:r>
              <a:rPr lang="en-GB" sz="1800" dirty="0" smtClean="0">
                <a:solidFill>
                  <a:srgbClr val="4B4B4B"/>
                </a:solidFill>
              </a:rPr>
              <a:t>into </a:t>
            </a:r>
            <a:r>
              <a:rPr lang="en-GB" sz="1800" dirty="0">
                <a:solidFill>
                  <a:srgbClr val="4B4B4B"/>
                </a:solidFill>
              </a:rPr>
              <a:t>three groups: </a:t>
            </a:r>
            <a:endParaRPr lang="en-GB" sz="1800" dirty="0" smtClean="0">
              <a:solidFill>
                <a:srgbClr val="4B4B4B"/>
              </a:solidFill>
            </a:endParaRPr>
          </a:p>
          <a:p>
            <a:pPr marL="0" indent="0">
              <a:buClr>
                <a:srgbClr val="4B4B4B"/>
              </a:buClr>
              <a:buFont typeface="Arial"/>
              <a:buNone/>
            </a:pPr>
            <a:endParaRPr lang="en-GB" sz="1800" dirty="0">
              <a:solidFill>
                <a:srgbClr val="4B4B4B"/>
              </a:solidFill>
            </a:endParaRPr>
          </a:p>
          <a:p>
            <a:pPr marL="635000" lvl="1" indent="-355600" defTabSz="457200">
              <a:spcBef>
                <a:spcPct val="0"/>
              </a:spcBef>
              <a:spcAft>
                <a:spcPts val="1200"/>
              </a:spcAft>
              <a:buClr>
                <a:srgbClr val="4B4B4B"/>
              </a:buClr>
              <a:buFont typeface="Arial" charset="0"/>
              <a:buChar char="•"/>
            </a:pPr>
            <a:r>
              <a:rPr lang="en-GB" sz="1800" dirty="0">
                <a:solidFill>
                  <a:srgbClr val="4B4B4B"/>
                </a:solidFill>
                <a:cs typeface="Arial" charset="0"/>
              </a:rPr>
              <a:t>content that all students should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master 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635000" lvl="1" indent="-355600" defTabSz="457200">
              <a:spcBef>
                <a:spcPct val="0"/>
              </a:spcBef>
              <a:spcAft>
                <a:spcPts val="1200"/>
              </a:spcAft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content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that should be 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taught,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but higher achieving students should master </a:t>
            </a:r>
          </a:p>
          <a:p>
            <a:pPr marL="635000" lvl="1" indent="-355600" defTabSz="457200">
              <a:spcBef>
                <a:spcPct val="0"/>
              </a:spcBef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content </a:t>
            </a:r>
            <a:r>
              <a:rPr lang="en-GB" sz="1800" dirty="0">
                <a:solidFill>
                  <a:srgbClr val="4B4B4B"/>
                </a:solidFill>
                <a:cs typeface="Arial" charset="0"/>
              </a:rPr>
              <a:t>that will be taught only to higher achieving students and mastered by the highest achievers (those likely to go on to A-level study in maths</a:t>
            </a:r>
            <a:r>
              <a:rPr lang="en-GB" sz="1800" dirty="0" smtClean="0">
                <a:solidFill>
                  <a:srgbClr val="4B4B4B"/>
                </a:solidFill>
                <a:cs typeface="Arial" charset="0"/>
              </a:rPr>
              <a:t>)</a:t>
            </a: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6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2917" t="20000" r="8126" b="14444"/>
          <a:stretch/>
        </p:blipFill>
        <p:spPr bwMode="auto">
          <a:xfrm>
            <a:off x="2362200" y="3781424"/>
            <a:ext cx="4029075" cy="254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6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Overview of specification content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Font typeface="Arial"/>
              <a:buNone/>
            </a:pPr>
            <a:endParaRPr lang="en-US" dirty="0" smtClean="0">
              <a:solidFill>
                <a:srgbClr val="4B4B4B"/>
              </a:solidFill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6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3824" y="1787379"/>
          <a:ext cx="7524000" cy="416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00"/>
                <a:gridCol w="2508000"/>
                <a:gridCol w="2508000"/>
              </a:tblGrid>
              <a:tr h="708171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 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Foundation Tier weighting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Higher Tier weighting</a:t>
                      </a:r>
                      <a:endParaRPr lang="en-GB" dirty="0"/>
                    </a:p>
                  </a:txBody>
                  <a:tcPr/>
                </a:tc>
              </a:tr>
              <a:tr h="46071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cs typeface="Arial" charset="0"/>
                        </a:rPr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25%  (35%)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  (17%)</a:t>
                      </a:r>
                      <a:endParaRPr lang="en-GB" dirty="0"/>
                    </a:p>
                  </a:txBody>
                  <a:tcPr/>
                </a:tc>
              </a:tr>
              <a:tr h="9066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Arial" charset="0"/>
                        </a:rPr>
                        <a:t>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  (17%)</a:t>
                      </a:r>
                    </a:p>
                    <a:p>
                      <a:pPr algn="r"/>
                      <a:r>
                        <a:rPr lang="en-GB" dirty="0" err="1" smtClean="0"/>
                        <a:t>nMa</a:t>
                      </a:r>
                      <a:r>
                        <a:rPr lang="en-GB" dirty="0" smtClean="0"/>
                        <a:t> : 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30%  (35%)</a:t>
                      </a:r>
                    </a:p>
                    <a:p>
                      <a:pPr algn="r"/>
                      <a:r>
                        <a:rPr lang="en-GB" dirty="0" err="1" smtClean="0"/>
                        <a:t>nMa</a:t>
                      </a:r>
                      <a:r>
                        <a:rPr lang="en-GB" dirty="0" smtClean="0"/>
                        <a:t> : Ma </a:t>
                      </a:r>
                    </a:p>
                    <a:p>
                      <a:pPr algn="r"/>
                      <a:r>
                        <a:rPr lang="en-GB" dirty="0" smtClean="0"/>
                        <a:t>No stipulation</a:t>
                      </a:r>
                      <a:endParaRPr lang="en-GB" dirty="0"/>
                    </a:p>
                  </a:txBody>
                  <a:tcPr/>
                </a:tc>
              </a:tr>
              <a:tr h="7057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Arial" charset="0"/>
                        </a:rPr>
                        <a:t>Ratio, proportion and rates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25%  </a:t>
                      </a:r>
                      <a:r>
                        <a:rPr lang="en-GB" sz="1800" dirty="0" smtClean="0"/>
                        <a:t>(subsumed in 	</a:t>
                      </a:r>
                      <a:r>
                        <a:rPr lang="en-GB" sz="1800" baseline="0" dirty="0" smtClean="0"/>
                        <a:t>   	   </a:t>
                      </a:r>
                      <a:r>
                        <a:rPr lang="en-GB" sz="1800" dirty="0" smtClean="0"/>
                        <a:t>other areas)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  </a:t>
                      </a:r>
                      <a:r>
                        <a:rPr lang="en-GB" sz="1800" dirty="0" smtClean="0"/>
                        <a:t>(subsumed in 	</a:t>
                      </a:r>
                      <a:r>
                        <a:rPr lang="en-GB" sz="1800" baseline="0" dirty="0" smtClean="0"/>
                        <a:t>   	   </a:t>
                      </a:r>
                      <a:r>
                        <a:rPr lang="en-GB" sz="1800" dirty="0" smtClean="0"/>
                        <a:t>other areas)</a:t>
                      </a:r>
                      <a:endParaRPr lang="en-GB" sz="1800" dirty="0"/>
                    </a:p>
                  </a:txBody>
                  <a:tcPr/>
                </a:tc>
              </a:tr>
              <a:tr h="7082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Arial" charset="0"/>
                        </a:rPr>
                        <a:t>Geometry and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  (28%)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  (28%)</a:t>
                      </a:r>
                      <a:endParaRPr lang="en-GB" dirty="0"/>
                    </a:p>
                  </a:txBody>
                  <a:tcPr/>
                </a:tc>
              </a:tr>
              <a:tr h="6714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cs typeface="Arial" charset="0"/>
                        </a:rPr>
                        <a:t>Probability</a:t>
                      </a:r>
                      <a:r>
                        <a:rPr lang="en-GB" sz="1800" baseline="0" dirty="0" smtClean="0">
                          <a:cs typeface="Arial" charset="0"/>
                        </a:rPr>
                        <a:t> and statistics</a:t>
                      </a:r>
                      <a:endParaRPr lang="en-GB" sz="1800" dirty="0" smtClean="0"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  (20%)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  (20%)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8573" y="1030439"/>
            <a:ext cx="8114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rgbClr val="4B4B4B"/>
              </a:buClr>
            </a:pPr>
            <a:r>
              <a:rPr lang="en-US" dirty="0">
                <a:solidFill>
                  <a:srgbClr val="4B4B4B"/>
                </a:solidFill>
              </a:rPr>
              <a:t>The mathematical content is defined by the </a:t>
            </a:r>
            <a:r>
              <a:rPr lang="en-US" dirty="0" err="1">
                <a:solidFill>
                  <a:srgbClr val="4B4B4B"/>
                </a:solidFill>
              </a:rPr>
              <a:t>DfE’s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i="1" dirty="0">
                <a:solidFill>
                  <a:srgbClr val="4B4B4B"/>
                </a:solidFill>
              </a:rPr>
              <a:t>GCSE subject content and assessment objectives </a:t>
            </a:r>
            <a:r>
              <a:rPr lang="en-US" dirty="0">
                <a:solidFill>
                  <a:srgbClr val="4B4B4B"/>
                </a:solidFill>
              </a:rPr>
              <a:t>document.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8085" y="6043137"/>
            <a:ext cx="5344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rgbClr val="4B4B4B"/>
              </a:buClr>
            </a:pPr>
            <a:r>
              <a:rPr lang="en-US" sz="1400" dirty="0" smtClean="0">
                <a:solidFill>
                  <a:srgbClr val="4B4B4B"/>
                </a:solidFill>
              </a:rPr>
              <a:t>Figures in brackets show weightings for the current qualification</a:t>
            </a:r>
            <a:endParaRPr lang="en-US" sz="14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Key changes from the existing specifications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lvl="1" indent="-355600" defTabSz="457200">
              <a:spcBef>
                <a:spcPct val="0"/>
              </a:spcBef>
              <a:buClr>
                <a:srgbClr val="4B4B4B"/>
              </a:buClr>
              <a:buFont typeface="Arial" charset="0"/>
              <a:buChar char="•"/>
            </a:pPr>
            <a:r>
              <a:rPr lang="en-GB" sz="1800" dirty="0">
                <a:solidFill>
                  <a:srgbClr val="4B4B4B">
                    <a:lumMod val="75000"/>
                  </a:srgbClr>
                </a:solidFill>
                <a:cs typeface="Arial" charset="0"/>
              </a:rPr>
              <a:t>N</a:t>
            </a:r>
            <a:r>
              <a:rPr lang="en-GB" sz="1800" dirty="0" smtClean="0">
                <a:solidFill>
                  <a:srgbClr val="4B4B4B">
                    <a:lumMod val="75000"/>
                  </a:srgbClr>
                </a:solidFill>
                <a:cs typeface="Arial" charset="0"/>
              </a:rPr>
              <a:t>ew content</a:t>
            </a:r>
          </a:p>
          <a:p>
            <a:pPr marL="355600" lvl="1" indent="-355600" defTabSz="457200">
              <a:spcBef>
                <a:spcPct val="0"/>
              </a:spcBef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>
                  <a:lumMod val="75000"/>
                </a:srgbClr>
              </a:solidFill>
              <a:cs typeface="Arial" charset="0"/>
            </a:endParaRPr>
          </a:p>
          <a:p>
            <a:pPr marL="355600" lvl="1" indent="-355600" defTabSz="457200">
              <a:spcBef>
                <a:spcPct val="0"/>
              </a:spcBef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>
                    <a:lumMod val="75000"/>
                  </a:srgbClr>
                </a:solidFill>
                <a:cs typeface="Arial" charset="0"/>
              </a:rPr>
              <a:t>Additional content in the foundation tier</a:t>
            </a:r>
          </a:p>
          <a:p>
            <a:pPr marL="355600" lvl="1" indent="-355600" defTabSz="457200">
              <a:spcBef>
                <a:spcPct val="0"/>
              </a:spcBef>
              <a:buClr>
                <a:srgbClr val="4B4B4B"/>
              </a:buClr>
              <a:buFont typeface="Arial" charset="0"/>
              <a:buChar char="•"/>
            </a:pPr>
            <a:endParaRPr lang="en-GB" sz="1800" dirty="0">
              <a:solidFill>
                <a:srgbClr val="4B4B4B">
                  <a:lumMod val="75000"/>
                </a:srgbClr>
              </a:solidFill>
              <a:cs typeface="Arial" charset="0"/>
            </a:endParaRPr>
          </a:p>
          <a:p>
            <a:pPr marL="355600" lvl="1" indent="-355600" defTabSz="457200">
              <a:spcBef>
                <a:spcPct val="0"/>
              </a:spcBef>
              <a:buClr>
                <a:srgbClr val="4B4B4B"/>
              </a:buClr>
              <a:buFont typeface="Arial" charset="0"/>
              <a:buChar char="•"/>
            </a:pPr>
            <a:r>
              <a:rPr lang="en-GB" sz="1800" dirty="0" smtClean="0">
                <a:solidFill>
                  <a:srgbClr val="4B4B4B">
                    <a:lumMod val="75000"/>
                  </a:srgbClr>
                </a:solidFill>
                <a:cs typeface="Arial" charset="0"/>
              </a:rPr>
              <a:t>New assessment objectives</a:t>
            </a:r>
            <a:endParaRPr lang="en-GB" sz="1800" dirty="0">
              <a:solidFill>
                <a:srgbClr val="4B4B4B">
                  <a:lumMod val="75000"/>
                </a:srgbClr>
              </a:solidFill>
              <a:cs typeface="Arial" charset="0"/>
            </a:endParaRPr>
          </a:p>
          <a:p>
            <a:pPr marL="0" indent="0">
              <a:buClr>
                <a:srgbClr val="4B4B4B"/>
              </a:buClr>
              <a:buFont typeface="Arial"/>
              <a:buNone/>
            </a:pPr>
            <a:endParaRPr lang="en-GB" sz="1800" dirty="0" smtClean="0">
              <a:solidFill>
                <a:srgbClr val="4B4B4B"/>
              </a:solidFill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6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Assessment Objective 1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9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60967" y="1447800"/>
          <a:ext cx="7384776" cy="43574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4776"/>
              </a:tblGrid>
              <a:tr h="40931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Use and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apply standard techniques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3948153">
                <a:tc>
                  <a:txBody>
                    <a:bodyPr/>
                    <a:lstStyle/>
                    <a:p>
                      <a:pPr algn="l"/>
                      <a:endParaRPr lang="en-GB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Students should be able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to:</a:t>
                      </a: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accurately recall facts, terminology and definitions</a:t>
                      </a: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use and interpret notation correctly</a:t>
                      </a: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accurately carry out routine procedures or set tasks requiring multi-step solutions</a:t>
                      </a:r>
                    </a:p>
                    <a:p>
                      <a:pPr marL="635000" lvl="1" indent="-35560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0" lvl="1" indent="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None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Weighting:	F  50%	H  40%</a:t>
                      </a:r>
                    </a:p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61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Assessment Objective 2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4B4B4B"/>
                </a:solidFill>
              </a:rPr>
              <a:t>Slide </a:t>
            </a:r>
            <a:r>
              <a:rPr lang="en-US" sz="800" dirty="0" smtClean="0">
                <a:solidFill>
                  <a:srgbClr val="4B4B4B"/>
                </a:solidFill>
              </a:rPr>
              <a:t>9</a:t>
            </a:r>
            <a:endParaRPr lang="en-US" sz="800" dirty="0">
              <a:solidFill>
                <a:srgbClr val="4B4B4B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sz="800" dirty="0">
              <a:solidFill>
                <a:srgbClr val="4B4B4B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60967" y="1447800"/>
          <a:ext cx="7384776" cy="44631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4776"/>
              </a:tblGrid>
              <a:tr h="40931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Reason,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interpret and communicate mathematically 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3948153">
                <a:tc>
                  <a:txBody>
                    <a:bodyPr/>
                    <a:lstStyle/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Students should be able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to: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make deductions and inferences and draw conclusions from mathematical information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construct chains of reasoning to achieve a given result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interpret and communicate information accurately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present arguments and proofs</a:t>
                      </a:r>
                    </a:p>
                    <a:p>
                      <a:pPr marL="635000" lvl="1" indent="-35560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assess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charset="0"/>
                        </a:rPr>
                        <a:t> the validity of an argument and critically evaluate a given way of processing information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279400" lvl="1" indent="0" algn="l" defTabSz="457200" rtl="0" eaLnBrk="1" latinLnBrk="0" hangingPunct="1">
                        <a:buClr>
                          <a:schemeClr val="tx1"/>
                        </a:buClr>
                        <a:buFont typeface="Arial" charset="0"/>
                        <a:buNone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charset="0"/>
                      </a:endParaRPr>
                    </a:p>
                    <a:p>
                      <a:pPr marL="0" lvl="1" indent="0" algn="l" defTabSz="457200" rtl="0" eaLnBrk="1" latinLnBrk="0" hangingPunct="1">
                        <a:spcAft>
                          <a:spcPts val="1200"/>
                        </a:spcAft>
                        <a:buClr>
                          <a:schemeClr val="tx1"/>
                        </a:buClr>
                        <a:buFont typeface="Arial" charset="0"/>
                        <a:buNone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Weighting:	F  25%	H  30%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64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983136-b0ff-4387-93c0-fbee5235ff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1397</Words>
  <Application>Microsoft Office PowerPoint</Application>
  <PresentationFormat>On-screen Show (4:3)</PresentationFormat>
  <Paragraphs>350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AQA Chevin Pro Light</vt:lpstr>
      <vt:lpstr>Arial</vt:lpstr>
      <vt:lpstr>Calibri</vt:lpstr>
      <vt:lpstr>Cambria Math</vt:lpstr>
      <vt:lpstr>Wingdings</vt:lpstr>
      <vt:lpstr>Office Theme</vt:lpstr>
      <vt:lpstr>Theme1</vt:lpstr>
      <vt:lpstr>G “see” SE &amp; The New Dream Scheme</vt:lpstr>
      <vt:lpstr>What does the new GCSE look like?...</vt:lpstr>
      <vt:lpstr>Requirements for all GCSEs in Mathematics</vt:lpstr>
      <vt:lpstr>AQA Specification at a glance </vt:lpstr>
      <vt:lpstr>Overview of specification content 1</vt:lpstr>
      <vt:lpstr>Overview of specification content 2</vt:lpstr>
      <vt:lpstr>Key changes from the existing specifications</vt:lpstr>
      <vt:lpstr>Assessment Objective 1 </vt:lpstr>
      <vt:lpstr>Assessment Objective 2 </vt:lpstr>
      <vt:lpstr>Assessment Objective 3 </vt:lpstr>
      <vt:lpstr>Higher Tier</vt:lpstr>
      <vt:lpstr>Higher tier structure</vt:lpstr>
      <vt:lpstr>Structure of Higher Tier Papers</vt:lpstr>
      <vt:lpstr>Example of testing results Paper 1H Question 21</vt:lpstr>
      <vt:lpstr>Example of testing results Paper 2H Question 18 </vt:lpstr>
      <vt:lpstr>Foundation Tier</vt:lpstr>
      <vt:lpstr>Foundation tier structure</vt:lpstr>
      <vt:lpstr>Structure of Foundation Tier Papers</vt:lpstr>
      <vt:lpstr>Example of testing results Paper 1F Question 27b</vt:lpstr>
      <vt:lpstr>Example of testing results Paper 2F Question 24</vt:lpstr>
      <vt:lpstr>Let’s look at 10 of the best questions from the draft specifications…</vt:lpstr>
      <vt:lpstr>What does the new Dream Scheme look like?</vt:lpstr>
      <vt:lpstr>Structure</vt:lpstr>
      <vt:lpstr>PowerPoint Presentation</vt:lpstr>
      <vt:lpstr>PowerPoint Presentation</vt:lpstr>
      <vt:lpstr>Content</vt:lpstr>
      <vt:lpstr>Tasks</vt:lpstr>
      <vt:lpstr>Tasks</vt:lpstr>
      <vt:lpstr>Homeworks</vt:lpstr>
      <vt:lpstr>The 4 “Levels” of Homeworks</vt:lpstr>
      <vt:lpstr>PowerPoint Presentation</vt:lpstr>
      <vt:lpstr>PowerPoint Presentation</vt:lpstr>
      <vt:lpstr>PowerPoint Presentation</vt:lpstr>
      <vt:lpstr>PowerPoint Presentation</vt:lpstr>
      <vt:lpstr>Homeworks</vt:lpstr>
      <vt:lpstr>Assessments</vt:lpstr>
      <vt:lpstr>We hope the Scheme will…</vt:lpstr>
    </vt:vector>
  </TitlesOfParts>
  <Company>Thornleigh Salesian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Factors and Multiples Game</dc:title>
  <dc:creator>Staff</dc:creator>
  <cp:lastModifiedBy>Craig</cp:lastModifiedBy>
  <cp:revision>25</cp:revision>
  <dcterms:created xsi:type="dcterms:W3CDTF">2012-11-08T15:58:14Z</dcterms:created>
  <dcterms:modified xsi:type="dcterms:W3CDTF">2014-06-29T11:42:25Z</dcterms:modified>
</cp:coreProperties>
</file>