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5" r:id="rId5"/>
    <p:sldId id="305" r:id="rId6"/>
    <p:sldId id="296" r:id="rId7"/>
    <p:sldId id="303" r:id="rId8"/>
    <p:sldId id="297" r:id="rId9"/>
    <p:sldId id="298" r:id="rId10"/>
    <p:sldId id="300" r:id="rId11"/>
    <p:sldId id="301" r:id="rId12"/>
    <p:sldId id="302" r:id="rId13"/>
    <p:sldId id="299" r:id="rId14"/>
    <p:sldId id="30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F00"/>
    <a:srgbClr val="993300"/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 autoAdjust="0"/>
    <p:restoredTop sz="94598" autoAdjust="0"/>
  </p:normalViewPr>
  <p:slideViewPr>
    <p:cSldViewPr snapToGrid="0">
      <p:cViewPr>
        <p:scale>
          <a:sx n="90" d="100"/>
          <a:sy n="90" d="100"/>
        </p:scale>
        <p:origin x="-15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SS2:</a:t>
            </a:r>
            <a:br>
              <a:rPr lang="en-GB" dirty="0" smtClean="0"/>
            </a:br>
            <a:r>
              <a:rPr lang="en-GB" dirty="0" smtClean="0"/>
              <a:t>Understanding Perimeter and Area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&gt;30 </a:t>
            </a:r>
            <a:r>
              <a:rPr lang="en-GB" sz="2800" dirty="0" err="1" smtClean="0"/>
              <a:t>mins</a:t>
            </a:r>
            <a:r>
              <a:rPr lang="en-GB" sz="2800" dirty="0"/>
              <a:t>. Paired activity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Mini-whiteboards for final plenary, and possibly to collect info mid-session.</a:t>
            </a:r>
          </a:p>
          <a:p>
            <a:r>
              <a:rPr lang="en-US" sz="2800" dirty="0" smtClean="0"/>
              <a:t>Simply investigates the non-uniform dependency between area and perimeter</a:t>
            </a:r>
            <a:r>
              <a:rPr lang="en-GB" sz="2800" dirty="0" smtClean="0"/>
              <a:t>.</a:t>
            </a:r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1641" y="613895"/>
            <a:ext cx="8167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Suitable for any students at Level 5 or 6. </a:t>
            </a:r>
          </a:p>
          <a:p>
            <a:pPr algn="ctr"/>
            <a:r>
              <a:rPr lang="en-GB" dirty="0" smtClean="0"/>
              <a:t>Much quicker with Level 7 or 8 students, but still worthwhile to introduce ‘max’ and ‘min’ concept. Or could easily go straight to ‘plenary’ task to do same investigations, but with </a:t>
            </a:r>
            <a:r>
              <a:rPr lang="en-GB" i="1" dirty="0" smtClean="0"/>
              <a:t>compound</a:t>
            </a:r>
            <a:r>
              <a:rPr lang="en-GB" dirty="0" smtClean="0"/>
              <a:t> rectangular shapes. In that case could also get students to input into Excel etc.</a:t>
            </a: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1597" y="68765"/>
            <a:ext cx="274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Pair Activity 2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20697" y="3478018"/>
            <a:ext cx="87498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Again, re-arrange the chocolate squares to make different shaped rectangles. </a:t>
            </a:r>
            <a:r>
              <a:rPr lang="en-GB" sz="2400" dirty="0" smtClean="0"/>
              <a:t>But this time the PERIMETER must remain the same.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0570" y="4862345"/>
            <a:ext cx="8739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Work out the AREA of each of your rectangles, and find which rectangle has the:</a:t>
            </a:r>
          </a:p>
          <a:p>
            <a:pPr marL="571500" indent="-571500">
              <a:buAutoNum type="romanLcParenR"/>
            </a:pPr>
            <a:r>
              <a:rPr lang="en-GB" sz="2400" dirty="0" smtClean="0"/>
              <a:t>largest area</a:t>
            </a:r>
          </a:p>
          <a:p>
            <a:pPr marL="571500" indent="-571500">
              <a:buAutoNum type="romanLcParenR"/>
            </a:pPr>
            <a:r>
              <a:rPr lang="en-GB" sz="2400" dirty="0"/>
              <a:t>s</a:t>
            </a:r>
            <a:r>
              <a:rPr lang="en-GB" sz="2400" dirty="0" smtClean="0"/>
              <a:t>mallest area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8275" y="2799406"/>
            <a:ext cx="146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Perim</a:t>
            </a:r>
            <a:r>
              <a:rPr lang="en-GB" dirty="0" smtClean="0"/>
              <a:t> = 40cm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50264"/>
              </p:ext>
            </p:extLst>
          </p:nvPr>
        </p:nvGraphicFramePr>
        <p:xfrm>
          <a:off x="483682" y="957765"/>
          <a:ext cx="3808992" cy="15187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8316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  <a:gridCol w="270052"/>
              </a:tblGrid>
              <a:tr h="253123"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</a:tr>
              <a:tr h="253123">
                <a:tc>
                  <a:txBody>
                    <a:bodyPr/>
                    <a:lstStyle/>
                    <a:p>
                      <a:endParaRPr lang="en-GB" sz="9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</a:tr>
              <a:tr h="253123"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</a:tr>
              <a:tr h="253123"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</a:tr>
              <a:tr h="253123"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</a:tr>
              <a:tr h="253123">
                <a:tc>
                  <a:txBody>
                    <a:bodyPr/>
                    <a:lstStyle/>
                    <a:p>
                      <a:endParaRPr lang="en-GB" sz="9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1871" marR="51871" marT="25936" marB="25936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6269" y="145615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60049" y="57327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14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13181" y="0"/>
            <a:ext cx="203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Use squared paper to draw the different rectangles.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7487" y="3136472"/>
            <a:ext cx="147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Area = 40cm</a:t>
            </a:r>
            <a:r>
              <a:rPr lang="en-GB" baseline="30000" dirty="0" smtClean="0"/>
              <a:t>2</a:t>
            </a:r>
            <a:endParaRPr lang="en-GB" baseline="300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7527"/>
              </p:ext>
            </p:extLst>
          </p:nvPr>
        </p:nvGraphicFramePr>
        <p:xfrm>
          <a:off x="4803517" y="936448"/>
          <a:ext cx="3553694" cy="18229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8864"/>
                <a:gridCol w="291872"/>
                <a:gridCol w="271178"/>
                <a:gridCol w="271178"/>
                <a:gridCol w="271178"/>
                <a:gridCol w="271178"/>
                <a:gridCol w="271178"/>
                <a:gridCol w="271178"/>
                <a:gridCol w="271178"/>
                <a:gridCol w="271178"/>
                <a:gridCol w="271178"/>
                <a:gridCol w="271178"/>
                <a:gridCol w="271178"/>
              </a:tblGrid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903686" y="549443"/>
            <a:ext cx="2813133" cy="2946095"/>
            <a:chOff x="5903686" y="549443"/>
            <a:chExt cx="2813133" cy="2946095"/>
          </a:xfrm>
        </p:grpSpPr>
        <p:sp>
          <p:nvSpPr>
            <p:cNvPr id="20" name="TextBox 19"/>
            <p:cNvSpPr txBox="1"/>
            <p:nvPr/>
          </p:nvSpPr>
          <p:spPr>
            <a:xfrm>
              <a:off x="5903686" y="2800521"/>
              <a:ext cx="14688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Perim</a:t>
              </a:r>
              <a:r>
                <a:rPr lang="en-GB" dirty="0" smtClean="0"/>
                <a:t> = 40cm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45687" y="3126206"/>
              <a:ext cx="1363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Area = ? cm</a:t>
              </a:r>
              <a:r>
                <a:rPr lang="en-GB" baseline="30000" dirty="0" smtClean="0"/>
                <a:t>2</a:t>
              </a:r>
              <a:endParaRPr lang="en-GB" baseline="30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30877" y="549443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13</a:t>
              </a:r>
              <a:endParaRPr lang="en-GB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49411" y="1576652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7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37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72236" y="2377544"/>
            <a:ext cx="1948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2(6+14)= 40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55395" y="2377545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 × </a:t>
            </a:r>
            <a:r>
              <a:rPr lang="en-GB" sz="2400" dirty="0" smtClean="0"/>
              <a:t>14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8623" y="148152"/>
            <a:ext cx="2243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Perimeter (cm)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8030" y="5415318"/>
            <a:ext cx="851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Could we make the area even larger, or smaller?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2391" y="141057"/>
            <a:ext cx="227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Height × </a:t>
            </a:r>
            <a:r>
              <a:rPr lang="en-GB" sz="2400" dirty="0" smtClean="0"/>
              <a:t>Width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99760" y="2370449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84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05378" y="141057"/>
            <a:ext cx="170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(cm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92731" y="2923365"/>
            <a:ext cx="1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2(7+13)= 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55395" y="2923366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7</a:t>
            </a:r>
            <a:r>
              <a:rPr lang="en-GB" sz="2400" dirty="0" smtClean="0"/>
              <a:t> </a:t>
            </a:r>
            <a:r>
              <a:rPr lang="en-GB" sz="2400" dirty="0"/>
              <a:t>× </a:t>
            </a:r>
            <a:r>
              <a:rPr lang="en-GB" sz="2400" dirty="0" smtClean="0"/>
              <a:t>13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99760" y="2916270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91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92731" y="3501085"/>
            <a:ext cx="1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2(8+12)= 40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55395" y="3501086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99760" y="3493990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96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92731" y="4068172"/>
            <a:ext cx="1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2(9+11)= 40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55395" y="4068173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99760" y="4061077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99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92731" y="4624626"/>
            <a:ext cx="1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2(10+10)= 40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55395" y="4624627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10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99760" y="4617531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65141" y="690435"/>
            <a:ext cx="1948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2(3+17)= 40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48300" y="690436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92665" y="683340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51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85636" y="1236256"/>
            <a:ext cx="1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2(4+16)= 40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48300" y="1236257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4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92665" y="1229161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64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85636" y="1813976"/>
            <a:ext cx="1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2(5+15)= 40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48300" y="1813977"/>
            <a:ext cx="116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5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92665" y="1806881"/>
            <a:ext cx="67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17246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9898" y="2354812"/>
            <a:ext cx="410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See:</a:t>
            </a:r>
          </a:p>
          <a:p>
            <a:r>
              <a:rPr lang="en-GB" dirty="0" smtClean="0"/>
              <a:t>     SS2_PerimeterArea.xlxs	Tab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2205" y="255182"/>
            <a:ext cx="5983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Mini-Whiteboard Questions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4394" y="1247546"/>
            <a:ext cx="394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Draw a rectangle with: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03898" y="1970602"/>
            <a:ext cx="3457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1. An area of 50cm</a:t>
            </a:r>
            <a:r>
              <a:rPr lang="en-GB" sz="3200" baseline="30000" dirty="0" smtClean="0"/>
              <a:t>2</a:t>
            </a:r>
            <a:endParaRPr lang="en-GB" sz="32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1003898" y="2608542"/>
            <a:ext cx="7769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. An area of 50cm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and a perimeter of 45cm 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03898" y="3289384"/>
            <a:ext cx="4126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3. A perimeter of 40cm 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03898" y="3962043"/>
            <a:ext cx="7769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. A perimeter of 40cm and an area of 75cm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03683" y="5049750"/>
            <a:ext cx="7485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Extension investigation:   </a:t>
            </a:r>
          </a:p>
          <a:p>
            <a:r>
              <a:rPr lang="en-GB" sz="2000" dirty="0" smtClean="0"/>
              <a:t>Repeat previous investigations but allowing compound rectangles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338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" t="31773" r="5596" b="3207"/>
          <a:stretch/>
        </p:blipFill>
        <p:spPr bwMode="auto">
          <a:xfrm>
            <a:off x="467544" y="1916832"/>
            <a:ext cx="789501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86" b="78870"/>
          <a:stretch/>
        </p:blipFill>
        <p:spPr bwMode="auto">
          <a:xfrm>
            <a:off x="467542" y="0"/>
            <a:ext cx="7922423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67945" y="2996952"/>
            <a:ext cx="2808312" cy="1404156"/>
          </a:xfrm>
          <a:prstGeom prst="rect">
            <a:avLst/>
          </a:prstGeom>
          <a:solidFill>
            <a:srgbClr val="F5E4D0"/>
          </a:solidFill>
          <a:ln>
            <a:solidFill>
              <a:srgbClr val="F5E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20345" y="4509120"/>
            <a:ext cx="2808312" cy="972108"/>
          </a:xfrm>
          <a:prstGeom prst="rect">
            <a:avLst/>
          </a:prstGeom>
          <a:solidFill>
            <a:srgbClr val="F5E4D0"/>
          </a:solidFill>
          <a:ln>
            <a:solidFill>
              <a:srgbClr val="F5E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95936" y="5481228"/>
            <a:ext cx="2808312" cy="1376772"/>
          </a:xfrm>
          <a:prstGeom prst="rect">
            <a:avLst/>
          </a:prstGeom>
          <a:solidFill>
            <a:srgbClr val="F5E4D0"/>
          </a:solidFill>
          <a:ln>
            <a:solidFill>
              <a:srgbClr val="F5E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2960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Mini-whiteboards</a:t>
            </a:r>
          </a:p>
          <a:p>
            <a:r>
              <a:rPr lang="en-GB" dirty="0"/>
              <a:t>	</a:t>
            </a:r>
            <a:r>
              <a:rPr lang="en-GB" dirty="0" smtClean="0"/>
              <a:t>1 calculator / pair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34810" y="772629"/>
            <a:ext cx="426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Several sheets of centimetre squared paper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29550" y="1193051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Pencil and ruler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929041"/>
            <a:ext cx="8943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58478" y="68765"/>
            <a:ext cx="4183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Perimeters</a:t>
            </a:r>
            <a:r>
              <a:rPr lang="en-GB" sz="3600" dirty="0"/>
              <a:t> </a:t>
            </a:r>
            <a:r>
              <a:rPr lang="en-GB" sz="3600" dirty="0" smtClean="0"/>
              <a:t>and Areas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3106" y="4399554"/>
            <a:ext cx="7884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is </a:t>
            </a:r>
            <a:r>
              <a:rPr lang="en-GB" sz="2800" i="1" dirty="0" smtClean="0"/>
              <a:t>meant</a:t>
            </a:r>
            <a:r>
              <a:rPr lang="en-GB" sz="2800" dirty="0" smtClean="0"/>
              <a:t> by the perimeter and area of the bar?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3106" y="3876334"/>
            <a:ext cx="8965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</a:t>
            </a:r>
            <a:r>
              <a:rPr lang="en-GB" sz="2800" dirty="0" smtClean="0"/>
              <a:t>hink of a square </a:t>
            </a:r>
            <a:r>
              <a:rPr lang="en-GB" sz="2800" dirty="0"/>
              <a:t>6 × </a:t>
            </a:r>
            <a:r>
              <a:rPr lang="en-GB" sz="2800" dirty="0" smtClean="0"/>
              <a:t>6 bar where each piece is 1cm by 1cm.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3" y="973924"/>
            <a:ext cx="4574320" cy="229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20633"/>
              </p:ext>
            </p:extLst>
          </p:nvPr>
        </p:nvGraphicFramePr>
        <p:xfrm>
          <a:off x="5707118" y="826327"/>
          <a:ext cx="2462733" cy="24419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5643"/>
                <a:gridCol w="403418"/>
                <a:gridCol w="403418"/>
                <a:gridCol w="403418"/>
                <a:gridCol w="403418"/>
                <a:gridCol w="403418"/>
              </a:tblGrid>
              <a:tr h="406995"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</a:tr>
              <a:tr h="406995"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83786" marR="83786" marT="41893" marB="41893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344841" y="1788890"/>
            <a:ext cx="1846740" cy="1996063"/>
            <a:chOff x="5344841" y="1788890"/>
            <a:chExt cx="1846740" cy="1996063"/>
          </a:xfrm>
        </p:grpSpPr>
        <p:sp>
          <p:nvSpPr>
            <p:cNvPr id="5" name="TextBox 4"/>
            <p:cNvSpPr txBox="1"/>
            <p:nvPr/>
          </p:nvSpPr>
          <p:spPr>
            <a:xfrm>
              <a:off x="5344841" y="178889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24173" y="326173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6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93106" y="4928507"/>
            <a:ext cx="629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is its perimeter?	What is its area?</a:t>
            </a:r>
          </a:p>
        </p:txBody>
      </p:sp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81" y="563526"/>
            <a:ext cx="9145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In this lesson we will study area and perimeter in more detail.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9309" y="1630364"/>
            <a:ext cx="895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If the area goes up, does the perimeter always increase too?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-15771" y="2282515"/>
            <a:ext cx="931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If the perimeter of a shape increases, does the area go up too?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51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1597" y="68765"/>
            <a:ext cx="274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Pair Activity 1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20697" y="3456752"/>
            <a:ext cx="8749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Re-arrange the chocolate squares to make different shaped rectangles. </a:t>
            </a:r>
            <a:r>
              <a:rPr lang="en-GB" sz="2400" dirty="0" smtClean="0"/>
              <a:t>But always keep the same number of squares.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20570" y="4437025"/>
            <a:ext cx="8739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Work out the perimeter of each rectangle, and find which rectangle has the:</a:t>
            </a:r>
          </a:p>
          <a:p>
            <a:pPr marL="571500" indent="-571500">
              <a:buAutoNum type="romanLcParenR"/>
            </a:pPr>
            <a:r>
              <a:rPr lang="en-GB" sz="2400" dirty="0" smtClean="0"/>
              <a:t>largest perimeter</a:t>
            </a:r>
          </a:p>
          <a:p>
            <a:pPr marL="571500" indent="-571500">
              <a:buAutoNum type="romanLcParenR"/>
            </a:pPr>
            <a:r>
              <a:rPr lang="en-GB" sz="2400" dirty="0"/>
              <a:t>s</a:t>
            </a:r>
            <a:r>
              <a:rPr lang="en-GB" sz="2400" dirty="0" smtClean="0"/>
              <a:t>mallest perimeter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576" y="13956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02666" y="236102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8140" y="2873837"/>
            <a:ext cx="146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Perim</a:t>
            </a:r>
            <a:r>
              <a:rPr lang="en-GB" dirty="0" smtClean="0"/>
              <a:t> = 24cm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97793"/>
              </p:ext>
            </p:extLst>
          </p:nvPr>
        </p:nvGraphicFramePr>
        <p:xfrm>
          <a:off x="688140" y="879549"/>
          <a:ext cx="1568594" cy="15553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3844"/>
                <a:gridCol w="256950"/>
                <a:gridCol w="256950"/>
                <a:gridCol w="256950"/>
                <a:gridCol w="256950"/>
                <a:gridCol w="256950"/>
              </a:tblGrid>
              <a:tr h="259228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59228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59228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59228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59228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59228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4040"/>
              </p:ext>
            </p:extLst>
          </p:nvPr>
        </p:nvGraphicFramePr>
        <p:xfrm>
          <a:off x="3864250" y="1089827"/>
          <a:ext cx="2377072" cy="10416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408"/>
                <a:gridCol w="261083"/>
                <a:gridCol w="261083"/>
                <a:gridCol w="261083"/>
                <a:gridCol w="261083"/>
                <a:gridCol w="261083"/>
                <a:gridCol w="261083"/>
                <a:gridCol w="261083"/>
                <a:gridCol w="261083"/>
              </a:tblGrid>
              <a:tr h="260419"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  <a:tr h="260419"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53366" marR="53366" marT="26683" marB="26683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18688" y="134943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942549" y="21037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9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537740" y="2841571"/>
            <a:ext cx="106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Perim</a:t>
            </a:r>
            <a:r>
              <a:rPr lang="en-GB" dirty="0" smtClean="0"/>
              <a:t> = ?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10081" y="6107932"/>
            <a:ext cx="563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Which bar would you prefer?   Why?!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13181" y="0"/>
            <a:ext cx="203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Use squared paper to draw the different rectangles.</a:t>
            </a:r>
          </a:p>
        </p:txBody>
      </p:sp>
    </p:spTree>
    <p:extLst>
      <p:ext uri="{BB962C8B-B14F-4D97-AF65-F5344CB8AC3E}">
        <p14:creationId xmlns:p14="http://schemas.microsoft.com/office/powerpoint/2010/main" val="14221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75" y="1227209"/>
            <a:ext cx="7541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How many different shaped bars of chocolate did you find?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2246" y="2336579"/>
            <a:ext cx="3021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were their sizes?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3445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23516" y="751048"/>
            <a:ext cx="100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24cm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6005"/>
              </p:ext>
            </p:extLst>
          </p:nvPr>
        </p:nvGraphicFramePr>
        <p:xfrm>
          <a:off x="2070417" y="518019"/>
          <a:ext cx="902043" cy="8944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3228"/>
                <a:gridCol w="147763"/>
                <a:gridCol w="147763"/>
                <a:gridCol w="147763"/>
                <a:gridCol w="147763"/>
                <a:gridCol w="147763"/>
              </a:tblGrid>
              <a:tr h="149073"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073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073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073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073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073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34514"/>
              </p:ext>
            </p:extLst>
          </p:nvPr>
        </p:nvGraphicFramePr>
        <p:xfrm>
          <a:off x="1844108" y="1951043"/>
          <a:ext cx="1366973" cy="5990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853"/>
                <a:gridCol w="150140"/>
                <a:gridCol w="150140"/>
                <a:gridCol w="150140"/>
                <a:gridCol w="150140"/>
                <a:gridCol w="150140"/>
                <a:gridCol w="150140"/>
                <a:gridCol w="150140"/>
                <a:gridCol w="150140"/>
              </a:tblGrid>
              <a:tr h="149758"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758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758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758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96211" y="751049"/>
            <a:ext cx="91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 × 6</a:t>
            </a:r>
            <a:endParaRPr lang="en-GB" sz="24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799749" y="2019914"/>
            <a:ext cx="91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 </a:t>
            </a:r>
            <a:r>
              <a:rPr lang="en-GB" sz="2400" dirty="0"/>
              <a:t>× </a:t>
            </a:r>
            <a:r>
              <a:rPr lang="en-GB" sz="2400" dirty="0" smtClean="0"/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3287" y="3022954"/>
            <a:ext cx="119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 </a:t>
            </a:r>
            <a:r>
              <a:rPr lang="en-GB" sz="2400" dirty="0"/>
              <a:t>× </a:t>
            </a:r>
            <a:r>
              <a:rPr lang="en-GB" sz="2400" dirty="0" smtClean="0"/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6192" y="3930297"/>
            <a:ext cx="119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 </a:t>
            </a:r>
            <a:r>
              <a:rPr lang="en-GB" sz="2400" dirty="0"/>
              <a:t>× </a:t>
            </a:r>
            <a:r>
              <a:rPr lang="en-GB" sz="2400" dirty="0" smtClean="0"/>
              <a:t>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99730" y="4773842"/>
            <a:ext cx="119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  <a:r>
              <a:rPr lang="en-GB" sz="2400" dirty="0" smtClean="0"/>
              <a:t> </a:t>
            </a:r>
            <a:r>
              <a:rPr lang="en-GB" sz="2400" dirty="0"/>
              <a:t>× </a:t>
            </a:r>
            <a:r>
              <a:rPr lang="en-GB" sz="2400" dirty="0" smtClean="0"/>
              <a:t>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61229" y="127239"/>
            <a:ext cx="1481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Perimeter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6421" y="2019913"/>
            <a:ext cx="1094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26cm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19959" y="3022953"/>
            <a:ext cx="109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30cm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23497" y="3930296"/>
            <a:ext cx="100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40cm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6402" y="4773841"/>
            <a:ext cx="1211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74cm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877250"/>
              </p:ext>
            </p:extLst>
          </p:nvPr>
        </p:nvGraphicFramePr>
        <p:xfrm>
          <a:off x="1549922" y="3007248"/>
          <a:ext cx="1924236" cy="4492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2204"/>
                <a:gridCol w="146836"/>
                <a:gridCol w="146836"/>
                <a:gridCol w="146836"/>
                <a:gridCol w="146836"/>
                <a:gridCol w="146836"/>
                <a:gridCol w="146836"/>
                <a:gridCol w="146836"/>
                <a:gridCol w="146836"/>
                <a:gridCol w="146836"/>
                <a:gridCol w="146836"/>
                <a:gridCol w="146836"/>
                <a:gridCol w="146836"/>
              </a:tblGrid>
              <a:tr h="149758"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758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758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39187"/>
              </p:ext>
            </p:extLst>
          </p:nvPr>
        </p:nvGraphicFramePr>
        <p:xfrm>
          <a:off x="1138790" y="4011370"/>
          <a:ext cx="2808117" cy="2995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2369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  <a:gridCol w="146986"/>
              </a:tblGrid>
              <a:tr h="149758"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  <a:tr h="149758"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7190"/>
              </p:ext>
            </p:extLst>
          </p:nvPr>
        </p:nvGraphicFramePr>
        <p:xfrm>
          <a:off x="493738" y="5264164"/>
          <a:ext cx="5691556" cy="17729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1020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  <a:gridCol w="153626"/>
              </a:tblGrid>
              <a:tr h="177297"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993300"/>
                        </a:solidFill>
                      </a:endParaRPr>
                    </a:p>
                  </a:txBody>
                  <a:tcPr marL="30689" marR="30689" marT="15344" marB="15344">
                    <a:solidFill>
                      <a:srgbClr val="7B3F00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55178" y="5627978"/>
            <a:ext cx="8516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about if we could create rectangular bars but without being whole numbers of centimetres?</a:t>
            </a:r>
          </a:p>
          <a:p>
            <a:r>
              <a:rPr lang="en-GB" sz="2400" dirty="0" smtClean="0"/>
              <a:t>Could we make the perimeter even larger, or smaller?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36074" y="120144"/>
            <a:ext cx="227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Height × </a:t>
            </a:r>
            <a:r>
              <a:rPr lang="en-GB" sz="2400" dirty="0" smtClean="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7983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4962" y="2354812"/>
            <a:ext cx="410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See:</a:t>
            </a:r>
          </a:p>
          <a:p>
            <a:r>
              <a:rPr lang="en-GB" dirty="0" smtClean="0"/>
              <a:t>     SS2_PerimeterArea.xlxs	Tab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544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Standards Unit SS2: Understanding Perimeter and Area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194</cp:revision>
  <cp:lastPrinted>2012-05-09T10:05:25Z</cp:lastPrinted>
  <dcterms:created xsi:type="dcterms:W3CDTF">2006-08-16T00:00:00Z</dcterms:created>
  <dcterms:modified xsi:type="dcterms:W3CDTF">2012-12-13T00:36:08Z</dcterms:modified>
</cp:coreProperties>
</file>