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4" r:id="rId4"/>
    <p:sldId id="259" r:id="rId5"/>
    <p:sldId id="293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292" r:id="rId15"/>
    <p:sldId id="307" r:id="rId16"/>
    <p:sldId id="303" r:id="rId17"/>
    <p:sldId id="306" r:id="rId18"/>
    <p:sldId id="308" r:id="rId19"/>
    <p:sldId id="309" r:id="rId20"/>
    <p:sldId id="313" r:id="rId21"/>
    <p:sldId id="311" r:id="rId22"/>
    <p:sldId id="312" r:id="rId23"/>
    <p:sldId id="310" r:id="rId24"/>
    <p:sldId id="314" r:id="rId25"/>
    <p:sldId id="31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0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tmp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tmp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tmp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tmp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N5:</a:t>
            </a:r>
            <a:br>
              <a:rPr lang="en-GB" dirty="0" smtClean="0"/>
            </a:br>
            <a:r>
              <a:rPr lang="en-GB" dirty="0" smtClean="0"/>
              <a:t>Understanding the laws of arithmetic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Consolidating BIDMAS, compound rectangular areas and square numbers in arithmetic expressions.  Excellent preparation for algebraic expressions with divisions. Calculators essential (non-BIDMAS okay too, in order to expose inadequacies).</a:t>
            </a:r>
          </a:p>
          <a:p>
            <a:r>
              <a:rPr lang="en-GB" sz="2800" dirty="0" smtClean="0"/>
              <a:t>Groups of 3 largely essential.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8177" y="831671"/>
            <a:ext cx="4386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 Level 6, </a:t>
            </a:r>
            <a:r>
              <a:rPr lang="en-GB" smtClean="0"/>
              <a:t>or strong 5’s.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8904" y="39469"/>
            <a:ext cx="435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Matching up the cards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49014" y="5128566"/>
            <a:ext cx="2032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Student #1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136" y="5128566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75064" y="5130840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#3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5534" y="843831"/>
            <a:ext cx="902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2: Take it in turns to pair up any cards, and place them at the top.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8400" y="5553926"/>
            <a:ext cx="131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A</a:t>
            </a:r>
          </a:p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43792" y="5569846"/>
            <a:ext cx="114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B</a:t>
            </a:r>
            <a:endParaRPr lang="en-GB" dirty="0"/>
          </a:p>
          <a:p>
            <a:pPr algn="ctr"/>
            <a:r>
              <a:rPr lang="en-GB" dirty="0" smtClean="0"/>
              <a:t>Areas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43304" y="5569846"/>
            <a:ext cx="114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C</a:t>
            </a:r>
          </a:p>
          <a:p>
            <a:pPr algn="ctr"/>
            <a:r>
              <a:rPr lang="en-GB" dirty="0" smtClean="0"/>
              <a:t>Solutions</a:t>
            </a:r>
            <a:endParaRPr lang="en-GB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95" y="3826967"/>
            <a:ext cx="903209" cy="3800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49" y="4162608"/>
            <a:ext cx="898516" cy="38239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383" y="4558110"/>
            <a:ext cx="898516" cy="38239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9" y="4207018"/>
            <a:ext cx="898516" cy="38239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19" y="3496345"/>
            <a:ext cx="668609" cy="66626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36" y="4091256"/>
            <a:ext cx="668609" cy="66626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483" y="3545447"/>
            <a:ext cx="668609" cy="66157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34" y="4224978"/>
            <a:ext cx="668609" cy="661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939" y="4099468"/>
            <a:ext cx="720220" cy="64984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24" y="3580538"/>
            <a:ext cx="722567" cy="64984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35" y="4215166"/>
            <a:ext cx="722567" cy="649842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33" y="3491993"/>
            <a:ext cx="717875" cy="659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8608" y="6248990"/>
            <a:ext cx="7575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>
                <a:solidFill>
                  <a:srgbClr val="7030A0"/>
                </a:solidFill>
              </a:rPr>
              <a:t>Properly</a:t>
            </a:r>
            <a:r>
              <a:rPr lang="en-GB" sz="2400" dirty="0">
                <a:solidFill>
                  <a:srgbClr val="7030A0"/>
                </a:solidFill>
              </a:rPr>
              <a:t> c</a:t>
            </a:r>
            <a:r>
              <a:rPr lang="en-GB" sz="2400" dirty="0" smtClean="0">
                <a:solidFill>
                  <a:srgbClr val="7030A0"/>
                </a:solidFill>
              </a:rPr>
              <a:t>heck that they have correctly matched the cards!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1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C 0.00225 -0.00648 0.00468 -0.01782 0.0052 -0.02569 C 0.0059 -0.03241 0.00555 -0.03542 0.00868 -0.03889 C 0.01388 -0.05301 0.0217 -0.06018 0.02864 -0.07037 C 0.03506 -0.07963 0.0302 -0.07616 0.03472 -0.0787 C 0.0375 -0.08264 0.0401 -0.08634 0.0434 -0.08842 C 0.05034 -0.09768 0.04149 -0.08634 0.04947 -0.09444 C 0.05277 -0.09745 0.05486 -0.10324 0.05816 -0.10532 C 0.05972 -0.10926 0.06128 -0.11204 0.06354 -0.11481 C 0.0651 -0.11921 0.06649 -0.12292 0.06892 -0.12569 C 0.071 -0.13125 0.07309 -0.13657 0.07569 -0.1412 C 0.07725 -0.14954 0.07916 -0.15787 0.08177 -0.16551 C 0.08263 -0.17268 0.08472 -0.18032 0.08715 -0.18611 C 0.08854 -0.1956 0.09079 -0.20393 0.09322 -0.2125 C 0.09409 -0.21574 0.09461 -0.22083 0.09583 -0.22338 C 0.09704 -0.22616 0.09843 -0.22824 0.09982 -0.23055 C 0.10243 -0.23518 0.10295 -0.24143 0.1052 -0.24629 C 0.10711 -0.25023 0.10833 -0.25208 0.1092 -0.25717 C 0.10954 -0.26018 0.10937 -0.26366 0.10989 -0.2669 C 0.11059 -0.27083 0.11267 -0.27292 0.11267 -0.27754 " pathEditMode="relative" rAng="0" ptsTypes="fffffffffffffffffffA">
                                      <p:cBhvr>
                                        <p:cTn id="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C -0.00017 -0.00764 5.55556E-7 -0.01574 -0.00017 -0.02338 C -0.00035 -0.03056 -0.00122 -0.0375 -0.00139 -0.04514 C -0.00139 -0.05556 -0.00139 -0.0662 -0.00139 -0.07639 C -0.00139 -0.08056 -0.00069 -0.08658 -0.00069 -0.08866 C 0.00017 -0.09908 0.00069 -0.10995 0.00139 -0.12014 C 0.00156 -0.12986 0.00174 -0.13426 0.00139 -0.14607 C 0.00121 -0.14931 0.00087 -0.15116 0.00087 -0.1544 C 0.00052 -0.16088 0.00069 -0.15718 0.00052 -0.16551 C 0.00035 -0.19468 -0.00052 -0.23218 0.00087 -0.25949 C 0.00139 -0.26945 0.00191 -0.27894 0.0026 -0.2882 C 0.00278 -0.29074 0.00295 -0.29861 0.00312 -0.30185 C 0.00312 -0.30324 0.0033 -0.30579 0.0033 -0.30556 " pathEditMode="relative" rAng="0" ptsTypes="ffffffffffff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8904" y="39469"/>
            <a:ext cx="435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Matching up the cards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72864" y="5128566"/>
            <a:ext cx="12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57086" y="5014266"/>
            <a:ext cx="2032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Student #2</a:t>
            </a:r>
            <a:endParaRPr lang="en-GB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75064" y="5130840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#3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5534" y="843831"/>
            <a:ext cx="902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2: Take it in turns to pair up any cards, and place them at the top.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8400" y="5553926"/>
            <a:ext cx="131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A</a:t>
            </a:r>
          </a:p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43792" y="5569846"/>
            <a:ext cx="114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B</a:t>
            </a:r>
            <a:endParaRPr lang="en-GB" dirty="0"/>
          </a:p>
          <a:p>
            <a:pPr algn="ctr"/>
            <a:r>
              <a:rPr lang="en-GB" dirty="0" smtClean="0"/>
              <a:t>Areas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43304" y="5569846"/>
            <a:ext cx="114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C</a:t>
            </a:r>
          </a:p>
          <a:p>
            <a:pPr algn="ctr"/>
            <a:r>
              <a:rPr lang="en-GB" dirty="0" smtClean="0"/>
              <a:t>Solutions</a:t>
            </a:r>
            <a:endParaRPr lang="en-GB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95" y="3826967"/>
            <a:ext cx="903209" cy="3800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5" y="2314758"/>
            <a:ext cx="898516" cy="38239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383" y="4558110"/>
            <a:ext cx="898516" cy="38239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9" y="4207018"/>
            <a:ext cx="898516" cy="38239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19" y="3496345"/>
            <a:ext cx="668609" cy="66626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22" y="2172824"/>
            <a:ext cx="668609" cy="66626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483" y="3545447"/>
            <a:ext cx="668609" cy="66157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34" y="4224978"/>
            <a:ext cx="668609" cy="661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939" y="4099468"/>
            <a:ext cx="720220" cy="64984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24" y="3580538"/>
            <a:ext cx="722567" cy="64984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35" y="4215166"/>
            <a:ext cx="722567" cy="649842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33" y="3491993"/>
            <a:ext cx="717875" cy="6592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91374" y="2327823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566349" y="1497584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2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840115" y="6263480"/>
            <a:ext cx="7506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u="sng" dirty="0" smtClean="0">
                <a:solidFill>
                  <a:srgbClr val="7030A0"/>
                </a:solidFill>
              </a:rPr>
              <a:t>Properly</a:t>
            </a:r>
            <a:r>
              <a:rPr lang="en-GB" sz="2400" dirty="0" smtClean="0">
                <a:solidFill>
                  <a:srgbClr val="7030A0"/>
                </a:solidFill>
              </a:rPr>
              <a:t> check that they have correctly matched the cards!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4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-0.03353 C 0.02917 -0.06198 0.0224 -0.01758 0.02778 -0.06152 C 0.02934 -0.07424 0.03351 -0.08649 0.03524 -0.09921 C 0.03785 -0.11818 0.03906 -0.14107 0.05017 -0.15495 C 0.05174 -0.16166 0.0533 -0.1679 0.05451 -0.17484 C 0.05365 -0.20652 0.0474 -0.26457 0.06806 -0.29209 C 0.0691 -0.29648 0.07014 -0.3025 0.0724 -0.30597 C 0.07361 -0.30782 0.07552 -0.30828 0.07691 -0.3099 C 0.08177 -0.31545 0.08698 -0.32077 0.09045 -0.32794 C 0.09826 -0.34366 0.09844 -0.34898 0.11285 -0.35384 C 0.1224 -0.3624 0.1184 -0.36193 0.12326 -0.3735 C 0.12934 -0.38807 0.13264 -0.39616 0.13524 -0.41327 C 0.13576 -0.41721 0.13594 -0.42137 0.13663 -0.4253 C 0.13698 -0.42738 0.13767 -0.42923 0.1382 -0.43131 C 0.13872 -0.43386 0.13958 -0.43918 0.13958 -0.43918 " pathEditMode="relative" ptsTypes="ffffffffffffff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09066E-6 C -0.00538 -0.0067 -0.00642 -0.01503 -0.00885 -0.02359 C -0.00972 -0.03076 -0.01024 -0.04625 -0.01406 -0.05319 C -0.0191 -0.06221 -0.02639 -0.07123 -0.02986 -0.08094 C -0.03368 -0.09204 -0.03646 -0.10638 -0.04392 -0.11517 C -0.05017 -0.12234 -0.05625 -0.12997 -0.06302 -0.13645 C -0.06632 -0.13945 -0.07361 -0.14477 -0.07361 -0.14454 C -0.07483 -0.14708 -0.07569 -0.1494 -0.07708 -0.15125 C -0.07847 -0.15287 -0.0809 -0.15333 -0.08229 -0.15541 C -0.08351 -0.15703 -0.08333 -0.1598 -0.0842 -0.16189 C -0.08767 -0.16929 -0.09566 -0.17877 -0.09809 -0.18732 C -0.10226 -0.20236 -0.09965 -0.19611 -0.10521 -0.20629 C -0.11128 -0.24584 -0.10312 -0.28168 -0.11927 -0.31683 C -0.12517 -0.32932 -0.1316 -0.3358 -0.13837 -0.34667 C -0.1408 -0.3506 -0.14306 -0.35522 -0.14549 -0.35939 C -0.1467 -0.36147 -0.14896 -0.36586 -0.14896 -0.36563 C -0.15121 -0.37442 -0.15347 -0.38275 -0.1559 -0.3913 C -0.15642 -0.39338 -0.1559 -0.39755 -0.15764 -0.39755 C -0.15937 -0.39755 -0.16111 -0.39755 -0.16267 -0.39755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42" y="-19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8904" y="39469"/>
            <a:ext cx="4359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Matching up the cards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72864" y="5128566"/>
            <a:ext cx="12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80634" y="5128566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937531" y="4997625"/>
            <a:ext cx="2032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Student #3</a:t>
            </a:r>
            <a:endParaRPr lang="en-GB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5534" y="843831"/>
            <a:ext cx="9021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2: Take it in turns to pair up any cards, and place them at the top.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8400" y="5553926"/>
            <a:ext cx="131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A</a:t>
            </a:r>
          </a:p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43792" y="5569846"/>
            <a:ext cx="114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B</a:t>
            </a:r>
            <a:endParaRPr lang="en-GB" dirty="0"/>
          </a:p>
          <a:p>
            <a:pPr algn="ctr"/>
            <a:r>
              <a:rPr lang="en-GB" dirty="0" smtClean="0"/>
              <a:t>Areas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43304" y="5569846"/>
            <a:ext cx="114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C</a:t>
            </a:r>
          </a:p>
          <a:p>
            <a:pPr algn="ctr"/>
            <a:r>
              <a:rPr lang="en-GB" dirty="0" smtClean="0"/>
              <a:t>Solutions</a:t>
            </a:r>
            <a:endParaRPr lang="en-GB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95" y="3826967"/>
            <a:ext cx="903209" cy="3800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5" y="2314758"/>
            <a:ext cx="898516" cy="38239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5" y="1485169"/>
            <a:ext cx="898516" cy="38239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9" y="4207018"/>
            <a:ext cx="898516" cy="38239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19" y="3496345"/>
            <a:ext cx="668609" cy="66626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010" y="2200120"/>
            <a:ext cx="668609" cy="66626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483" y="3545447"/>
            <a:ext cx="668609" cy="66157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34" y="4224978"/>
            <a:ext cx="668609" cy="661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787" y="1357330"/>
            <a:ext cx="720220" cy="64984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24" y="3580538"/>
            <a:ext cx="722567" cy="64984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35" y="4215166"/>
            <a:ext cx="722567" cy="649842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33" y="3491993"/>
            <a:ext cx="717875" cy="6592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91374" y="2327823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566349" y="1497584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2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734608" y="1291848"/>
            <a:ext cx="864686" cy="86732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704275" y="2078825"/>
            <a:ext cx="864686" cy="86732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3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560" y="66300"/>
            <a:ext cx="6489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Check: What are you going to do?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272864" y="5128566"/>
            <a:ext cx="12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80634" y="5128566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319675" y="5120457"/>
            <a:ext cx="12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48400" y="5553926"/>
            <a:ext cx="131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A</a:t>
            </a:r>
          </a:p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43792" y="5569846"/>
            <a:ext cx="114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B</a:t>
            </a:r>
            <a:endParaRPr lang="en-GB" dirty="0"/>
          </a:p>
          <a:p>
            <a:pPr algn="ctr"/>
            <a:r>
              <a:rPr lang="en-GB" dirty="0" smtClean="0"/>
              <a:t>Areas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43304" y="5569846"/>
            <a:ext cx="114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C</a:t>
            </a:r>
          </a:p>
          <a:p>
            <a:pPr algn="ctr"/>
            <a:r>
              <a:rPr lang="en-GB" dirty="0" smtClean="0"/>
              <a:t>Solutions</a:t>
            </a:r>
            <a:endParaRPr lang="en-GB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695" y="3826967"/>
            <a:ext cx="903209" cy="3800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5" y="2314758"/>
            <a:ext cx="898516" cy="38239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065" y="1485169"/>
            <a:ext cx="898516" cy="38239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09" y="4207018"/>
            <a:ext cx="898516" cy="38239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119" y="3496345"/>
            <a:ext cx="668609" cy="66626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010" y="2200120"/>
            <a:ext cx="668609" cy="66626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483" y="3545447"/>
            <a:ext cx="668609" cy="66157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434" y="4224978"/>
            <a:ext cx="668609" cy="661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787" y="1357330"/>
            <a:ext cx="720220" cy="64984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424" y="3580538"/>
            <a:ext cx="722567" cy="64984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235" y="4215166"/>
            <a:ext cx="722567" cy="649842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33" y="3491993"/>
            <a:ext cx="717875" cy="65922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591374" y="2327823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1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566349" y="1497584"/>
            <a:ext cx="651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Set 2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734608" y="1291848"/>
            <a:ext cx="864686" cy="86732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704275" y="2078825"/>
            <a:ext cx="864686" cy="86732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4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64024" y="2238253"/>
            <a:ext cx="77792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Note:</a:t>
            </a:r>
          </a:p>
          <a:p>
            <a:endParaRPr lang="en-GB" dirty="0" smtClean="0"/>
          </a:p>
          <a:p>
            <a:r>
              <a:rPr lang="en-GB" dirty="0" smtClean="0"/>
              <a:t>There are multiple ways the cards can be matched, and there are more ‘Calculation’ cards than others (14 C’s, 8 A’s and only 6 S’s). Use blank cards for students to create their own area shapes, and solution cards to match those.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64024" y="1360603"/>
            <a:ext cx="777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Strongly encourage students to explain how they can easily match ‘Calculation’ and ‘Area’ cards without actually working out the answers.</a:t>
            </a:r>
            <a:endParaRPr lang="en-GB" dirty="0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36" y="3830116"/>
            <a:ext cx="556260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8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536" y="807492"/>
            <a:ext cx="7942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Neatly replace the cards in their correct wallet.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64026" y="1680950"/>
            <a:ext cx="75338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Check that:</a:t>
            </a:r>
          </a:p>
          <a:p>
            <a:r>
              <a:rPr lang="en-GB" sz="3200" dirty="0"/>
              <a:t>	</a:t>
            </a:r>
            <a:r>
              <a:rPr lang="en-GB" sz="2400" dirty="0" smtClean="0"/>
              <a:t>Card Set A (Calculations)  has 14 cards.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     B (Areas)		has 8 cards.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     C (Solutions)	has 6 cards.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5536" y="4549253"/>
            <a:ext cx="8802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You will each then need mini-whiteboards again.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5987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Let’s reconsider these shapes…</a:t>
            </a:r>
            <a:endParaRPr lang="en-GB" sz="36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987827"/>
            <a:ext cx="6897656" cy="1455122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12331" y="2572537"/>
            <a:ext cx="5020990" cy="888116"/>
            <a:chOff x="2212331" y="2572537"/>
            <a:chExt cx="5020990" cy="8881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12331" y="2572537"/>
                  <a:ext cx="502099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r"/>
                  <a:r>
                    <a:rPr lang="en-GB" sz="2800" dirty="0" smtClean="0"/>
                    <a:t>Which area is:	 </a:t>
                  </a:r>
                  <a14:m>
                    <m:oMath xmlns:m="http://schemas.openxmlformats.org/officeDocument/2006/math">
                      <m:r>
                        <a:rPr lang="en-GB" sz="2800" b="0" i="1" smtClean="0">
                          <a:latin typeface="Cambria Math"/>
                        </a:rPr>
                        <m:t>3+4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×2     ?</m:t>
                      </m:r>
                    </m:oMath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12331" y="2572537"/>
                  <a:ext cx="502099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56" t="-10465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4668067" y="2998988"/>
              <a:ext cx="2565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How do you </a:t>
              </a:r>
              <a:r>
                <a:rPr lang="en-GB" sz="2400" i="1" dirty="0" smtClean="0">
                  <a:solidFill>
                    <a:schemeClr val="bg1">
                      <a:lumMod val="50000"/>
                    </a:schemeClr>
                  </a:solidFill>
                </a:rPr>
                <a:t>know</a:t>
              </a:r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?</a:t>
              </a:r>
              <a:endParaRPr lang="en-GB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53690" y="3664140"/>
            <a:ext cx="6479631" cy="888116"/>
            <a:chOff x="753690" y="3664140"/>
            <a:chExt cx="6479631" cy="8881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/>
                <p:cNvSpPr/>
                <p:nvPr/>
              </p:nvSpPr>
              <p:spPr>
                <a:xfrm>
                  <a:off x="753690" y="3664140"/>
                  <a:ext cx="6479631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GB" sz="2800" dirty="0" smtClean="0"/>
                    <a:t>Which area is   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GB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/>
                            </a:rPr>
                            <m:t>3+4</m:t>
                          </m:r>
                        </m:e>
                      </m:d>
                      <m:r>
                        <a:rPr lang="en-GB" sz="28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800" i="1" smtClean="0">
                          <a:latin typeface="Cambria Math"/>
                          <a:ea typeface="Cambria Math"/>
                        </a:rPr>
                        <m:t>2</m:t>
                      </m:r>
                    </m:oMath>
                  </a14:m>
                  <a:r>
                    <a:rPr lang="en-GB" sz="2800" dirty="0" smtClean="0"/>
                    <a:t>	describing? </a:t>
                  </a:r>
                  <a:endParaRPr lang="en-GB" sz="2800" dirty="0"/>
                </a:p>
              </p:txBody>
            </p:sp>
          </mc:Choice>
          <mc:Fallback xmlns="">
            <p:sp>
              <p:nvSpPr>
                <p:cNvPr id="3" name="Rectangle 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690" y="3664140"/>
                  <a:ext cx="6479631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470" t="-10465" r="-3387" b="-3255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4668067" y="4090591"/>
              <a:ext cx="25652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How do you </a:t>
              </a:r>
              <a:r>
                <a:rPr lang="en-GB" sz="2400" i="1" dirty="0" smtClean="0">
                  <a:solidFill>
                    <a:schemeClr val="bg1">
                      <a:lumMod val="50000"/>
                    </a:schemeClr>
                  </a:solidFill>
                </a:rPr>
                <a:t>know</a:t>
              </a:r>
              <a:r>
                <a:rPr lang="en-GB" sz="2400" dirty="0" smtClean="0">
                  <a:solidFill>
                    <a:schemeClr val="bg1">
                      <a:lumMod val="50000"/>
                    </a:schemeClr>
                  </a:solidFill>
                </a:rPr>
                <a:t>?</a:t>
              </a:r>
              <a:endParaRPr lang="en-GB" sz="2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8372" y="4755743"/>
            <a:ext cx="701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/>
              <a:t>Can you write down an expression for the </a:t>
            </a:r>
            <a:r>
              <a:rPr lang="en-GB" sz="2400" i="1" dirty="0" smtClean="0"/>
              <a:t>other</a:t>
            </a:r>
            <a:r>
              <a:rPr lang="en-GB" sz="2400" dirty="0" smtClean="0"/>
              <a:t> area?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5494" y="5475488"/>
                <a:ext cx="6437827" cy="891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2400" dirty="0" smtClean="0"/>
                  <a:t>Draw diagrams to explain the difference between:</a:t>
                </a:r>
              </a:p>
              <a:p>
                <a:pPr algn="r"/>
                <a:r>
                  <a:rPr lang="en-GB" sz="2400" dirty="0"/>
                  <a:t>	</a:t>
                </a:r>
                <a:r>
                  <a:rPr lang="en-GB" sz="2400" dirty="0" smtClean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/>
                          </a:rPr>
                          <m:t>(2+3)</m:t>
                        </m:r>
                      </m:e>
                      <m:sup>
                        <m:r>
                          <a:rPr lang="en-GB" sz="28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   and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800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8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94" y="5475488"/>
                <a:ext cx="6437827" cy="891270"/>
              </a:xfrm>
              <a:prstGeom prst="rect">
                <a:avLst/>
              </a:prstGeom>
              <a:blipFill rotWithShape="1">
                <a:blip r:embed="rId5"/>
                <a:stretch>
                  <a:fillRect l="-189" t="-5479" r="-1419" b="-13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7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6563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Let’s see if we can do even better!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94094" y="1223715"/>
                <a:ext cx="59345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Draw an area </a:t>
                </a:r>
                <a:r>
                  <a:rPr lang="en-GB" sz="2400" dirty="0"/>
                  <a:t>that requires	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GB" sz="2400" i="1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/>
                          </a:rPr>
                          <m:t>4+5</m:t>
                        </m:r>
                      </m:e>
                    </m:d>
                  </m:oMath>
                </a14:m>
                <a:r>
                  <a:rPr lang="en-GB" sz="2400" dirty="0" smtClean="0"/>
                  <a:t>	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094" y="1223715"/>
                <a:ext cx="5934504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154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096365" y="1853795"/>
            <a:ext cx="7870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Now write a different calculation that gives the same area.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96365" y="2727267"/>
                <a:ext cx="7447133" cy="701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Now draw an area </a:t>
                </a:r>
                <a:r>
                  <a:rPr lang="en-GB" sz="2400" dirty="0"/>
                  <a:t>that requires	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6+8</m:t>
                        </m:r>
                      </m:num>
                      <m:den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 smtClean="0"/>
                  <a:t> </a:t>
                </a:r>
                <a:r>
                  <a:rPr lang="en-GB" sz="2400" dirty="0" smtClean="0"/>
                  <a:t>	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365" y="2727267"/>
                <a:ext cx="7447133" cy="701602"/>
              </a:xfrm>
              <a:prstGeom prst="rect">
                <a:avLst/>
              </a:prstGeom>
              <a:blipFill rotWithShape="1">
                <a:blip r:embed="rId3"/>
                <a:stretch>
                  <a:fillRect l="-1310" b="-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98637" y="3439235"/>
            <a:ext cx="7870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write a different calculation that gives the same area.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637" y="4285411"/>
                <a:ext cx="74471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Finally, draw an area </a:t>
                </a:r>
                <a:r>
                  <a:rPr lang="en-GB" sz="2400" dirty="0"/>
                  <a:t>that requires	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80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/>
                                <a:ea typeface="Cambria Math"/>
                              </a:rPr>
                              <m:t>10+5</m:t>
                            </m:r>
                          </m:e>
                        </m:d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 smtClean="0"/>
                  <a:t> </a:t>
                </a:r>
                <a:r>
                  <a:rPr lang="en-GB" sz="2400" dirty="0" smtClean="0"/>
                  <a:t>	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637" y="4285411"/>
                <a:ext cx="7447133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227" b="-23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100909" y="4956435"/>
            <a:ext cx="7870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And again write a different calculation that gives that area.	</a:t>
            </a:r>
          </a:p>
        </p:txBody>
      </p:sp>
    </p:spTree>
    <p:extLst>
      <p:ext uri="{BB962C8B-B14F-4D97-AF65-F5344CB8AC3E}">
        <p14:creationId xmlns:p14="http://schemas.microsoft.com/office/powerpoint/2010/main" val="30349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5574834" y="5116673"/>
            <a:ext cx="1657214" cy="461665"/>
          </a:xfrm>
          <a:prstGeom prst="ellipse">
            <a:avLst/>
          </a:prstGeom>
          <a:solidFill>
            <a:srgbClr val="FAF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945944" y="39469"/>
            <a:ext cx="5142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We’ve covered a lot there!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61833" y="1319249"/>
                <a:ext cx="2768222" cy="1352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/>
                  <a:t>Multiplying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GB" sz="2400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 smtClean="0"/>
                  <a:t> is equivalent to dividing by 2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833" y="1319249"/>
                <a:ext cx="2768222" cy="1352550"/>
              </a:xfrm>
              <a:prstGeom prst="rect">
                <a:avLst/>
              </a:prstGeom>
              <a:blipFill rotWithShape="1">
                <a:blip r:embed="rId2"/>
                <a:stretch>
                  <a:fillRect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17129" y="1132009"/>
            <a:ext cx="4026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BIDMAS actually means: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Brackets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Indices (or powers)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Multiplication OR Division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000" dirty="0" smtClean="0"/>
              <a:t>Addition OR Subtraction</a:t>
            </a:r>
            <a:r>
              <a:rPr lang="en-GB" sz="2400" dirty="0" smtClean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12951" y="5085896"/>
                <a:ext cx="553872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sz="2800" b="0" i="1" smtClean="0">
                                  <a:latin typeface="Cambria Math"/>
                                  <a:ea typeface="Cambria Math"/>
                                </a:rPr>
                                <m:t>3+4</m:t>
                              </m:r>
                            </m:e>
                          </m:d>
                        </m:e>
                        <m:sup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0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+2</m:t>
                      </m:r>
                      <m:r>
                        <a:rPr lang="en-GB" sz="28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8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GB" sz="2800" i="1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2951" y="5085896"/>
                <a:ext cx="553872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2088102" y="3307844"/>
            <a:ext cx="4754547" cy="688536"/>
            <a:chOff x="2333767" y="3307844"/>
            <a:chExt cx="4353636" cy="6885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333767" y="3473160"/>
                  <a:ext cx="435363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8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+</m:t>
                            </m:r>
                            <m:r>
                              <a:rPr lang="en-GB" sz="2800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  <m:r>
                          <a:rPr lang="en-GB" sz="2800" b="0" i="0" smtClean="0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3+2</m:t>
                        </m:r>
                        <m:r>
                          <a:rPr lang="en-GB" sz="2800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oMath>
                    </m:oMathPara>
                  </a14:m>
                  <a:endParaRPr lang="en-GB" sz="24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3767" y="3473160"/>
                  <a:ext cx="4353636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Freeform 7"/>
            <p:cNvSpPr/>
            <p:nvPr/>
          </p:nvSpPr>
          <p:spPr>
            <a:xfrm>
              <a:off x="2638460" y="3307844"/>
              <a:ext cx="614149" cy="213278"/>
            </a:xfrm>
            <a:custGeom>
              <a:avLst/>
              <a:gdLst>
                <a:gd name="connsiteX0" fmla="*/ 0 w 614149"/>
                <a:gd name="connsiteY0" fmla="*/ 213278 h 213278"/>
                <a:gd name="connsiteX1" fmla="*/ 204716 w 614149"/>
                <a:gd name="connsiteY1" fmla="*/ 22210 h 213278"/>
                <a:gd name="connsiteX2" fmla="*/ 477671 w 614149"/>
                <a:gd name="connsiteY2" fmla="*/ 22210 h 213278"/>
                <a:gd name="connsiteX3" fmla="*/ 614149 w 614149"/>
                <a:gd name="connsiteY3" fmla="*/ 185983 h 21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4149" h="213278">
                  <a:moveTo>
                    <a:pt x="0" y="213278"/>
                  </a:moveTo>
                  <a:cubicBezTo>
                    <a:pt x="62552" y="133666"/>
                    <a:pt x="125104" y="54055"/>
                    <a:pt x="204716" y="22210"/>
                  </a:cubicBezTo>
                  <a:cubicBezTo>
                    <a:pt x="284328" y="-9635"/>
                    <a:pt x="409432" y="-5086"/>
                    <a:pt x="477671" y="22210"/>
                  </a:cubicBezTo>
                  <a:cubicBezTo>
                    <a:pt x="545910" y="49506"/>
                    <a:pt x="580029" y="117744"/>
                    <a:pt x="614149" y="185983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38460" y="3307844"/>
              <a:ext cx="1307418" cy="213278"/>
            </a:xfrm>
            <a:custGeom>
              <a:avLst/>
              <a:gdLst>
                <a:gd name="connsiteX0" fmla="*/ 0 w 614149"/>
                <a:gd name="connsiteY0" fmla="*/ 213278 h 213278"/>
                <a:gd name="connsiteX1" fmla="*/ 204716 w 614149"/>
                <a:gd name="connsiteY1" fmla="*/ 22210 h 213278"/>
                <a:gd name="connsiteX2" fmla="*/ 477671 w 614149"/>
                <a:gd name="connsiteY2" fmla="*/ 22210 h 213278"/>
                <a:gd name="connsiteX3" fmla="*/ 614149 w 614149"/>
                <a:gd name="connsiteY3" fmla="*/ 185983 h 21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4149" h="213278">
                  <a:moveTo>
                    <a:pt x="0" y="213278"/>
                  </a:moveTo>
                  <a:cubicBezTo>
                    <a:pt x="62552" y="133666"/>
                    <a:pt x="125104" y="54055"/>
                    <a:pt x="204716" y="22210"/>
                  </a:cubicBezTo>
                  <a:cubicBezTo>
                    <a:pt x="284328" y="-9635"/>
                    <a:pt x="409432" y="-5086"/>
                    <a:pt x="477671" y="22210"/>
                  </a:cubicBezTo>
                  <a:cubicBezTo>
                    <a:pt x="545910" y="49506"/>
                    <a:pt x="580029" y="117744"/>
                    <a:pt x="614149" y="185983"/>
                  </a:cubicBezTo>
                </a:path>
              </a:pathLst>
            </a:custGeom>
            <a:noFill/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73398" y="4003754"/>
            <a:ext cx="7807302" cy="568304"/>
            <a:chOff x="182326" y="4017402"/>
            <a:chExt cx="7807302" cy="568304"/>
          </a:xfrm>
        </p:grpSpPr>
        <p:grpSp>
          <p:nvGrpSpPr>
            <p:cNvPr id="13" name="Group 12"/>
            <p:cNvGrpSpPr/>
            <p:nvPr/>
          </p:nvGrpSpPr>
          <p:grpSpPr>
            <a:xfrm>
              <a:off x="4784676" y="4017402"/>
              <a:ext cx="3204952" cy="568304"/>
              <a:chOff x="2686612" y="3982953"/>
              <a:chExt cx="3204952" cy="56830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2686612" y="4089592"/>
                    <a:ext cx="3204952" cy="46166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d>
                          <m:dPr>
                            <m:ctrlPr>
                              <a:rPr lang="en-GB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GB" sz="2400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GB" sz="2400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GB" sz="2400" b="0" i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+2</m:t>
                        </m:r>
                        <m:r>
                          <a:rPr lang="en-GB" sz="240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oMath>
                    </a14:m>
                    <a:r>
                      <a:rPr lang="en-GB" sz="2400" dirty="0">
                        <a:solidFill>
                          <a:schemeClr val="bg1">
                            <a:lumMod val="50000"/>
                          </a:schemeClr>
                        </a:solidFill>
                      </a:rPr>
                      <a:t>	</a:t>
                    </a:r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86612" y="4089592"/>
                    <a:ext cx="3204952" cy="461665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380" b="-15789"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1" name="Freeform 10"/>
              <p:cNvSpPr/>
              <p:nvPr/>
            </p:nvSpPr>
            <p:spPr>
              <a:xfrm>
                <a:off x="2900150" y="3982953"/>
                <a:ext cx="252484" cy="213278"/>
              </a:xfrm>
              <a:custGeom>
                <a:avLst/>
                <a:gdLst>
                  <a:gd name="connsiteX0" fmla="*/ 0 w 614149"/>
                  <a:gd name="connsiteY0" fmla="*/ 213278 h 213278"/>
                  <a:gd name="connsiteX1" fmla="*/ 204716 w 614149"/>
                  <a:gd name="connsiteY1" fmla="*/ 22210 h 213278"/>
                  <a:gd name="connsiteX2" fmla="*/ 477671 w 614149"/>
                  <a:gd name="connsiteY2" fmla="*/ 22210 h 213278"/>
                  <a:gd name="connsiteX3" fmla="*/ 614149 w 614149"/>
                  <a:gd name="connsiteY3" fmla="*/ 185983 h 21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4149" h="213278">
                    <a:moveTo>
                      <a:pt x="0" y="213278"/>
                    </a:moveTo>
                    <a:cubicBezTo>
                      <a:pt x="62552" y="133666"/>
                      <a:pt x="125104" y="54055"/>
                      <a:pt x="204716" y="22210"/>
                    </a:cubicBezTo>
                    <a:cubicBezTo>
                      <a:pt x="284328" y="-9635"/>
                      <a:pt x="409432" y="-5086"/>
                      <a:pt x="477671" y="22210"/>
                    </a:cubicBezTo>
                    <a:cubicBezTo>
                      <a:pt x="545910" y="49506"/>
                      <a:pt x="580029" y="117744"/>
                      <a:pt x="614149" y="185983"/>
                    </a:cubicBez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900149" y="3982953"/>
                <a:ext cx="771099" cy="213278"/>
              </a:xfrm>
              <a:custGeom>
                <a:avLst/>
                <a:gdLst>
                  <a:gd name="connsiteX0" fmla="*/ 0 w 614149"/>
                  <a:gd name="connsiteY0" fmla="*/ 213278 h 213278"/>
                  <a:gd name="connsiteX1" fmla="*/ 204716 w 614149"/>
                  <a:gd name="connsiteY1" fmla="*/ 22210 h 213278"/>
                  <a:gd name="connsiteX2" fmla="*/ 477671 w 614149"/>
                  <a:gd name="connsiteY2" fmla="*/ 22210 h 213278"/>
                  <a:gd name="connsiteX3" fmla="*/ 614149 w 614149"/>
                  <a:gd name="connsiteY3" fmla="*/ 185983 h 21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14149" h="213278">
                    <a:moveTo>
                      <a:pt x="0" y="213278"/>
                    </a:moveTo>
                    <a:cubicBezTo>
                      <a:pt x="62552" y="133666"/>
                      <a:pt x="125104" y="54055"/>
                      <a:pt x="204716" y="22210"/>
                    </a:cubicBezTo>
                    <a:cubicBezTo>
                      <a:pt x="284328" y="-9635"/>
                      <a:pt x="409432" y="-5086"/>
                      <a:pt x="477671" y="22210"/>
                    </a:cubicBezTo>
                    <a:cubicBezTo>
                      <a:pt x="545910" y="49506"/>
                      <a:pt x="580029" y="117744"/>
                      <a:pt x="614149" y="185983"/>
                    </a:cubicBezTo>
                  </a:path>
                </a:pathLst>
              </a:custGeom>
              <a:noFill/>
              <a:ln>
                <a:solidFill>
                  <a:schemeClr val="bg1">
                    <a:lumMod val="65000"/>
                  </a:schemeClr>
                </a:solidFill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82326" y="4170207"/>
              <a:ext cx="4602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chemeClr val="bg1">
                      <a:lumMod val="50000"/>
                    </a:schemeClr>
                  </a:solidFill>
                </a:rPr>
                <a:t>In algebra, this is just multiplying out a bracket:</a:t>
              </a:r>
              <a:endParaRPr lang="en-GB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40214" y="5619167"/>
                <a:ext cx="6237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solidFill>
                      <a:schemeClr val="bg1">
                        <a:lumMod val="50000"/>
                      </a:schemeClr>
                    </a:solidFill>
                  </a:rPr>
                  <a:t>In algebra, this will be: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GB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>
                    <a:solidFill>
                      <a:schemeClr val="bg1">
                        <a:lumMod val="50000"/>
                      </a:schemeClr>
                    </a:solidFill>
                  </a:rPr>
                  <a:t>. We’ll study that another time!</a:t>
                </a:r>
                <a:endParaRPr lang="en-GB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214" y="5619167"/>
                <a:ext cx="6237541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782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861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6" y="2039921"/>
            <a:ext cx="80385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Somewhat separate follow-on whole-class ‘game’ to consolidate what has been learnt before.</a:t>
            </a:r>
          </a:p>
          <a:p>
            <a:r>
              <a:rPr lang="en-GB" dirty="0" smtClean="0"/>
              <a:t>It requires use of the following worksheets – and adding brackets in appropriate places.</a:t>
            </a:r>
          </a:p>
          <a:p>
            <a:endParaRPr lang="en-GB" dirty="0"/>
          </a:p>
          <a:p>
            <a:r>
              <a:rPr lang="en-GB" dirty="0" smtClean="0"/>
              <a:t>Probably best covered in a later lesson to review / recap.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0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9236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984608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38099" y="785028"/>
            <a:ext cx="35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1 double-sided ‘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275172"/>
            <a:ext cx="3818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group needs Card sets A, B and C.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166028"/>
            <a:ext cx="21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547028"/>
            <a:ext cx="7479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I need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882504"/>
            <a:ext cx="363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Each student needs mini-whiteboard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31624" y="4461688"/>
            <a:ext cx="733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CAMARA to take photos of team’s sorted cards. Stick in books and/or display.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140371" y="2001972"/>
            <a:ext cx="80848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Extension / Separate ‘Brackets’ game require ‘worksheets from later in presentation.</a:t>
            </a:r>
          </a:p>
          <a:p>
            <a:r>
              <a:rPr lang="en-GB" dirty="0"/>
              <a:t>	</a:t>
            </a:r>
            <a:r>
              <a:rPr lang="en-GB" dirty="0" smtClean="0"/>
              <a:t>Each team needs:</a:t>
            </a:r>
          </a:p>
          <a:p>
            <a:r>
              <a:rPr lang="en-GB" dirty="0"/>
              <a:t>	</a:t>
            </a:r>
            <a:r>
              <a:rPr lang="en-GB" dirty="0" smtClean="0"/>
              <a:t>	2 A5 copies of Sheet A</a:t>
            </a:r>
          </a:p>
          <a:p>
            <a:r>
              <a:rPr lang="en-GB" dirty="0"/>
              <a:t>	</a:t>
            </a:r>
            <a:r>
              <a:rPr lang="en-GB" dirty="0" smtClean="0"/>
              <a:t>	4 A5 copies of Sheet B</a:t>
            </a:r>
          </a:p>
          <a:p>
            <a:r>
              <a:rPr lang="en-GB" dirty="0"/>
              <a:t>	</a:t>
            </a:r>
            <a:r>
              <a:rPr lang="en-GB" dirty="0" smtClean="0"/>
              <a:t>	4 A5 copies of Sheet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Sheet A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</a:rPr>
                        <m:t>2+3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×4+5</m:t>
                      </m:r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Sheet A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</a:rPr>
                        <m:t>2+3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×4+5</m:t>
                      </m:r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1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 smtClean="0">
                    <a:solidFill>
                      <a:schemeClr val="tx1"/>
                    </a:solidFill>
                  </a:rPr>
                  <a:t>Sheet B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3+</m:t>
                      </m:r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4×5</m:t>
                      </m:r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 smtClean="0">
                    <a:solidFill>
                      <a:schemeClr val="tx1"/>
                    </a:solidFill>
                  </a:rPr>
                  <a:t>Sheet B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4×5</m:t>
                      </m:r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62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 smtClean="0">
                    <a:solidFill>
                      <a:schemeClr val="tx1"/>
                    </a:solidFill>
                  </a:rPr>
                  <a:t>Sheet C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2+3</m:t>
                      </m:r>
                      <m:r>
                        <a:rPr lang="en-GB" sz="48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4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5" y="191069"/>
                <a:ext cx="4413999" cy="652363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GB" sz="3200" dirty="0">
                    <a:solidFill>
                      <a:schemeClr val="tx1"/>
                    </a:solidFill>
                  </a:rPr>
                  <a:t>Sheet C</a:t>
                </a:r>
              </a:p>
              <a:p>
                <a:pPr algn="ctr"/>
                <a:endParaRPr lang="en-GB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</a:rPr>
                        <m:t>2+3</m:t>
                      </m:r>
                      <m:r>
                        <a:rPr lang="en-GB" sz="48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48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465" y="191069"/>
                <a:ext cx="4413999" cy="65236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8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288" y="39469"/>
            <a:ext cx="3217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Brackets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101754" y="1214649"/>
            <a:ext cx="465388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Each team of 3 needs:</a:t>
            </a:r>
          </a:p>
          <a:p>
            <a:endParaRPr lang="en-GB" sz="2400" dirty="0"/>
          </a:p>
          <a:p>
            <a:r>
              <a:rPr lang="en-GB" sz="2400" dirty="0" smtClean="0"/>
              <a:t>	2 copies of Sheet A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4 copies of Sheet B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4 copies of Sheet 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4967" y="3523433"/>
            <a:ext cx="8215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Have a good look at the similarities and differences between the three sheets</a:t>
            </a:r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7239" y="4754025"/>
            <a:ext cx="8215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 the game, you will need to add brackets to somewhere on each sheet.</a:t>
            </a:r>
          </a:p>
          <a:p>
            <a:pPr algn="ctr"/>
            <a:r>
              <a:rPr lang="en-GB" sz="2800" dirty="0" smtClean="0"/>
              <a:t>Can you guess what I’ll be asking?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982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9288" y="39469"/>
            <a:ext cx="3217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Brackets activity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32489" y="1214649"/>
            <a:ext cx="7656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 will ask 8 different questions.</a:t>
            </a:r>
          </a:p>
          <a:p>
            <a:r>
              <a:rPr lang="en-GB" sz="2800" dirty="0" smtClean="0"/>
              <a:t>The first team to show me a correct solution wins that round.</a:t>
            </a:r>
            <a:endParaRPr lang="en-GB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7238" y="3048053"/>
            <a:ext cx="8215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 will tell you which Sheet to use, and a Target Number.</a:t>
            </a:r>
          </a:p>
          <a:p>
            <a:pPr algn="ctr"/>
            <a:r>
              <a:rPr lang="en-GB" sz="2800" dirty="0" smtClean="0"/>
              <a:t>Your task will be to add brackets to your sheet to get the Target Number.</a:t>
            </a: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9510" y="4578901"/>
            <a:ext cx="8215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Questions?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0086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2504" y="39469"/>
            <a:ext cx="2069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Questions</a:t>
            </a:r>
            <a:endParaRPr lang="en-GB" sz="3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443" y="1157712"/>
            <a:ext cx="6739572" cy="47108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5722" y="6216134"/>
            <a:ext cx="590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Note: there might be multiple solutions to the same problem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79427" y="1801504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178489" y="1801504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79427" y="2197361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178489" y="2197361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79427" y="2593218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178489" y="2593218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579427" y="2989075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178489" y="2989075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79427" y="3384932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178489" y="3384932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579427" y="3780789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178489" y="3780789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579427" y="4176646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178489" y="4176646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579427" y="4572503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178489" y="4572503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579427" y="4968360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178489" y="4968360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579427" y="5364215"/>
            <a:ext cx="518615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178489" y="5364215"/>
            <a:ext cx="3342247" cy="3548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9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5959" y="2402006"/>
            <a:ext cx="6023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Students give initial answers individually on mini-whiteboards.</a:t>
            </a:r>
          </a:p>
          <a:p>
            <a:r>
              <a:rPr lang="en-GB" dirty="0" smtClean="0"/>
              <a:t>If they struggle, explain you will return to it later in session.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684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Consider the </a:t>
            </a:r>
            <a:r>
              <a:rPr lang="en-GB" sz="3600" u="sng" dirty="0" smtClean="0"/>
              <a:t>area</a:t>
            </a:r>
            <a:r>
              <a:rPr lang="en-GB" sz="3600" dirty="0" smtClean="0"/>
              <a:t> of these shapes…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49117" y="2695371"/>
                <a:ext cx="50209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 smtClean="0"/>
                  <a:t>Which area is:	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3+4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×2     ?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9117" y="2695371"/>
                <a:ext cx="5020990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255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987827"/>
            <a:ext cx="6897656" cy="145512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20397" y="3216267"/>
            <a:ext cx="2976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do you </a:t>
            </a:r>
            <a:r>
              <a:rPr lang="en-GB" sz="2800" i="1" dirty="0" smtClean="0"/>
              <a:t>know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486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684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Consider the </a:t>
            </a:r>
            <a:r>
              <a:rPr lang="en-GB" sz="3600" u="sng" dirty="0" smtClean="0"/>
              <a:t>area</a:t>
            </a:r>
            <a:r>
              <a:rPr lang="en-GB" sz="3600" dirty="0" smtClean="0"/>
              <a:t> of these shapes…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182" y="2695371"/>
                <a:ext cx="8898339" cy="513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If you work out: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3+4</m:t>
                        </m:r>
                      </m:e>
                    </m:d>
                    <m:r>
                      <a:rPr lang="en-GB" sz="2800" i="1">
                        <a:latin typeface="Cambria Math"/>
                        <a:ea typeface="Cambria Math"/>
                      </a:rPr>
                      <m:t>×2</m:t>
                    </m:r>
                  </m:oMath>
                </a14:m>
                <a:r>
                  <a:rPr lang="en-GB" sz="2400" dirty="0"/>
                  <a:t>	 </a:t>
                </a:r>
                <a:r>
                  <a:rPr lang="en-GB" sz="2400" dirty="0" smtClean="0"/>
                  <a:t>  which area are you describing?</a:t>
                </a:r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" y="2695371"/>
                <a:ext cx="8898339" cy="513282"/>
              </a:xfrm>
              <a:prstGeom prst="rect">
                <a:avLst/>
              </a:prstGeom>
              <a:blipFill rotWithShape="1">
                <a:blip r:embed="rId2"/>
                <a:stretch>
                  <a:fillRect l="-1096" b="-26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987827"/>
            <a:ext cx="6897656" cy="145512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83920" y="3739487"/>
            <a:ext cx="2976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How do you </a:t>
            </a:r>
            <a:r>
              <a:rPr lang="en-GB" sz="2800" i="1" dirty="0" smtClean="0"/>
              <a:t>know</a:t>
            </a:r>
            <a:r>
              <a:rPr lang="en-GB" sz="2800" dirty="0" smtClean="0"/>
              <a:t>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2159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684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Consider the </a:t>
            </a:r>
            <a:r>
              <a:rPr lang="en-GB" sz="3600" u="sng" dirty="0" smtClean="0"/>
              <a:t>area</a:t>
            </a:r>
            <a:r>
              <a:rPr lang="en-GB" sz="3600" dirty="0" smtClean="0"/>
              <a:t> of these shapes…</a:t>
            </a:r>
            <a:endParaRPr lang="en-GB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9182" y="2695371"/>
                <a:ext cx="8898339" cy="16828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What answers does your calculator give for:</a:t>
                </a:r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	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3+4</m:t>
                    </m:r>
                    <m:r>
                      <a:rPr lang="en-GB" sz="2800" i="1">
                        <a:latin typeface="Cambria Math"/>
                        <a:ea typeface="Cambria Math"/>
                      </a:rPr>
                      <m:t>×2</m:t>
                    </m:r>
                    <m:r>
                      <a:rPr lang="en-GB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GB" sz="2400" dirty="0"/>
                  <a:t>	 </a:t>
                </a:r>
                <a:r>
                  <a:rPr lang="en-GB" sz="2400" dirty="0" smtClean="0"/>
                  <a:t>  </a:t>
                </a:r>
              </a:p>
              <a:p>
                <a:r>
                  <a:rPr lang="en-GB" sz="2400" dirty="0"/>
                  <a:t>a</a:t>
                </a:r>
                <a:r>
                  <a:rPr lang="en-GB" sz="2400" dirty="0" smtClean="0"/>
                  <a:t>nd for:</a:t>
                </a:r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/>
                          </a:rPr>
                          <m:t>3+4</m:t>
                        </m:r>
                      </m:e>
                    </m:d>
                    <m:r>
                      <a:rPr lang="en-GB" sz="2800" i="1">
                        <a:latin typeface="Cambria Math"/>
                        <a:ea typeface="Cambria Math"/>
                      </a:rPr>
                      <m:t>×2=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" y="2695371"/>
                <a:ext cx="8898339" cy="1682833"/>
              </a:xfrm>
              <a:prstGeom prst="rect">
                <a:avLst/>
              </a:prstGeom>
              <a:blipFill rotWithShape="1">
                <a:blip r:embed="rId2"/>
                <a:stretch>
                  <a:fillRect l="-1096" t="-28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987827"/>
            <a:ext cx="6897656" cy="145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7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2728" y="39469"/>
            <a:ext cx="684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Consider the </a:t>
            </a:r>
            <a:r>
              <a:rPr lang="en-GB" sz="3600" u="sng" dirty="0" smtClean="0"/>
              <a:t>area</a:t>
            </a:r>
            <a:r>
              <a:rPr lang="en-GB" sz="3600" dirty="0" smtClean="0"/>
              <a:t> of these shapes…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9182" y="2695371"/>
            <a:ext cx="889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write down an expression for the </a:t>
            </a:r>
            <a:r>
              <a:rPr lang="en-GB" sz="2400" i="1" dirty="0" smtClean="0"/>
              <a:t>other</a:t>
            </a:r>
            <a:r>
              <a:rPr lang="en-GB" sz="2400" dirty="0" smtClean="0"/>
              <a:t> area?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987827"/>
            <a:ext cx="6897656" cy="14551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1454" y="3543819"/>
                <a:ext cx="8898339" cy="8912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What is the difference between:</a:t>
                </a:r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</a:rPr>
                          <m:t>(2+3)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	and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GB" sz="2800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GB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 smtClean="0"/>
                  <a:t>	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54" y="3543819"/>
                <a:ext cx="8898339" cy="891270"/>
              </a:xfrm>
              <a:prstGeom prst="rect">
                <a:avLst/>
              </a:prstGeom>
              <a:blipFill rotWithShape="1">
                <a:blip r:embed="rId3"/>
                <a:stretch>
                  <a:fillRect l="-1027" t="-5442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1454" y="4485531"/>
            <a:ext cx="8898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draw a diagram to explain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21482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54616" y="39469"/>
            <a:ext cx="5885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What is BIDMAS, or BODMAS?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36729" y="1098576"/>
            <a:ext cx="5063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anyone explain what it means?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285" y="2586535"/>
            <a:ext cx="6045711" cy="29271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39001" y="1783248"/>
            <a:ext cx="8486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I’ll do one. </a:t>
            </a:r>
            <a:r>
              <a:rPr lang="en-GB" sz="2400" dirty="0" smtClean="0">
                <a:solidFill>
                  <a:srgbClr val="0070C0"/>
                </a:solidFill>
              </a:rPr>
              <a:t>See if you can spot the mistakes I make.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71499" y="2586535"/>
            <a:ext cx="2593074" cy="702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725838" y="5086349"/>
            <a:ext cx="3138985" cy="35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16905" y="4689140"/>
            <a:ext cx="3138985" cy="35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698543" y="4337853"/>
            <a:ext cx="3452946" cy="35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671900" y="3924055"/>
            <a:ext cx="3192923" cy="351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662967" y="3292703"/>
            <a:ext cx="4014378" cy="541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221639" y="2586535"/>
            <a:ext cx="2749859" cy="593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69166" y="1691969"/>
            <a:ext cx="7585883" cy="593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86888" y="39469"/>
            <a:ext cx="4533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 smtClean="0"/>
              <a:t>Groupwork</a:t>
            </a:r>
            <a:r>
              <a:rPr lang="en-GB" sz="3600" dirty="0" smtClean="0"/>
              <a:t>: Teams of 3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31784" y="3575713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858906" y="3575713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76834" y="3577987"/>
            <a:ext cx="120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 #3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95534" y="843831"/>
            <a:ext cx="9021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Step 1: Each take one of the sets of cards, and lay them out in front of you so that they can all be seen.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0170" y="4001073"/>
            <a:ext cx="131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A</a:t>
            </a:r>
          </a:p>
          <a:p>
            <a:pPr algn="ctr"/>
            <a:r>
              <a:rPr lang="en-GB" dirty="0" smtClean="0"/>
              <a:t>Calculations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45562" y="4016993"/>
            <a:ext cx="1145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B</a:t>
            </a:r>
            <a:endParaRPr lang="en-GB" dirty="0"/>
          </a:p>
          <a:p>
            <a:pPr algn="ctr"/>
            <a:r>
              <a:rPr lang="en-GB" dirty="0" smtClean="0"/>
              <a:t>Areas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345074" y="4016993"/>
            <a:ext cx="1143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Card Set C</a:t>
            </a:r>
          </a:p>
          <a:p>
            <a:pPr algn="ctr"/>
            <a:r>
              <a:rPr lang="en-GB" dirty="0" smtClean="0"/>
              <a:t>Solutions</a:t>
            </a:r>
            <a:endParaRPr lang="en-GB" dirty="0"/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465" y="2274114"/>
            <a:ext cx="903209" cy="380051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319" y="2609755"/>
            <a:ext cx="898516" cy="382397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53" y="3005257"/>
            <a:ext cx="898516" cy="382397"/>
          </a:xfrm>
          <a:prstGeom prst="rect">
            <a:avLst/>
          </a:prstGeom>
        </p:spPr>
      </p:pic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079" y="2654165"/>
            <a:ext cx="898516" cy="382397"/>
          </a:xfrm>
          <a:prstGeom prst="rect">
            <a:avLst/>
          </a:prstGeom>
        </p:spPr>
      </p:pic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889" y="1943492"/>
            <a:ext cx="668609" cy="666263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906" y="2538403"/>
            <a:ext cx="668609" cy="666263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53" y="1992594"/>
            <a:ext cx="668609" cy="661571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204" y="2672125"/>
            <a:ext cx="668609" cy="661571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709" y="2546615"/>
            <a:ext cx="720220" cy="649840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194" y="2027685"/>
            <a:ext cx="722567" cy="64984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005" y="2662313"/>
            <a:ext cx="722567" cy="649842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703" y="1939140"/>
            <a:ext cx="717875" cy="65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3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986</Words>
  <Application>Microsoft Office PowerPoint</Application>
  <PresentationFormat>On-screen Show (4:3)</PresentationFormat>
  <Paragraphs>179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Standards Unit N5: Understanding the laws of arithmetic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74</cp:revision>
  <cp:lastPrinted>2012-04-27T11:37:36Z</cp:lastPrinted>
  <dcterms:created xsi:type="dcterms:W3CDTF">2006-08-16T00:00:00Z</dcterms:created>
  <dcterms:modified xsi:type="dcterms:W3CDTF">2012-04-27T11:43:09Z</dcterms:modified>
</cp:coreProperties>
</file>