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8" r:id="rId10"/>
    <p:sldId id="269" r:id="rId11"/>
    <p:sldId id="270" r:id="rId12"/>
    <p:sldId id="271" r:id="rId13"/>
    <p:sldId id="265" r:id="rId14"/>
    <p:sldId id="273" r:id="rId15"/>
    <p:sldId id="272" r:id="rId16"/>
    <p:sldId id="266" r:id="rId17"/>
    <p:sldId id="267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7" r:id="rId26"/>
    <p:sldId id="282" r:id="rId27"/>
    <p:sldId id="283" r:id="rId28"/>
    <p:sldId id="284" r:id="rId29"/>
    <p:sldId id="281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1EEE1E"/>
    <a:srgbClr val="35F2F7"/>
    <a:srgbClr val="B81289"/>
    <a:srgbClr val="0CB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55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92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90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91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29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60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73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81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22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67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94FE8-822C-4E05-9976-26771A5F892B}" type="datetimeFigureOut">
              <a:rPr lang="en-GB" smtClean="0"/>
              <a:t>12/03/2011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82791-EA79-499C-9942-C32B785A1B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15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ansum.org/Software/SW/Starter_of_the_day/inLine/inline.swf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ansum.org/Software/SW/Starter_of_the_day/starter_May27.asp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7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76672"/>
            <a:ext cx="6966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Parallel and Perpendicular Lines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7465" y="1268760"/>
            <a:ext cx="812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 smtClean="0"/>
              <a:t>Objective</a:t>
            </a:r>
            <a:r>
              <a:rPr lang="en-GB" sz="2400" dirty="0" smtClean="0"/>
              <a:t>: To be able to identify Parallel and Perpendicular lines</a:t>
            </a:r>
            <a:endParaRPr lang="en-GB" sz="24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424652" y="1997557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Lines are </a:t>
            </a:r>
            <a:r>
              <a:rPr lang="en-GB" sz="2400" i="1" u="sng" dirty="0" smtClean="0"/>
              <a:t>parallel</a:t>
            </a:r>
            <a:r>
              <a:rPr lang="en-GB" sz="2400" dirty="0" smtClean="0"/>
              <a:t> if they never intersect and are always the same distance apart (equidistant).</a:t>
            </a:r>
            <a:endParaRPr lang="en-GB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6999216" y="2043357"/>
            <a:ext cx="1865091" cy="1821546"/>
            <a:chOff x="6414524" y="3298624"/>
            <a:chExt cx="1865091" cy="1821546"/>
          </a:xfrm>
        </p:grpSpPr>
        <p:sp>
          <p:nvSpPr>
            <p:cNvPr id="9" name="TextBox 8"/>
            <p:cNvSpPr txBox="1"/>
            <p:nvPr/>
          </p:nvSpPr>
          <p:spPr>
            <a:xfrm>
              <a:off x="7513483" y="329862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B</a:t>
              </a:r>
              <a:endParaRPr lang="en-GB" dirty="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6414524" y="3651773"/>
              <a:ext cx="1865091" cy="1468397"/>
              <a:chOff x="6414524" y="3651773"/>
              <a:chExt cx="1865091" cy="14683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414524" y="4211796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A</a:t>
                </a:r>
                <a:endParaRPr lang="en-GB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867060" y="4750838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C</a:t>
                </a:r>
                <a:endParaRPr lang="en-GB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952281" y="3683131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D</a:t>
                </a:r>
                <a:endParaRPr lang="en-GB" dirty="0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6732240" y="3651773"/>
                <a:ext cx="905072" cy="857347"/>
                <a:chOff x="6732240" y="3651773"/>
                <a:chExt cx="905072" cy="857347"/>
              </a:xfrm>
            </p:grpSpPr>
            <p:cxnSp>
              <p:nvCxnSpPr>
                <p:cNvPr id="6" name="Straight Connector 5"/>
                <p:cNvCxnSpPr/>
                <p:nvPr/>
              </p:nvCxnSpPr>
              <p:spPr>
                <a:xfrm flipV="1">
                  <a:off x="6732240" y="4077072"/>
                  <a:ext cx="452536" cy="432048"/>
                </a:xfrm>
                <a:prstGeom prst="line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V="1">
                  <a:off x="7184776" y="3651773"/>
                  <a:ext cx="452536" cy="432048"/>
                </a:xfrm>
                <a:prstGeom prst="line">
                  <a:avLst/>
                </a:prstGeom>
                <a:ln w="19050"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/>
              <p:cNvGrpSpPr/>
              <p:nvPr/>
            </p:nvGrpSpPr>
            <p:grpSpPr>
              <a:xfrm>
                <a:off x="7060947" y="3967788"/>
                <a:ext cx="905072" cy="857347"/>
                <a:chOff x="6732240" y="3651773"/>
                <a:chExt cx="905072" cy="857347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 flipV="1">
                  <a:off x="6732240" y="4077072"/>
                  <a:ext cx="452536" cy="432048"/>
                </a:xfrm>
                <a:prstGeom prst="line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flipV="1">
                  <a:off x="7184776" y="3651773"/>
                  <a:ext cx="452536" cy="432048"/>
                </a:xfrm>
                <a:prstGeom prst="line">
                  <a:avLst/>
                </a:prstGeom>
                <a:ln w="19050"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" name="TextBox 19"/>
          <p:cNvSpPr txBox="1"/>
          <p:nvPr/>
        </p:nvSpPr>
        <p:spPr>
          <a:xfrm>
            <a:off x="424652" y="2797195"/>
            <a:ext cx="5947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We write AB//CD. 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766968" y="2939295"/>
            <a:ext cx="2232248" cy="6463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We show lines are parallel using arrows.</a:t>
            </a:r>
            <a:endParaRPr lang="en-GB" dirty="0"/>
          </a:p>
        </p:txBody>
      </p:sp>
      <p:cxnSp>
        <p:nvCxnSpPr>
          <p:cNvPr id="23" name="Curved Connector 22"/>
          <p:cNvCxnSpPr>
            <a:stCxn id="21" idx="0"/>
          </p:cNvCxnSpPr>
          <p:nvPr/>
        </p:nvCxnSpPr>
        <p:spPr>
          <a:xfrm rot="5400000" flipH="1" flipV="1">
            <a:off x="6708995" y="2002652"/>
            <a:ext cx="110741" cy="1762547"/>
          </a:xfrm>
          <a:prstGeom prst="curvedConnector2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4652" y="4293096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Lines are </a:t>
            </a:r>
            <a:r>
              <a:rPr lang="en-GB" sz="2400" i="1" u="sng" dirty="0" smtClean="0"/>
              <a:t>perpendicular</a:t>
            </a:r>
            <a:r>
              <a:rPr lang="en-GB" sz="2400" dirty="0" smtClean="0"/>
              <a:t> if they intersect at right angles.</a:t>
            </a:r>
            <a:endParaRPr lang="en-GB" sz="24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6953532" y="4304311"/>
            <a:ext cx="1739512" cy="1720751"/>
            <a:chOff x="6729466" y="4394754"/>
            <a:chExt cx="1739512" cy="1720751"/>
          </a:xfrm>
        </p:grpSpPr>
        <p:cxnSp>
          <p:nvCxnSpPr>
            <p:cNvPr id="26" name="Straight Connector 25"/>
            <p:cNvCxnSpPr>
              <a:endCxn id="36" idx="2"/>
            </p:cNvCxnSpPr>
            <p:nvPr/>
          </p:nvCxnSpPr>
          <p:spPr>
            <a:xfrm flipV="1">
              <a:off x="7316932" y="4764086"/>
              <a:ext cx="611394" cy="1041179"/>
            </a:xfrm>
            <a:prstGeom prst="line">
              <a:avLst/>
            </a:prstGeom>
            <a:ln w="19050"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013180" y="5098558"/>
              <a:ext cx="1140710" cy="648072"/>
            </a:xfrm>
            <a:prstGeom prst="line">
              <a:avLst/>
            </a:prstGeom>
            <a:ln w="19050"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6729466" y="490225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A</a:t>
              </a:r>
              <a:endParaRPr lang="en-GB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151262" y="556196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B</a:t>
              </a:r>
              <a:endParaRPr lang="en-GB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769468" y="43947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en-GB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73390" y="574617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en-GB" dirty="0"/>
            </a:p>
          </p:txBody>
        </p:sp>
        <p:sp>
          <p:nvSpPr>
            <p:cNvPr id="38" name="Rectangle 37"/>
            <p:cNvSpPr/>
            <p:nvPr/>
          </p:nvSpPr>
          <p:spPr>
            <a:xfrm rot="1800000">
              <a:off x="7569557" y="5306368"/>
              <a:ext cx="144016" cy="14401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977249" y="5391656"/>
            <a:ext cx="2232248" cy="64633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We use this symbol to show a right angle.</a:t>
            </a:r>
            <a:endParaRPr lang="en-GB" dirty="0"/>
          </a:p>
        </p:txBody>
      </p:sp>
      <p:cxnSp>
        <p:nvCxnSpPr>
          <p:cNvPr id="42" name="Curved Connector 41"/>
          <p:cNvCxnSpPr>
            <a:stCxn id="41" idx="0"/>
          </p:cNvCxnSpPr>
          <p:nvPr/>
        </p:nvCxnSpPr>
        <p:spPr>
          <a:xfrm rot="5400000" flipH="1" flipV="1">
            <a:off x="6919278" y="4455015"/>
            <a:ext cx="110737" cy="1762547"/>
          </a:xfrm>
          <a:prstGeom prst="curvedConnector2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424652" y="4870486"/>
            <a:ext cx="5947548" cy="461665"/>
            <a:chOff x="424652" y="4870486"/>
            <a:chExt cx="5947548" cy="461665"/>
          </a:xfrm>
        </p:grpSpPr>
        <p:sp>
          <p:nvSpPr>
            <p:cNvPr id="43" name="TextBox 42"/>
            <p:cNvSpPr txBox="1"/>
            <p:nvPr/>
          </p:nvSpPr>
          <p:spPr>
            <a:xfrm>
              <a:off x="424652" y="4870486"/>
              <a:ext cx="59475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We write AB   CD. </a:t>
              </a:r>
              <a:endParaRPr lang="en-GB" sz="2400" dirty="0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034095" y="5009109"/>
              <a:ext cx="224408" cy="185123"/>
              <a:chOff x="2803612" y="5678339"/>
              <a:chExt cx="224408" cy="185123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>
                <a:off x="2915816" y="5678339"/>
                <a:ext cx="0" cy="185123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2803612" y="5860596"/>
                <a:ext cx="224408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3604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 animBg="1"/>
      <p:bldP spid="25" grpId="0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27984" y="764704"/>
            <a:ext cx="4229100" cy="2466975"/>
            <a:chOff x="4427984" y="764704"/>
            <a:chExt cx="4229100" cy="246697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764704"/>
              <a:ext cx="4229100" cy="2466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113437" y="843873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/>
                <a:t>D</a:t>
              </a:r>
              <a:endParaRPr lang="en-GB" sz="20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72400" y="843873"/>
              <a:ext cx="3097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/>
                <a:t>E</a:t>
              </a:r>
              <a:endParaRPr lang="en-GB" sz="20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72400" y="2708920"/>
              <a:ext cx="3016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/>
                <a:t>F</a:t>
              </a:r>
              <a:endParaRPr lang="en-GB" sz="2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32927" y="2831569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/>
                <a:t>G</a:t>
              </a:r>
              <a:endParaRPr lang="en-GB" sz="20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10494" y="1461230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/>
                <a:t>H</a:t>
              </a:r>
              <a:endParaRPr lang="en-GB" sz="20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70119" y="1412776"/>
              <a:ext cx="253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/>
                <a:t>I</a:t>
              </a:r>
              <a:endParaRPr lang="en-GB" sz="2000" b="1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79512" y="764704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Copy the diagram into your books.</a:t>
            </a:r>
          </a:p>
          <a:p>
            <a:r>
              <a:rPr lang="en-GB" sz="2000" b="1" dirty="0" smtClean="0"/>
              <a:t>Fill in the gaps with // or         .</a:t>
            </a:r>
            <a:endParaRPr lang="en-GB" sz="20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3008825" y="1177592"/>
            <a:ext cx="224408" cy="185123"/>
            <a:chOff x="2803612" y="5678339"/>
            <a:chExt cx="224408" cy="18512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15816" y="5678339"/>
              <a:ext cx="0" cy="18512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803612" y="5860596"/>
              <a:ext cx="22440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22266" y="1735974"/>
            <a:ext cx="33554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a)  DE___HI	b)  DE___EF</a:t>
            </a:r>
          </a:p>
          <a:p>
            <a:r>
              <a:rPr lang="en-GB" sz="2000" b="1" dirty="0" smtClean="0"/>
              <a:t>c)  GF___DE	d)  HG___GF</a:t>
            </a:r>
          </a:p>
          <a:p>
            <a:r>
              <a:rPr lang="en-GB" sz="2000" b="1" dirty="0" smtClean="0"/>
              <a:t>e)  EF___DE	f)   HI  ___ID</a:t>
            </a:r>
            <a:endParaRPr lang="en-GB" sz="20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35" b="25370"/>
          <a:stretch/>
        </p:blipFill>
        <p:spPr bwMode="auto">
          <a:xfrm>
            <a:off x="179512" y="3933056"/>
            <a:ext cx="4430982" cy="2501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79497" y="4437112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Find as many parallel and perpendicular lines as you can in this photograph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499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9319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Draw a line segment AB on a piece of paper. </a:t>
            </a:r>
            <a:endParaRPr lang="en-GB" sz="24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5940152" y="853827"/>
            <a:ext cx="2987824" cy="461665"/>
            <a:chOff x="4976747" y="1702936"/>
            <a:chExt cx="2987824" cy="461665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5480803" y="1916832"/>
              <a:ext cx="2115533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976747" y="1702936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A</a:t>
              </a:r>
              <a:endParaRPr lang="en-GB" sz="2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93957" y="1702936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B</a:t>
              </a:r>
              <a:endParaRPr lang="en-GB" sz="2400" b="1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5535" y="1213867"/>
            <a:ext cx="48518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Draw another line segment CD on a piece of tracing paper. Lay it on top of the piece of paper so that AB and CD intersect.</a:t>
            </a:r>
            <a:endParaRPr lang="en-GB" sz="2400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6453136" y="1415251"/>
            <a:ext cx="2308229" cy="1973833"/>
            <a:chOff x="6156176" y="1916832"/>
            <a:chExt cx="2308229" cy="1973833"/>
          </a:xfrm>
        </p:grpSpPr>
        <p:grpSp>
          <p:nvGrpSpPr>
            <p:cNvPr id="10" name="Group 9"/>
            <p:cNvGrpSpPr/>
            <p:nvPr/>
          </p:nvGrpSpPr>
          <p:grpSpPr>
            <a:xfrm>
              <a:off x="6156176" y="1916832"/>
              <a:ext cx="2308229" cy="1973833"/>
              <a:chOff x="5344982" y="910848"/>
              <a:chExt cx="2308229" cy="1973833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5480803" y="1916832"/>
                <a:ext cx="2115533" cy="0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5344982" y="2423016"/>
                <a:ext cx="348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C</a:t>
                </a:r>
                <a:endParaRPr lang="en-GB" sz="2400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274581" y="910848"/>
                <a:ext cx="378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/>
                  <a:t>D</a:t>
                </a: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 flipV="1">
              <a:off x="6526790" y="2276872"/>
              <a:ext cx="1573602" cy="129614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395534" y="2942059"/>
            <a:ext cx="61206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Rotate the tracing paper about the point of intersection. You will get diagrams similar to those below. </a:t>
            </a:r>
          </a:p>
          <a:p>
            <a:r>
              <a:rPr lang="en-GB" sz="2400" b="1" dirty="0" smtClean="0"/>
              <a:t>In each case, what can you find out about the marked angles? Repeat for different angles.</a:t>
            </a:r>
            <a:endParaRPr lang="en-GB" sz="2400" b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179512" y="4902244"/>
            <a:ext cx="2658446" cy="1280175"/>
            <a:chOff x="179512" y="4902244"/>
            <a:chExt cx="2658446" cy="1280175"/>
          </a:xfrm>
        </p:grpSpPr>
        <p:grpSp>
          <p:nvGrpSpPr>
            <p:cNvPr id="19" name="Group 18"/>
            <p:cNvGrpSpPr/>
            <p:nvPr/>
          </p:nvGrpSpPr>
          <p:grpSpPr>
            <a:xfrm>
              <a:off x="722425" y="4902245"/>
              <a:ext cx="2115533" cy="1280174"/>
              <a:chOff x="6291997" y="2292842"/>
              <a:chExt cx="2115533" cy="1280174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6291997" y="2922816"/>
                <a:ext cx="2115533" cy="0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 flipV="1">
                <a:off x="6757196" y="2292842"/>
                <a:ext cx="1224136" cy="128017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/>
          </p:nvSpPr>
          <p:spPr>
            <a:xfrm>
              <a:off x="179512" y="4902244"/>
              <a:ext cx="386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/>
                <a:t>a)</a:t>
              </a:r>
              <a:endParaRPr lang="en-GB" sz="2000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1799692" y="5348793"/>
              <a:ext cx="127994" cy="1279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/>
            <p:cNvSpPr/>
            <p:nvPr/>
          </p:nvSpPr>
          <p:spPr>
            <a:xfrm>
              <a:off x="1645312" y="5565190"/>
              <a:ext cx="127994" cy="1279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932906" y="4820689"/>
            <a:ext cx="2458483" cy="1333538"/>
            <a:chOff x="2932906" y="4820689"/>
            <a:chExt cx="2458483" cy="1333538"/>
          </a:xfrm>
        </p:grpSpPr>
        <p:grpSp>
          <p:nvGrpSpPr>
            <p:cNvPr id="25" name="Group 24"/>
            <p:cNvGrpSpPr/>
            <p:nvPr/>
          </p:nvGrpSpPr>
          <p:grpSpPr>
            <a:xfrm>
              <a:off x="3275856" y="4858083"/>
              <a:ext cx="2115533" cy="1296144"/>
              <a:chOff x="6291997" y="2276872"/>
              <a:chExt cx="2115533" cy="1296144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6291997" y="2922816"/>
                <a:ext cx="2115533" cy="0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6526790" y="2276872"/>
                <a:ext cx="1573602" cy="129614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2932906" y="4820689"/>
              <a:ext cx="3978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/>
                <a:t>b)</a:t>
              </a:r>
              <a:endParaRPr lang="en-GB" sz="2000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4154025" y="5302354"/>
              <a:ext cx="127994" cy="127994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/>
            <p:cNvSpPr/>
            <p:nvPr/>
          </p:nvSpPr>
          <p:spPr>
            <a:xfrm>
              <a:off x="4572000" y="5312608"/>
              <a:ext cx="127994" cy="127994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498200" y="4820689"/>
            <a:ext cx="2485477" cy="1361730"/>
            <a:chOff x="5498200" y="4820689"/>
            <a:chExt cx="2485477" cy="1361730"/>
          </a:xfrm>
        </p:grpSpPr>
        <p:grpSp>
          <p:nvGrpSpPr>
            <p:cNvPr id="28" name="Group 27"/>
            <p:cNvGrpSpPr/>
            <p:nvPr/>
          </p:nvGrpSpPr>
          <p:grpSpPr>
            <a:xfrm>
              <a:off x="5868144" y="4886275"/>
              <a:ext cx="2115533" cy="1296144"/>
              <a:chOff x="6291997" y="2276872"/>
              <a:chExt cx="2115533" cy="1296144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6291997" y="2922816"/>
                <a:ext cx="2115533" cy="0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6526790" y="2276872"/>
                <a:ext cx="1573602" cy="129614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/>
            <p:cNvSpPr txBox="1"/>
            <p:nvPr/>
          </p:nvSpPr>
          <p:spPr>
            <a:xfrm>
              <a:off x="5498200" y="4820689"/>
              <a:ext cx="386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smtClean="0"/>
                <a:t>c)</a:t>
              </a:r>
              <a:endParaRPr lang="en-GB" sz="2000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6732240" y="5357816"/>
              <a:ext cx="127994" cy="127994"/>
            </a:xfrm>
            <a:prstGeom prst="ellipse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6925910" y="5605258"/>
              <a:ext cx="127994" cy="127994"/>
            </a:xfrm>
            <a:prstGeom prst="ellipse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>
              <a:off x="6516216" y="5564238"/>
              <a:ext cx="127994" cy="127994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/>
            <p:cNvSpPr/>
            <p:nvPr/>
          </p:nvSpPr>
          <p:spPr>
            <a:xfrm>
              <a:off x="7133739" y="5365409"/>
              <a:ext cx="127994" cy="127994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2761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854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14889"/>
            <a:ext cx="8150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What is the size of the marked angle?</a:t>
            </a:r>
            <a:endParaRPr lang="en-GB" sz="40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683568" y="1675287"/>
            <a:ext cx="3401787" cy="1319044"/>
            <a:chOff x="683568" y="1675287"/>
            <a:chExt cx="3401787" cy="1319044"/>
          </a:xfrm>
        </p:grpSpPr>
        <p:grpSp>
          <p:nvGrpSpPr>
            <p:cNvPr id="17" name="Group 16"/>
            <p:cNvGrpSpPr/>
            <p:nvPr/>
          </p:nvGrpSpPr>
          <p:grpSpPr>
            <a:xfrm>
              <a:off x="683568" y="1675287"/>
              <a:ext cx="3401787" cy="1305382"/>
              <a:chOff x="1475656" y="2195626"/>
              <a:chExt cx="2088232" cy="801326"/>
            </a:xfrm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1475656" y="2996952"/>
                <a:ext cx="2088232" cy="0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flipH="1" flipV="1">
                <a:off x="1757329" y="2276872"/>
                <a:ext cx="648072" cy="719485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2411760" y="2195626"/>
                <a:ext cx="864096" cy="792088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Rectangle 10"/>
              <p:cNvSpPr/>
              <p:nvPr/>
            </p:nvSpPr>
            <p:spPr>
              <a:xfrm rot="19197561">
                <a:off x="2328024" y="2809962"/>
                <a:ext cx="154754" cy="154754"/>
              </a:xfrm>
              <a:prstGeom prst="rect">
                <a:avLst/>
              </a:pr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259632" y="2532666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41°</a:t>
              </a:r>
              <a:endParaRPr lang="en-GB" sz="2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11601" y="2532666"/>
              <a:ext cx="2824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f</a:t>
              </a:r>
              <a:endParaRPr lang="en-GB" sz="2400" b="1" i="1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220072" y="1616103"/>
            <a:ext cx="2842212" cy="2473722"/>
            <a:chOff x="5220072" y="1616103"/>
            <a:chExt cx="2842212" cy="2473722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5220072" y="2775407"/>
              <a:ext cx="1533090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 rot="4863479">
              <a:off x="6173217" y="2200757"/>
              <a:ext cx="2473722" cy="1304413"/>
              <a:chOff x="5246877" y="1675288"/>
              <a:chExt cx="2473722" cy="1304413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flipH="1" flipV="1">
                <a:off x="5246877" y="1807640"/>
                <a:ext cx="1055727" cy="1172061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6312963" y="1675288"/>
                <a:ext cx="1407636" cy="1290333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Rectangle 26"/>
              <p:cNvSpPr/>
              <p:nvPr/>
            </p:nvSpPr>
            <p:spPr>
              <a:xfrm rot="19197561">
                <a:off x="6176555" y="2676058"/>
                <a:ext cx="252098" cy="252099"/>
              </a:xfrm>
              <a:prstGeom prst="rect">
                <a:avLst/>
              </a:pr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6187553" y="2925633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164°</a:t>
              </a:r>
              <a:endParaRPr lang="en-GB" sz="2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70712" y="228613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p</a:t>
              </a:r>
              <a:endParaRPr lang="en-GB" sz="2400" b="1" i="1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139363" y="3663960"/>
            <a:ext cx="2313906" cy="2213312"/>
            <a:chOff x="1139363" y="3663960"/>
            <a:chExt cx="2313906" cy="221331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1139363" y="3789040"/>
              <a:ext cx="2205443" cy="2088232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247826" y="3789040"/>
              <a:ext cx="2205443" cy="1944216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2267744" y="3663960"/>
              <a:ext cx="216024" cy="1188132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907783" y="5085184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84°</a:t>
              </a:r>
              <a:endParaRPr lang="en-GB" sz="24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375742" y="3943146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31°</a:t>
              </a:r>
              <a:endParaRPr lang="en-GB" sz="2400" b="1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954341" y="4027193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x</a:t>
              </a:r>
              <a:endParaRPr lang="en-GB" sz="2400" b="1" i="1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939069" y="3792872"/>
            <a:ext cx="2473722" cy="2676853"/>
            <a:chOff x="4939069" y="3792872"/>
            <a:chExt cx="2473722" cy="2676853"/>
          </a:xfrm>
        </p:grpSpPr>
        <p:grpSp>
          <p:nvGrpSpPr>
            <p:cNvPr id="58" name="Group 57"/>
            <p:cNvGrpSpPr/>
            <p:nvPr/>
          </p:nvGrpSpPr>
          <p:grpSpPr>
            <a:xfrm rot="17865323">
              <a:off x="4837503" y="3894438"/>
              <a:ext cx="2676853" cy="2473722"/>
              <a:chOff x="5385431" y="1616103"/>
              <a:chExt cx="2676853" cy="2473722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 rot="3734677" flipV="1">
                <a:off x="5999518" y="1484443"/>
                <a:ext cx="1346175" cy="2574350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0" name="Group 59"/>
              <p:cNvGrpSpPr/>
              <p:nvPr/>
            </p:nvGrpSpPr>
            <p:grpSpPr>
              <a:xfrm rot="4863479">
                <a:off x="6173217" y="2200757"/>
                <a:ext cx="2473722" cy="1304413"/>
                <a:chOff x="5246877" y="1675288"/>
                <a:chExt cx="2473722" cy="1304413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 flipH="1" flipV="1">
                  <a:off x="5246877" y="1807640"/>
                  <a:ext cx="1055727" cy="1172061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6312963" y="1675288"/>
                  <a:ext cx="1407636" cy="1290333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7" name="TextBox 66"/>
            <p:cNvSpPr txBox="1"/>
            <p:nvPr/>
          </p:nvSpPr>
          <p:spPr>
            <a:xfrm>
              <a:off x="6092243" y="5149057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132°</a:t>
              </a:r>
              <a:endParaRPr lang="en-GB" sz="24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487335" y="439042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a</a:t>
              </a:r>
              <a:endParaRPr lang="en-GB" sz="2400" b="1" i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875438" y="4027193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40°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25550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44868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/>
              <a:t>Find the value of </a:t>
            </a:r>
            <a:r>
              <a:rPr lang="en-GB" sz="4400" b="1" i="1" dirty="0" smtClean="0"/>
              <a:t>x</a:t>
            </a:r>
            <a:endParaRPr lang="en-GB" sz="44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683568" y="1916832"/>
            <a:ext cx="3401787" cy="1063838"/>
            <a:chOff x="683568" y="1916832"/>
            <a:chExt cx="3401787" cy="1063838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83568" y="2980669"/>
              <a:ext cx="3401787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V="1">
              <a:off x="2195736" y="1916832"/>
              <a:ext cx="864096" cy="1063838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490664" y="2519004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68°</a:t>
              </a:r>
              <a:endParaRPr lang="en-GB" sz="2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90420" y="2519005"/>
              <a:ext cx="1063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x</a:t>
              </a:r>
              <a:r>
                <a:rPr lang="en-GB" sz="2400" b="1" dirty="0" smtClean="0"/>
                <a:t> + 20°</a:t>
              </a:r>
              <a:endParaRPr lang="en-GB" sz="2400" b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995936" y="4149080"/>
            <a:ext cx="3816424" cy="2088232"/>
            <a:chOff x="3995936" y="4149080"/>
            <a:chExt cx="3816424" cy="2088232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644008" y="4149080"/>
              <a:ext cx="2880320" cy="2088232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995936" y="4725144"/>
              <a:ext cx="3816424" cy="108012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004048" y="4869160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68°</a:t>
              </a:r>
              <a:endParaRPr lang="en-GB" sz="2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61216" y="5034371"/>
              <a:ext cx="10631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x</a:t>
              </a:r>
              <a:r>
                <a:rPr lang="en-GB" sz="2400" b="1" dirty="0" smtClean="0"/>
                <a:t> + 20°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2493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722275" y="2071406"/>
            <a:ext cx="3816424" cy="2736304"/>
            <a:chOff x="971600" y="1628800"/>
            <a:chExt cx="3816424" cy="2736304"/>
          </a:xfrm>
        </p:grpSpPr>
        <p:grpSp>
          <p:nvGrpSpPr>
            <p:cNvPr id="3" name="Group 2"/>
            <p:cNvGrpSpPr/>
            <p:nvPr/>
          </p:nvGrpSpPr>
          <p:grpSpPr>
            <a:xfrm>
              <a:off x="971600" y="1628800"/>
              <a:ext cx="3816424" cy="2736304"/>
              <a:chOff x="3995936" y="4077072"/>
              <a:chExt cx="3816424" cy="2736304"/>
            </a:xfrm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4932040" y="4077072"/>
                <a:ext cx="1529176" cy="2736304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V="1">
                <a:off x="3995936" y="4437112"/>
                <a:ext cx="3816424" cy="2232248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6012160" y="5490110"/>
                <a:ext cx="6014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55°</a:t>
                </a:r>
                <a:endParaRPr lang="en-GB" sz="2400" b="1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710476" y="4946003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i="1" dirty="0" smtClean="0"/>
                  <a:t>a</a:t>
                </a:r>
                <a:endParaRPr lang="en-GB" sz="2400" b="1" i="1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2195736" y="2813846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b</a:t>
              </a:r>
              <a:endParaRPr lang="en-GB" sz="2400" b="1" i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12855" y="3356992"/>
              <a:ext cx="3113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c</a:t>
              </a:r>
              <a:endParaRPr lang="en-GB" sz="2400" b="1" i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673339" y="2012972"/>
            <a:ext cx="1529176" cy="3432253"/>
            <a:chOff x="1907704" y="1167135"/>
            <a:chExt cx="1529176" cy="3432253"/>
          </a:xfrm>
        </p:grpSpPr>
        <p:grpSp>
          <p:nvGrpSpPr>
            <p:cNvPr id="16" name="Group 15"/>
            <p:cNvGrpSpPr/>
            <p:nvPr/>
          </p:nvGrpSpPr>
          <p:grpSpPr>
            <a:xfrm>
              <a:off x="1907704" y="1167135"/>
              <a:ext cx="1529176" cy="3432253"/>
              <a:chOff x="4932040" y="3615407"/>
              <a:chExt cx="1529176" cy="3432253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5126845" y="3663283"/>
                <a:ext cx="1186038" cy="3384377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4932040" y="3615407"/>
                <a:ext cx="1529176" cy="3432253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5370874" y="5760838"/>
                <a:ext cx="6014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27°</a:t>
                </a:r>
                <a:endParaRPr lang="en-GB" sz="2400" b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838875" y="5041993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i="1" dirty="0" smtClean="0"/>
                  <a:t>a</a:t>
                </a:r>
                <a:endParaRPr lang="en-GB" sz="2400" b="1" i="1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542306" y="2077866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b</a:t>
              </a:r>
              <a:endParaRPr lang="en-GB" sz="2400" b="1" i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17988" y="2593721"/>
              <a:ext cx="3113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i="1" dirty="0" smtClean="0"/>
                <a:t>c</a:t>
              </a:r>
              <a:endParaRPr lang="en-GB" sz="2400" b="1" i="1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95537" y="248734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Investigate the sizes of the angles in these diagrams.</a:t>
            </a:r>
            <a:endParaRPr lang="en-GB" sz="3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95537" y="5877272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Can you convince the person next to you?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43671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138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What is the size of the marked angles? What have you used to work them out?</a:t>
            </a:r>
            <a:endParaRPr lang="en-GB" sz="28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051720" y="1916832"/>
            <a:ext cx="2808312" cy="410445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87624" y="2636912"/>
            <a:ext cx="6552728" cy="43204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059832" y="2204864"/>
            <a:ext cx="3744416" cy="38164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07704" y="235377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65°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72200" y="256490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35°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555776" y="234154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508104" y="294253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972104" y="50851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627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0841" y="391391"/>
            <a:ext cx="5435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Angles in a line add up to 180°.</a:t>
            </a:r>
            <a:endParaRPr lang="en-GB" sz="32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1331640" y="1234898"/>
            <a:ext cx="4680520" cy="913236"/>
            <a:chOff x="2339752" y="1196752"/>
            <a:chExt cx="4680520" cy="913236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2339752" y="2060848"/>
              <a:ext cx="468052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 flipV="1">
              <a:off x="3275856" y="1196752"/>
              <a:ext cx="1296144" cy="86409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4572000" y="1628800"/>
              <a:ext cx="1728192" cy="43204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794729" y="1691516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a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32375" y="159406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b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36096" y="1740656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en-GB" dirty="0"/>
            </a:p>
          </p:txBody>
        </p:sp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807263"/>
              </p:ext>
            </p:extLst>
          </p:nvPr>
        </p:nvGraphicFramePr>
        <p:xfrm>
          <a:off x="6156176" y="1426834"/>
          <a:ext cx="2839013" cy="605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Equation" r:id="rId3" imgW="952200" imgH="203040" progId="Equation.3">
                  <p:embed/>
                </p:oleObj>
              </mc:Choice>
              <mc:Fallback>
                <p:oleObj name="Equation" r:id="rId3" imgW="9522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56176" y="1426834"/>
                        <a:ext cx="2839013" cy="605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91716" y="2420888"/>
            <a:ext cx="6609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Angles around a point add up to 360°.</a:t>
            </a:r>
            <a:endParaRPr lang="en-GB" sz="3200" b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90143" y="3073314"/>
            <a:ext cx="3816424" cy="1359441"/>
            <a:chOff x="2267744" y="3005663"/>
            <a:chExt cx="3816424" cy="1359441"/>
          </a:xfrm>
        </p:grpSpPr>
        <p:cxnSp>
          <p:nvCxnSpPr>
            <p:cNvPr id="16" name="Straight Connector 15"/>
            <p:cNvCxnSpPr/>
            <p:nvPr/>
          </p:nvCxnSpPr>
          <p:spPr>
            <a:xfrm flipH="1" flipV="1">
              <a:off x="2876191" y="3212976"/>
              <a:ext cx="2991953" cy="108012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2267744" y="3429000"/>
              <a:ext cx="3816424" cy="5760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133519" y="3005663"/>
              <a:ext cx="238648" cy="135944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274737" y="328227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b</a:t>
              </a:r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704949" y="3568370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36662" y="375303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04598" y="371703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410641" y="3429404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f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20792" y="321297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a</a:t>
              </a:r>
              <a:endParaRPr lang="en-GB" dirty="0"/>
            </a:p>
          </p:txBody>
        </p:sp>
      </p:grp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785196"/>
              </p:ext>
            </p:extLst>
          </p:nvPr>
        </p:nvGraphicFramePr>
        <p:xfrm>
          <a:off x="4254543" y="3480963"/>
          <a:ext cx="4881563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Equation" r:id="rId5" imgW="1638000" imgH="228600" progId="Equation.3">
                  <p:embed/>
                </p:oleObj>
              </mc:Choice>
              <mc:Fallback>
                <p:oleObj name="Equation" r:id="rId5" imgW="16380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43" y="3480963"/>
                        <a:ext cx="4881563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90841" y="4725143"/>
            <a:ext cx="6382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Vertically Opposite angles are equal.</a:t>
            </a:r>
            <a:endParaRPr lang="en-GB" sz="3200" b="1" dirty="0"/>
          </a:p>
        </p:txBody>
      </p:sp>
      <p:grpSp>
        <p:nvGrpSpPr>
          <p:cNvPr id="44" name="Group 43"/>
          <p:cNvGrpSpPr/>
          <p:nvPr/>
        </p:nvGrpSpPr>
        <p:grpSpPr>
          <a:xfrm>
            <a:off x="1360639" y="5445224"/>
            <a:ext cx="3067346" cy="1080121"/>
            <a:chOff x="1360639" y="5445224"/>
            <a:chExt cx="3067346" cy="1080121"/>
          </a:xfrm>
        </p:grpSpPr>
        <p:cxnSp>
          <p:nvCxnSpPr>
            <p:cNvPr id="34" name="Straight Connector 33"/>
            <p:cNvCxnSpPr/>
            <p:nvPr/>
          </p:nvCxnSpPr>
          <p:spPr>
            <a:xfrm flipH="1">
              <a:off x="1466285" y="5445224"/>
              <a:ext cx="2601659" cy="108012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1360639" y="5445224"/>
              <a:ext cx="3067346" cy="108012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155229" y="577495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b</a:t>
              </a:r>
              <a:endParaRPr lang="en-GB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717823" y="6003531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</a:t>
              </a:r>
              <a:endParaRPr lang="en-GB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86719" y="577495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</a:t>
              </a:r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46328" y="5463471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a</a:t>
              </a:r>
              <a:endParaRPr lang="en-GB" dirty="0"/>
            </a:p>
          </p:txBody>
        </p:sp>
      </p:grp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789894"/>
              </p:ext>
            </p:extLst>
          </p:nvPr>
        </p:nvGraphicFramePr>
        <p:xfrm>
          <a:off x="6588224" y="5463471"/>
          <a:ext cx="109855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7" imgW="368280" imgH="355320" progId="Equation.3">
                  <p:embed/>
                </p:oleObj>
              </mc:Choice>
              <mc:Fallback>
                <p:oleObj name="Equation" r:id="rId7" imgW="368280" imgH="35532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5463471"/>
                        <a:ext cx="1098550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390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87524" y="188640"/>
            <a:ext cx="74528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For each, find the size of the marked angle. Give reasons for your answer.</a:t>
            </a:r>
            <a:endParaRPr lang="en-GB" sz="32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307662" y="1395256"/>
            <a:ext cx="2251676" cy="1485746"/>
            <a:chOff x="307662" y="1395256"/>
            <a:chExt cx="2251676" cy="1485746"/>
          </a:xfrm>
        </p:grpSpPr>
        <p:grpSp>
          <p:nvGrpSpPr>
            <p:cNvPr id="19" name="Group 18"/>
            <p:cNvGrpSpPr/>
            <p:nvPr/>
          </p:nvGrpSpPr>
          <p:grpSpPr>
            <a:xfrm>
              <a:off x="615122" y="1656866"/>
              <a:ext cx="1944216" cy="1224136"/>
              <a:chOff x="1187624" y="1124744"/>
              <a:chExt cx="1944216" cy="1224136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1403648" y="1124744"/>
                <a:ext cx="1440160" cy="1224136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V="1">
                <a:off x="1187624" y="1124744"/>
                <a:ext cx="1944216" cy="115212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1955252" y="1239143"/>
                <a:ext cx="336952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a</a:t>
                </a:r>
                <a:endParaRPr lang="en-GB" sz="2400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10712" y="1559965"/>
                <a:ext cx="601447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57°</a:t>
                </a:r>
                <a:endParaRPr lang="en-GB" sz="2400" b="1" dirty="0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307662" y="1395256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1.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203848" y="1395256"/>
            <a:ext cx="2251676" cy="1413738"/>
            <a:chOff x="307662" y="1395256"/>
            <a:chExt cx="2251676" cy="1413738"/>
          </a:xfrm>
        </p:grpSpPr>
        <p:grpSp>
          <p:nvGrpSpPr>
            <p:cNvPr id="23" name="Group 22"/>
            <p:cNvGrpSpPr/>
            <p:nvPr/>
          </p:nvGrpSpPr>
          <p:grpSpPr>
            <a:xfrm>
              <a:off x="451678" y="1844824"/>
              <a:ext cx="2107660" cy="964170"/>
              <a:chOff x="1024180" y="1312702"/>
              <a:chExt cx="2107660" cy="964170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384220" y="1312702"/>
                <a:ext cx="1584176" cy="96417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1024180" y="1386354"/>
                <a:ext cx="2107660" cy="718436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618300" y="1469975"/>
                <a:ext cx="349776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b</a:t>
                </a:r>
                <a:endParaRPr lang="en-GB" sz="24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310712" y="1559965"/>
                <a:ext cx="601447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37°</a:t>
                </a:r>
                <a:endParaRPr lang="en-GB" sz="2400" b="1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307662" y="1395256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2.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156176" y="1395256"/>
            <a:ext cx="2251676" cy="1584299"/>
            <a:chOff x="6156176" y="1395256"/>
            <a:chExt cx="2251676" cy="1584299"/>
          </a:xfrm>
        </p:grpSpPr>
        <p:grpSp>
          <p:nvGrpSpPr>
            <p:cNvPr id="34" name="Group 33"/>
            <p:cNvGrpSpPr/>
            <p:nvPr/>
          </p:nvGrpSpPr>
          <p:grpSpPr>
            <a:xfrm>
              <a:off x="6156176" y="1395256"/>
              <a:ext cx="2251676" cy="1520185"/>
              <a:chOff x="307662" y="1395256"/>
              <a:chExt cx="2251676" cy="1520185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615122" y="1620244"/>
                <a:ext cx="1944216" cy="1295197"/>
                <a:chOff x="1187624" y="1088122"/>
                <a:chExt cx="1944216" cy="1295197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03648" y="1124744"/>
                  <a:ext cx="1440160" cy="1224136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1187624" y="1124744"/>
                  <a:ext cx="1944216" cy="115212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/>
                <p:cNvSpPr txBox="1"/>
                <p:nvPr/>
              </p:nvSpPr>
              <p:spPr>
                <a:xfrm>
                  <a:off x="2107684" y="1921654"/>
                  <a:ext cx="312906" cy="46166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 smtClean="0"/>
                    <a:t>c</a:t>
                  </a:r>
                  <a:endParaRPr lang="en-GB" sz="2400" b="1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844865" y="1088122"/>
                  <a:ext cx="601447" cy="46166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 smtClean="0"/>
                    <a:t>57°</a:t>
                  </a:r>
                  <a:endParaRPr lang="en-GB" sz="2400" b="1" dirty="0"/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307662" y="1395256"/>
                <a:ext cx="4635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b="1" dirty="0" smtClean="0">
                    <a:solidFill>
                      <a:srgbClr val="FF0000"/>
                    </a:solidFill>
                  </a:rPr>
                  <a:t>3.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41" name="Straight Connector 40"/>
            <p:cNvCxnSpPr/>
            <p:nvPr/>
          </p:nvCxnSpPr>
          <p:spPr>
            <a:xfrm flipV="1">
              <a:off x="7231264" y="2268934"/>
              <a:ext cx="168476" cy="69246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6732457" y="2517890"/>
              <a:ext cx="601447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17°</a:t>
              </a:r>
              <a:endParaRPr lang="en-GB" sz="2400" b="1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242551" y="3866249"/>
            <a:ext cx="2251676" cy="1566138"/>
            <a:chOff x="307662" y="3717032"/>
            <a:chExt cx="2251676" cy="1566138"/>
          </a:xfrm>
        </p:grpSpPr>
        <p:grpSp>
          <p:nvGrpSpPr>
            <p:cNvPr id="47" name="Group 46"/>
            <p:cNvGrpSpPr/>
            <p:nvPr/>
          </p:nvGrpSpPr>
          <p:grpSpPr>
            <a:xfrm>
              <a:off x="307662" y="3717032"/>
              <a:ext cx="2251676" cy="1566138"/>
              <a:chOff x="6156176" y="1395256"/>
              <a:chExt cx="2251676" cy="1566138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6156176" y="1395256"/>
                <a:ext cx="2251676" cy="1520185"/>
                <a:chOff x="307662" y="1395256"/>
                <a:chExt cx="2251676" cy="1520185"/>
              </a:xfrm>
            </p:grpSpPr>
            <p:grpSp>
              <p:nvGrpSpPr>
                <p:cNvPr id="51" name="Group 50"/>
                <p:cNvGrpSpPr/>
                <p:nvPr/>
              </p:nvGrpSpPr>
              <p:grpSpPr>
                <a:xfrm>
                  <a:off x="615122" y="1620244"/>
                  <a:ext cx="1944216" cy="1295197"/>
                  <a:chOff x="1187624" y="1088122"/>
                  <a:chExt cx="1944216" cy="1295197"/>
                </a:xfrm>
              </p:grpSpPr>
              <p:cxnSp>
                <p:nvCxnSpPr>
                  <p:cNvPr id="53" name="Straight Connector 52"/>
                  <p:cNvCxnSpPr/>
                  <p:nvPr/>
                </p:nvCxnSpPr>
                <p:spPr>
                  <a:xfrm>
                    <a:off x="1403648" y="1124744"/>
                    <a:ext cx="1440160" cy="1224136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/>
                  <p:cNvCxnSpPr/>
                  <p:nvPr/>
                </p:nvCxnSpPr>
                <p:spPr>
                  <a:xfrm flipV="1">
                    <a:off x="1187624" y="1124744"/>
                    <a:ext cx="1944216" cy="1152128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1605476" y="1921654"/>
                    <a:ext cx="349776" cy="461665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2400" b="1" dirty="0" smtClean="0"/>
                      <a:t>d</a:t>
                    </a:r>
                    <a:endParaRPr lang="en-GB" sz="2400" b="1" dirty="0"/>
                  </a:p>
                </p:txBody>
              </p: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1844865" y="1088122"/>
                    <a:ext cx="601447" cy="461665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2400" b="1" dirty="0" smtClean="0"/>
                      <a:t>96°</a:t>
                    </a:r>
                    <a:endParaRPr lang="en-GB" sz="2400" b="1" dirty="0"/>
                  </a:p>
                </p:txBody>
              </p:sp>
            </p:grpSp>
            <p:sp>
              <p:nvSpPr>
                <p:cNvPr id="52" name="TextBox 51"/>
                <p:cNvSpPr txBox="1"/>
                <p:nvPr/>
              </p:nvSpPr>
              <p:spPr>
                <a:xfrm>
                  <a:off x="307662" y="1395256"/>
                  <a:ext cx="46358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800" b="1" dirty="0" smtClean="0">
                      <a:solidFill>
                        <a:srgbClr val="FF0000"/>
                      </a:solidFill>
                    </a:rPr>
                    <a:t>4.</a:t>
                  </a:r>
                  <a:endParaRPr lang="en-GB" sz="2800" b="1" dirty="0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49" name="Straight Connector 48"/>
              <p:cNvCxnSpPr/>
              <p:nvPr/>
            </p:nvCxnSpPr>
            <p:spPr>
              <a:xfrm flipV="1">
                <a:off x="7231264" y="2268934"/>
                <a:ext cx="168476" cy="69246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7267492" y="2499729"/>
                <a:ext cx="601447" cy="46166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 smtClean="0"/>
                  <a:t>43°</a:t>
                </a:r>
                <a:endParaRPr lang="en-GB" sz="2400" b="1" dirty="0"/>
              </a:p>
            </p:txBody>
          </p:sp>
        </p:grpSp>
        <p:cxnSp>
          <p:nvCxnSpPr>
            <p:cNvPr id="57" name="Straight Connector 56"/>
            <p:cNvCxnSpPr/>
            <p:nvPr/>
          </p:nvCxnSpPr>
          <p:spPr>
            <a:xfrm>
              <a:off x="467544" y="4590710"/>
              <a:ext cx="1083682" cy="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738210" y="4403685"/>
              <a:ext cx="349776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e</a:t>
              </a:r>
              <a:endParaRPr lang="en-GB" sz="2400" b="1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71250" y="4153136"/>
              <a:ext cx="282450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f</a:t>
              </a:r>
              <a:endParaRPr lang="en-GB" sz="2400" b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31527" y="4590672"/>
              <a:ext cx="601447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22°</a:t>
              </a:r>
              <a:endParaRPr lang="en-GB" sz="2400" b="1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134703" y="3555511"/>
            <a:ext cx="3195508" cy="2158012"/>
            <a:chOff x="2627784" y="3811833"/>
            <a:chExt cx="3195508" cy="2158012"/>
          </a:xfrm>
        </p:grpSpPr>
        <p:grpSp>
          <p:nvGrpSpPr>
            <p:cNvPr id="64" name="Group 63"/>
            <p:cNvGrpSpPr/>
            <p:nvPr/>
          </p:nvGrpSpPr>
          <p:grpSpPr>
            <a:xfrm>
              <a:off x="2627784" y="3811833"/>
              <a:ext cx="3027415" cy="2065439"/>
              <a:chOff x="-268402" y="1395256"/>
              <a:chExt cx="3027415" cy="2065439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91638" y="1395256"/>
                <a:ext cx="2667375" cy="2065439"/>
                <a:chOff x="664140" y="863134"/>
                <a:chExt cx="2667375" cy="2065439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749168" y="863134"/>
                  <a:ext cx="1582347" cy="1318936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V="1">
                  <a:off x="664140" y="912349"/>
                  <a:ext cx="1646572" cy="201622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9" name="TextBox 68"/>
                <p:cNvSpPr txBox="1"/>
                <p:nvPr/>
              </p:nvSpPr>
              <p:spPr>
                <a:xfrm>
                  <a:off x="711688" y="2095241"/>
                  <a:ext cx="336952" cy="46166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 smtClean="0"/>
                    <a:t>g</a:t>
                  </a:r>
                  <a:endParaRPr lang="en-GB" sz="2400" b="1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2305854" y="1641972"/>
                  <a:ext cx="601447" cy="46166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 smtClean="0"/>
                    <a:t>57°</a:t>
                  </a:r>
                  <a:endParaRPr lang="en-GB" sz="2400" b="1" dirty="0"/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-268402" y="1395256"/>
                <a:ext cx="4635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b="1" dirty="0" smtClean="0">
                    <a:solidFill>
                      <a:srgbClr val="FF0000"/>
                    </a:solidFill>
                  </a:rPr>
                  <a:t>5.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1" name="Rectangle 70"/>
            <p:cNvSpPr/>
            <p:nvPr/>
          </p:nvSpPr>
          <p:spPr>
            <a:xfrm rot="2383285">
              <a:off x="4362295" y="4136234"/>
              <a:ext cx="166809" cy="1668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6" name="Straight Connector 75"/>
            <p:cNvCxnSpPr/>
            <p:nvPr/>
          </p:nvCxnSpPr>
          <p:spPr>
            <a:xfrm flipV="1">
              <a:off x="2627784" y="4706108"/>
              <a:ext cx="3195508" cy="95514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2704589" y="5508180"/>
              <a:ext cx="349776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h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973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10761"/>
            <a:ext cx="55735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Angles with Parallel Lines</a:t>
            </a:r>
            <a:endParaRPr lang="en-GB" sz="4000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611560" y="1893417"/>
            <a:ext cx="4248472" cy="1139985"/>
            <a:chOff x="611560" y="1893417"/>
            <a:chExt cx="4248472" cy="113998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611560" y="2896812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11560" y="2032716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3881400" y="1893417"/>
              <a:ext cx="216024" cy="273181"/>
              <a:chOff x="7596336" y="4221088"/>
              <a:chExt cx="432048" cy="115212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881400" y="2760221"/>
              <a:ext cx="216024" cy="273181"/>
              <a:chOff x="7596336" y="4221088"/>
              <a:chExt cx="432048" cy="1152128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" name="Straight Connector 9"/>
          <p:cNvCxnSpPr/>
          <p:nvPr/>
        </p:nvCxnSpPr>
        <p:spPr>
          <a:xfrm flipV="1">
            <a:off x="1691680" y="1672676"/>
            <a:ext cx="1728192" cy="1629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2123728" y="2101824"/>
            <a:ext cx="1080120" cy="1010820"/>
            <a:chOff x="4067944" y="5442324"/>
            <a:chExt cx="1080120" cy="1010820"/>
          </a:xfrm>
        </p:grpSpPr>
        <p:sp>
          <p:nvSpPr>
            <p:cNvPr id="16" name="Oval 15"/>
            <p:cNvSpPr/>
            <p:nvPr/>
          </p:nvSpPr>
          <p:spPr>
            <a:xfrm>
              <a:off x="5004048" y="5442324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4067944" y="6309128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580112" y="177281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Given parallel lines, </a:t>
            </a:r>
            <a:endParaRPr lang="en-GB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35796" y="3301933"/>
            <a:ext cx="6228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The marked angles are called </a:t>
            </a:r>
            <a:r>
              <a:rPr lang="en-GB" sz="2400" b="1" i="1" u="sng" dirty="0" smtClean="0"/>
              <a:t>corresponding angles</a:t>
            </a:r>
            <a:r>
              <a:rPr lang="en-GB" sz="2400" b="1" dirty="0" smtClean="0"/>
              <a:t>. </a:t>
            </a:r>
            <a:endParaRPr lang="en-GB" sz="2400" b="1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939524" y="4577717"/>
            <a:ext cx="7261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cap="small" dirty="0" smtClean="0">
                <a:solidFill>
                  <a:srgbClr val="FF0000"/>
                </a:solidFill>
              </a:rPr>
              <a:t>Corresponding Angles Are Equal</a:t>
            </a:r>
            <a:endParaRPr lang="en-GB" sz="4000" b="1" u="sng" cap="small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0112" y="2200738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With a line intersecting them both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2640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431540" y="1323424"/>
            <a:ext cx="4248472" cy="1139985"/>
            <a:chOff x="611560" y="1893417"/>
            <a:chExt cx="4248472" cy="1139985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611560" y="2896812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11560" y="2032716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/>
            <p:cNvGrpSpPr/>
            <p:nvPr/>
          </p:nvGrpSpPr>
          <p:grpSpPr>
            <a:xfrm>
              <a:off x="3881400" y="1893417"/>
              <a:ext cx="216024" cy="273181"/>
              <a:chOff x="7596336" y="4221088"/>
              <a:chExt cx="432048" cy="1152128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3881400" y="2760221"/>
              <a:ext cx="216024" cy="273181"/>
              <a:chOff x="7596336" y="4221088"/>
              <a:chExt cx="432048" cy="1152128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/>
          <p:cNvCxnSpPr/>
          <p:nvPr/>
        </p:nvCxnSpPr>
        <p:spPr>
          <a:xfrm flipV="1">
            <a:off x="1511660" y="1102683"/>
            <a:ext cx="1728192" cy="1629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1799692" y="1531831"/>
            <a:ext cx="1224136" cy="730213"/>
            <a:chOff x="3923928" y="5442324"/>
            <a:chExt cx="1224136" cy="730213"/>
          </a:xfrm>
        </p:grpSpPr>
        <p:sp>
          <p:nvSpPr>
            <p:cNvPr id="29" name="Oval 28"/>
            <p:cNvSpPr/>
            <p:nvPr/>
          </p:nvSpPr>
          <p:spPr>
            <a:xfrm>
              <a:off x="5004048" y="5442324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>
              <a:off x="3923928" y="6028521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400092" y="1202823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Given parallel lines, </a:t>
            </a:r>
            <a:endParaRPr lang="en-GB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555776" y="2731940"/>
            <a:ext cx="6228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The marked angles are called </a:t>
            </a:r>
            <a:r>
              <a:rPr lang="en-GB" sz="2400" b="1" i="1" u="sng" dirty="0" smtClean="0"/>
              <a:t>alternating angles</a:t>
            </a:r>
            <a:r>
              <a:rPr lang="en-GB" sz="2400" b="1" dirty="0" smtClean="0"/>
              <a:t>. </a:t>
            </a:r>
            <a:endParaRPr lang="en-GB" sz="2400" b="1" u="sng" dirty="0"/>
          </a:p>
        </p:txBody>
      </p:sp>
      <p:sp>
        <p:nvSpPr>
          <p:cNvPr id="33" name="TextBox 32"/>
          <p:cNvSpPr txBox="1"/>
          <p:nvPr/>
        </p:nvSpPr>
        <p:spPr>
          <a:xfrm>
            <a:off x="5400092" y="1630745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With a line intersecting them both</a:t>
            </a:r>
            <a:endParaRPr lang="en-GB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39524" y="4577717"/>
            <a:ext cx="7261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cap="small" dirty="0" smtClean="0">
                <a:solidFill>
                  <a:srgbClr val="FF0000"/>
                </a:solidFill>
              </a:rPr>
              <a:t>Alternating Angles Are Equal</a:t>
            </a:r>
            <a:endParaRPr lang="en-GB" sz="4000" b="1" u="sng" cap="smal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7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71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512058"/>
            <a:ext cx="5760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On a piece of paper, draw two </a:t>
            </a:r>
            <a:r>
              <a:rPr lang="en-GB" sz="3600" b="1" u="sng" dirty="0" smtClean="0"/>
              <a:t>parallel</a:t>
            </a:r>
            <a:r>
              <a:rPr lang="en-GB" sz="3600" b="1" dirty="0" smtClean="0"/>
              <a:t> line segments.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19872" y="1719799"/>
            <a:ext cx="5596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On a piece of tracing paper, draw another line segment.</a:t>
            </a:r>
            <a:endParaRPr lang="en-GB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5052" y="3072528"/>
            <a:ext cx="5719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Place the tracing paper over the paper, so that the line intersects both parallel lines.</a:t>
            </a:r>
            <a:endParaRPr lang="en-GB" sz="36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431540" y="4990080"/>
            <a:ext cx="4248472" cy="1629257"/>
            <a:chOff x="2555776" y="5013176"/>
            <a:chExt cx="4248472" cy="162925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555776" y="6237312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555776" y="5373216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/>
          </p:nvGrpSpPr>
          <p:grpSpPr>
            <a:xfrm>
              <a:off x="5825616" y="5233917"/>
              <a:ext cx="216024" cy="273181"/>
              <a:chOff x="7596336" y="4221088"/>
              <a:chExt cx="432048" cy="1152128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5825616" y="6100721"/>
              <a:ext cx="216024" cy="273181"/>
              <a:chOff x="7596336" y="4221088"/>
              <a:chExt cx="432048" cy="1152128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Straight Connector 16"/>
            <p:cNvCxnSpPr/>
            <p:nvPr/>
          </p:nvCxnSpPr>
          <p:spPr>
            <a:xfrm flipV="1">
              <a:off x="3635896" y="5013176"/>
              <a:ext cx="1728192" cy="16292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943708" y="5419228"/>
            <a:ext cx="1080120" cy="1010820"/>
            <a:chOff x="4067944" y="5442324"/>
            <a:chExt cx="1080120" cy="1010820"/>
          </a:xfrm>
        </p:grpSpPr>
        <p:sp>
          <p:nvSpPr>
            <p:cNvPr id="22" name="Oval 21"/>
            <p:cNvSpPr/>
            <p:nvPr/>
          </p:nvSpPr>
          <p:spPr>
            <a:xfrm>
              <a:off x="5004048" y="5442324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4067944" y="6309128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511660" y="5419228"/>
            <a:ext cx="997818" cy="1010820"/>
            <a:chOff x="3635896" y="5442324"/>
            <a:chExt cx="997818" cy="1010820"/>
          </a:xfrm>
        </p:grpSpPr>
        <p:sp>
          <p:nvSpPr>
            <p:cNvPr id="24" name="Oval 23"/>
            <p:cNvSpPr/>
            <p:nvPr/>
          </p:nvSpPr>
          <p:spPr>
            <a:xfrm>
              <a:off x="4489698" y="5442324"/>
              <a:ext cx="144016" cy="14401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3635896" y="6309128"/>
              <a:ext cx="144016" cy="14401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076055" y="5073857"/>
            <a:ext cx="3940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Investigate the sizes of the angles.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12557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512058"/>
            <a:ext cx="5760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On a piece of paper, draw two </a:t>
            </a:r>
            <a:r>
              <a:rPr lang="en-GB" sz="3600" b="1" u="sng" dirty="0" smtClean="0"/>
              <a:t>parallel</a:t>
            </a:r>
            <a:r>
              <a:rPr lang="en-GB" sz="3600" b="1" dirty="0" smtClean="0"/>
              <a:t> line segments.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19872" y="1719799"/>
            <a:ext cx="5596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On a piece of tracing paper, draw another line segment.</a:t>
            </a:r>
            <a:endParaRPr lang="en-GB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5052" y="3072528"/>
            <a:ext cx="5719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Place the tracing paper over the paper, so that the line intersects both parallel lines.</a:t>
            </a:r>
            <a:endParaRPr lang="en-GB" sz="36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431540" y="4990080"/>
            <a:ext cx="4248472" cy="1629257"/>
            <a:chOff x="2555776" y="5013176"/>
            <a:chExt cx="4248472" cy="162925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555776" y="6237312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555776" y="5373216"/>
              <a:ext cx="424847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/>
          </p:nvGrpSpPr>
          <p:grpSpPr>
            <a:xfrm>
              <a:off x="5825616" y="5233917"/>
              <a:ext cx="216024" cy="273181"/>
              <a:chOff x="7596336" y="4221088"/>
              <a:chExt cx="432048" cy="1152128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5825616" y="6100721"/>
              <a:ext cx="216024" cy="273181"/>
              <a:chOff x="7596336" y="4221088"/>
              <a:chExt cx="432048" cy="1152128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7596336" y="4221088"/>
                <a:ext cx="432048" cy="605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7596336" y="4826854"/>
                <a:ext cx="432048" cy="5463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Straight Connector 16"/>
            <p:cNvCxnSpPr/>
            <p:nvPr/>
          </p:nvCxnSpPr>
          <p:spPr>
            <a:xfrm flipV="1">
              <a:off x="3635896" y="5013176"/>
              <a:ext cx="1728192" cy="16292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1691680" y="5419228"/>
            <a:ext cx="1332148" cy="706503"/>
            <a:chOff x="1691680" y="5419228"/>
            <a:chExt cx="1332148" cy="706503"/>
          </a:xfrm>
        </p:grpSpPr>
        <p:sp>
          <p:nvSpPr>
            <p:cNvPr id="22" name="Oval 21"/>
            <p:cNvSpPr/>
            <p:nvPr/>
          </p:nvSpPr>
          <p:spPr>
            <a:xfrm>
              <a:off x="2879812" y="5419228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1691680" y="5981715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93454" y="5419228"/>
            <a:ext cx="216024" cy="730213"/>
            <a:chOff x="2293454" y="5419228"/>
            <a:chExt cx="216024" cy="730213"/>
          </a:xfrm>
        </p:grpSpPr>
        <p:sp>
          <p:nvSpPr>
            <p:cNvPr id="24" name="Oval 23"/>
            <p:cNvSpPr/>
            <p:nvPr/>
          </p:nvSpPr>
          <p:spPr>
            <a:xfrm>
              <a:off x="2365462" y="5419228"/>
              <a:ext cx="144016" cy="14401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2293454" y="6005425"/>
              <a:ext cx="144016" cy="14401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076055" y="5073857"/>
            <a:ext cx="3940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Investigate the sizes of the angles.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19649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45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5361" y="188640"/>
            <a:ext cx="2818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/>
              <a:t>Starter</a:t>
            </a:r>
            <a:endParaRPr lang="en-GB" sz="7200" b="1" dirty="0"/>
          </a:p>
        </p:txBody>
      </p:sp>
      <p:grpSp>
        <p:nvGrpSpPr>
          <p:cNvPr id="52" name="Group 51"/>
          <p:cNvGrpSpPr/>
          <p:nvPr/>
        </p:nvGrpSpPr>
        <p:grpSpPr>
          <a:xfrm>
            <a:off x="1310974" y="2164772"/>
            <a:ext cx="6848740" cy="4655287"/>
            <a:chOff x="508784" y="1772816"/>
            <a:chExt cx="6848740" cy="465528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508784" y="5157192"/>
              <a:ext cx="5616624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740900" y="2780928"/>
              <a:ext cx="5616624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1204715" y="1772816"/>
              <a:ext cx="3120557" cy="4464496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3851920" y="1963607"/>
              <a:ext cx="3120557" cy="4464496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4644008" y="2485899"/>
              <a:ext cx="360040" cy="504056"/>
              <a:chOff x="794260" y="2132856"/>
              <a:chExt cx="360040" cy="50405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794260" y="2132856"/>
                <a:ext cx="360040" cy="28803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794260" y="2420888"/>
                <a:ext cx="360040" cy="21602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3108894" y="4869160"/>
              <a:ext cx="360040" cy="504056"/>
              <a:chOff x="794260" y="2132856"/>
              <a:chExt cx="360040" cy="504056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794260" y="2132856"/>
                <a:ext cx="360040" cy="28803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794260" y="2420888"/>
                <a:ext cx="360040" cy="21602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 rot="18390491">
              <a:off x="2827402" y="3334423"/>
              <a:ext cx="360040" cy="504056"/>
              <a:chOff x="794260" y="2132856"/>
              <a:chExt cx="360040" cy="504056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794260" y="2132856"/>
                <a:ext cx="360040" cy="28803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V="1">
                <a:off x="794260" y="2420888"/>
                <a:ext cx="360040" cy="21602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 rot="18390491">
              <a:off x="2735797" y="3500538"/>
              <a:ext cx="360040" cy="504056"/>
              <a:chOff x="794260" y="2132856"/>
              <a:chExt cx="360040" cy="504056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794260" y="2132856"/>
                <a:ext cx="360040" cy="28803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794260" y="2420888"/>
                <a:ext cx="360040" cy="21602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 rot="18390491">
              <a:off x="5541852" y="3458400"/>
              <a:ext cx="360040" cy="504056"/>
              <a:chOff x="794260" y="2132856"/>
              <a:chExt cx="360040" cy="504056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794260" y="2132856"/>
                <a:ext cx="360040" cy="28803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794260" y="2420888"/>
                <a:ext cx="360040" cy="21602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 rot="18390491">
              <a:off x="5450247" y="3624515"/>
              <a:ext cx="360040" cy="504056"/>
              <a:chOff x="794260" y="2132856"/>
              <a:chExt cx="360040" cy="504056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794260" y="2132856"/>
                <a:ext cx="360040" cy="28803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V="1">
                <a:off x="794260" y="2420888"/>
                <a:ext cx="360040" cy="21602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/>
            <p:cNvSpPr txBox="1"/>
            <p:nvPr/>
          </p:nvSpPr>
          <p:spPr>
            <a:xfrm>
              <a:off x="3317096" y="2073042"/>
              <a:ext cx="30809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j</a:t>
              </a:r>
              <a:endParaRPr lang="en-GB" sz="40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866778" y="2138219"/>
              <a:ext cx="4171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k</a:t>
              </a:r>
              <a:endParaRPr lang="en-GB" sz="4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23805" y="2636012"/>
              <a:ext cx="3016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i</a:t>
              </a:r>
              <a:endParaRPr lang="en-GB" sz="4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61344" y="2707906"/>
              <a:ext cx="3016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/>
                <a:t>l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063496" y="2104036"/>
              <a:ext cx="4539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n</a:t>
              </a:r>
              <a:endParaRPr lang="en-GB" sz="40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408204" y="2583929"/>
              <a:ext cx="4539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p</a:t>
              </a:r>
              <a:endParaRPr lang="en-GB" sz="4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623167" y="2164298"/>
              <a:ext cx="4555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o</a:t>
              </a:r>
              <a:endParaRPr lang="en-GB" sz="4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561122" y="2581095"/>
              <a:ext cx="59503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m</a:t>
              </a:r>
              <a:endParaRPr lang="en-GB" sz="4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43143" y="4533893"/>
              <a:ext cx="341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f</a:t>
              </a:r>
              <a:endParaRPr lang="en-GB" sz="4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60599" y="4557318"/>
              <a:ext cx="4299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g</a:t>
              </a:r>
              <a:endParaRPr lang="en-GB" sz="4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1592" y="5026282"/>
              <a:ext cx="4539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h</a:t>
              </a:r>
              <a:endParaRPr lang="en-GB" sz="4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19286" y="4983041"/>
              <a:ext cx="4395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e</a:t>
              </a:r>
              <a:endParaRPr lang="en-GB" sz="4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07704" y="5026282"/>
              <a:ext cx="4539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d</a:t>
              </a:r>
              <a:endParaRPr lang="en-GB" sz="40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263240" y="4515217"/>
              <a:ext cx="40107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c</a:t>
              </a:r>
              <a:endParaRPr lang="en-GB" sz="40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525937" y="4469933"/>
              <a:ext cx="4539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b</a:t>
              </a:r>
              <a:endParaRPr lang="en-GB" sz="40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53756" y="4940434"/>
              <a:ext cx="4299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a</a:t>
              </a:r>
              <a:endParaRPr lang="en-GB" sz="4000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30602" y="1518441"/>
            <a:ext cx="7614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Which angles are equal? Give reasons.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877490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6025" y="262389"/>
            <a:ext cx="8818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Which lines are parallel, if any? Give reasons.</a:t>
            </a:r>
            <a:endParaRPr lang="en-GB" sz="3600" b="1" dirty="0"/>
          </a:p>
        </p:txBody>
      </p:sp>
      <p:grpSp>
        <p:nvGrpSpPr>
          <p:cNvPr id="33" name="Group 32"/>
          <p:cNvGrpSpPr/>
          <p:nvPr/>
        </p:nvGrpSpPr>
        <p:grpSpPr>
          <a:xfrm>
            <a:off x="401660" y="1177588"/>
            <a:ext cx="8685485" cy="5680412"/>
            <a:chOff x="401660" y="1177588"/>
            <a:chExt cx="8685485" cy="5680412"/>
          </a:xfrm>
        </p:grpSpPr>
        <p:grpSp>
          <p:nvGrpSpPr>
            <p:cNvPr id="22" name="Group 21"/>
            <p:cNvGrpSpPr/>
            <p:nvPr/>
          </p:nvGrpSpPr>
          <p:grpSpPr>
            <a:xfrm>
              <a:off x="804334" y="1700808"/>
              <a:ext cx="7872121" cy="4957028"/>
              <a:chOff x="804334" y="1700808"/>
              <a:chExt cx="7872121" cy="4957028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804334" y="1700808"/>
                <a:ext cx="7872121" cy="4802200"/>
                <a:chOff x="1907704" y="1723144"/>
                <a:chExt cx="5040560" cy="48022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1907704" y="1723144"/>
                  <a:ext cx="5040560" cy="4802200"/>
                  <a:chOff x="2051720" y="715032"/>
                  <a:chExt cx="5040560" cy="4802200"/>
                </a:xfrm>
              </p:grpSpPr>
              <p:cxnSp>
                <p:nvCxnSpPr>
                  <p:cNvPr id="3" name="Straight Connector 2"/>
                  <p:cNvCxnSpPr/>
                  <p:nvPr/>
                </p:nvCxnSpPr>
                <p:spPr>
                  <a:xfrm>
                    <a:off x="2051720" y="1916832"/>
                    <a:ext cx="5040560" cy="0"/>
                  </a:xfrm>
                  <a:prstGeom prst="line">
                    <a:avLst/>
                  </a:prstGeom>
                  <a:ln w="571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" name="Straight Connector 3"/>
                  <p:cNvCxnSpPr/>
                  <p:nvPr/>
                </p:nvCxnSpPr>
                <p:spPr>
                  <a:xfrm>
                    <a:off x="2051720" y="3212976"/>
                    <a:ext cx="5040560" cy="0"/>
                  </a:xfrm>
                  <a:prstGeom prst="line">
                    <a:avLst/>
                  </a:prstGeom>
                  <a:ln w="571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" name="Straight Connector 4"/>
                  <p:cNvCxnSpPr/>
                  <p:nvPr/>
                </p:nvCxnSpPr>
                <p:spPr>
                  <a:xfrm>
                    <a:off x="2051720" y="4797152"/>
                    <a:ext cx="5040560" cy="0"/>
                  </a:xfrm>
                  <a:prstGeom prst="line">
                    <a:avLst/>
                  </a:prstGeom>
                  <a:ln w="571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Straight Connector 5"/>
                  <p:cNvCxnSpPr/>
                  <p:nvPr/>
                </p:nvCxnSpPr>
                <p:spPr>
                  <a:xfrm flipV="1">
                    <a:off x="2339752" y="715032"/>
                    <a:ext cx="1709461" cy="4802200"/>
                  </a:xfrm>
                  <a:prstGeom prst="line">
                    <a:avLst/>
                  </a:prstGeom>
                  <a:ln w="571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2931857" y="2943055"/>
                  <a:ext cx="6735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800" b="1" dirty="0" smtClean="0"/>
                    <a:t>79°</a:t>
                  </a:r>
                  <a:endParaRPr lang="en-GB" sz="2800" b="1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577655" y="5282044"/>
                  <a:ext cx="6735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800" b="1" dirty="0" smtClean="0"/>
                    <a:t>79°</a:t>
                  </a:r>
                  <a:endParaRPr lang="en-GB" sz="2800" b="1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429769" y="4221088"/>
                  <a:ext cx="6735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800" b="1" dirty="0" smtClean="0"/>
                    <a:t>77°</a:t>
                  </a:r>
                  <a:endParaRPr lang="en-GB" sz="2800" b="1" dirty="0"/>
                </a:p>
              </p:txBody>
            </p:sp>
          </p:grpSp>
          <p:cxnSp>
            <p:nvCxnSpPr>
              <p:cNvPr id="20" name="Straight Connector 19"/>
              <p:cNvCxnSpPr/>
              <p:nvPr/>
            </p:nvCxnSpPr>
            <p:spPr>
              <a:xfrm flipV="1">
                <a:off x="4211960" y="1855636"/>
                <a:ext cx="2669760" cy="4802200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5829750" y="3661710"/>
                <a:ext cx="10519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b="1" dirty="0" smtClean="0"/>
                  <a:t>77°</a:t>
                </a:r>
                <a:endParaRPr lang="en-GB" sz="2800" b="1" dirty="0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401660" y="2640998"/>
              <a:ext cx="4026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A</a:t>
              </a:r>
              <a:endParaRPr lang="en-GB" sz="28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676455" y="2640998"/>
              <a:ext cx="3866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B</a:t>
              </a:r>
              <a:endParaRPr lang="en-GB" sz="28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1660" y="3946538"/>
              <a:ext cx="3754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C</a:t>
              </a:r>
              <a:endParaRPr lang="en-GB" sz="28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76455" y="3946538"/>
              <a:ext cx="4106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D</a:t>
              </a:r>
              <a:endParaRPr lang="en-GB" sz="28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1660" y="5521318"/>
              <a:ext cx="3593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E</a:t>
              </a:r>
              <a:endParaRPr lang="en-GB" sz="28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676455" y="5521318"/>
              <a:ext cx="3497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F</a:t>
              </a:r>
              <a:endParaRPr lang="en-GB" sz="28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76737" y="6334780"/>
              <a:ext cx="4138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G</a:t>
              </a:r>
              <a:endParaRPr lang="en-GB" sz="28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786836" y="1177588"/>
              <a:ext cx="4106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H</a:t>
              </a:r>
              <a:endParaRPr lang="en-GB" sz="28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16680" y="6334780"/>
              <a:ext cx="2808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I</a:t>
              </a:r>
              <a:endParaRPr lang="en-GB" sz="28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693729" y="1315519"/>
              <a:ext cx="3032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J</a:t>
              </a:r>
              <a:endParaRPr lang="en-GB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48813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08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2326101"/>
            <a:ext cx="31132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hlinkClick r:id="rId2"/>
              </a:rPr>
              <a:t>Starter</a:t>
            </a:r>
            <a:endParaRPr lang="en-GB" sz="8000" b="1" dirty="0"/>
          </a:p>
        </p:txBody>
      </p:sp>
    </p:spTree>
    <p:extLst>
      <p:ext uri="{BB962C8B-B14F-4D97-AF65-F5344CB8AC3E}">
        <p14:creationId xmlns:p14="http://schemas.microsoft.com/office/powerpoint/2010/main" val="289534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338" y="1556792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Your poster or booklet needs to have: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A title;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A sentence and diagram explaining the terms </a:t>
            </a:r>
            <a:r>
              <a:rPr lang="en-GB" sz="3600" cap="small" dirty="0" smtClean="0">
                <a:solidFill>
                  <a:schemeClr val="accent5"/>
                </a:solidFill>
                <a:latin typeface="AR CENA" pitchFamily="2" charset="0"/>
              </a:rPr>
              <a:t>Angles On A Line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, </a:t>
            </a:r>
            <a:r>
              <a:rPr lang="en-GB" sz="3600" cap="small" dirty="0" smtClean="0">
                <a:solidFill>
                  <a:schemeClr val="accent3">
                    <a:lumMod val="75000"/>
                  </a:schemeClr>
                </a:solidFill>
                <a:latin typeface="AR CENA" pitchFamily="2" charset="0"/>
              </a:rPr>
              <a:t>Angles Around A Point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, </a:t>
            </a:r>
            <a:r>
              <a:rPr lang="en-GB" sz="3600" cap="small" dirty="0" smtClean="0">
                <a:solidFill>
                  <a:schemeClr val="accent4">
                    <a:lumMod val="75000"/>
                  </a:schemeClr>
                </a:solidFill>
                <a:latin typeface="AR CENA" pitchFamily="2" charset="0"/>
              </a:rPr>
              <a:t>Vertically Opposite Angles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, </a:t>
            </a:r>
            <a:r>
              <a:rPr lang="en-GB" sz="3600" cap="small" dirty="0" smtClean="0">
                <a:solidFill>
                  <a:schemeClr val="accent6">
                    <a:lumMod val="75000"/>
                  </a:schemeClr>
                </a:solidFill>
                <a:latin typeface="AR CENA" pitchFamily="2" charset="0"/>
              </a:rPr>
              <a:t>Corresponding Angles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 and </a:t>
            </a:r>
            <a:r>
              <a:rPr lang="en-GB" sz="3600" cap="small" dirty="0" smtClean="0">
                <a:solidFill>
                  <a:srgbClr val="FF0000"/>
                </a:solidFill>
                <a:latin typeface="AR CENA" pitchFamily="2" charset="0"/>
              </a:rPr>
              <a:t>Alternating Angles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A sentence explaining what we know about these angles;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 smtClean="0">
                <a:solidFill>
                  <a:srgbClr val="FF0000"/>
                </a:solidFill>
                <a:latin typeface="AR CENA" pitchFamily="2" charset="0"/>
              </a:rPr>
              <a:t>L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  <a:latin typeface="AR CENA" pitchFamily="2" charset="0"/>
              </a:rPr>
              <a:t>o</a:t>
            </a:r>
            <a:r>
              <a:rPr lang="en-GB" sz="3600" dirty="0" smtClean="0">
                <a:solidFill>
                  <a:srgbClr val="00B0F0"/>
                </a:solidFill>
                <a:latin typeface="AR CENA" pitchFamily="2" charset="0"/>
              </a:rPr>
              <a:t>t</a:t>
            </a:r>
            <a:r>
              <a:rPr lang="en-GB" sz="3600" dirty="0" smtClean="0">
                <a:solidFill>
                  <a:srgbClr val="FFC000"/>
                </a:solidFill>
                <a:latin typeface="AR CENA" pitchFamily="2" charset="0"/>
              </a:rPr>
              <a:t>s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 </a:t>
            </a:r>
            <a:r>
              <a:rPr lang="en-GB" sz="3600" dirty="0" smtClean="0">
                <a:solidFill>
                  <a:schemeClr val="accent2"/>
                </a:solidFill>
                <a:latin typeface="AR CENA" pitchFamily="2" charset="0"/>
              </a:rPr>
              <a:t>o</a:t>
            </a:r>
            <a:r>
              <a:rPr lang="en-GB" sz="3600" dirty="0" smtClean="0">
                <a:solidFill>
                  <a:srgbClr val="7030A0"/>
                </a:solidFill>
                <a:latin typeface="AR CENA" pitchFamily="2" charset="0"/>
              </a:rPr>
              <a:t>f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 CENA" pitchFamily="2" charset="0"/>
              </a:rPr>
              <a:t> </a:t>
            </a:r>
            <a:r>
              <a:rPr lang="en-GB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 CENA" pitchFamily="2" charset="0"/>
              </a:rPr>
              <a:t>c</a:t>
            </a:r>
            <a:r>
              <a:rPr lang="en-GB" sz="3600" dirty="0" smtClean="0">
                <a:solidFill>
                  <a:srgbClr val="0CBE2E"/>
                </a:solidFill>
                <a:latin typeface="AR CENA" pitchFamily="2" charset="0"/>
              </a:rPr>
              <a:t>o</a:t>
            </a:r>
            <a:r>
              <a:rPr lang="en-GB" sz="3600" dirty="0" smtClean="0">
                <a:solidFill>
                  <a:srgbClr val="B81289"/>
                </a:solidFill>
                <a:latin typeface="AR CENA" pitchFamily="2" charset="0"/>
              </a:rPr>
              <a:t>l</a:t>
            </a:r>
            <a:r>
              <a:rPr lang="en-GB" sz="3600" dirty="0" smtClean="0">
                <a:solidFill>
                  <a:srgbClr val="35F2F7"/>
                </a:solidFill>
                <a:latin typeface="AR CENA" pitchFamily="2" charset="0"/>
              </a:rPr>
              <a:t>o</a:t>
            </a:r>
            <a:r>
              <a:rPr lang="en-GB" sz="3600" dirty="0" smtClean="0">
                <a:solidFill>
                  <a:srgbClr val="1EEE1E"/>
                </a:solidFill>
                <a:latin typeface="AR CENA" pitchFamily="2" charset="0"/>
              </a:rPr>
              <a:t>u</a:t>
            </a:r>
            <a:r>
              <a:rPr lang="en-GB" sz="3600" dirty="0" smtClean="0">
                <a:solidFill>
                  <a:schemeClr val="accent4">
                    <a:lumMod val="75000"/>
                  </a:schemeClr>
                </a:solidFill>
                <a:latin typeface="AR CENA" pitchFamily="2" charset="0"/>
              </a:rPr>
              <a:t>r</a:t>
            </a:r>
            <a:r>
              <a:rPr lang="en-GB" sz="3600" dirty="0" smtClean="0">
                <a:solidFill>
                  <a:srgbClr val="FF00FF"/>
                </a:solidFill>
                <a:latin typeface="AR CENA" pitchFamily="2" charset="0"/>
              </a:rPr>
              <a:t>!</a:t>
            </a:r>
            <a:endParaRPr lang="en-GB" sz="3600" dirty="0">
              <a:solidFill>
                <a:srgbClr val="FF00FF"/>
              </a:solidFill>
              <a:latin typeface="AR CENA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2358" y="116632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  <a:latin typeface="AR CENA" pitchFamily="2" charset="0"/>
              </a:rPr>
              <a:t>Make a poster or booklet explaining the rules of angles to next years Year 7 pupils.</a:t>
            </a:r>
            <a:endParaRPr lang="en-GB" sz="4000" b="1" dirty="0">
              <a:solidFill>
                <a:schemeClr val="accent6">
                  <a:lumMod val="50000"/>
                </a:schemeClr>
              </a:solidFill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36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42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2420888"/>
            <a:ext cx="27538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dirty="0" smtClean="0">
                <a:hlinkClick r:id="rId2"/>
              </a:rPr>
              <a:t>Starter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44699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1619672" y="2276872"/>
            <a:ext cx="5832648" cy="2880320"/>
          </a:xfrm>
          <a:prstGeom prst="triangle">
            <a:avLst>
              <a:gd name="adj" fmla="val 2323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4633972"/>
            <a:ext cx="6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65°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43808" y="2636912"/>
            <a:ext cx="6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80°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84168" y="4633972"/>
            <a:ext cx="6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3</a:t>
            </a:r>
            <a:r>
              <a:rPr lang="en-GB" sz="2800" dirty="0" smtClean="0"/>
              <a:t>5°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250078" y="4633972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i="1" dirty="0" smtClean="0"/>
              <a:t>x</a:t>
            </a:r>
            <a:endParaRPr lang="en-GB" sz="2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84460" y="862541"/>
            <a:ext cx="5939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rgbClr val="7030A0"/>
                </a:solidFill>
              </a:rPr>
              <a:t>What is the size of angle </a:t>
            </a:r>
            <a:r>
              <a:rPr lang="en-GB" sz="4000" b="1" i="1" dirty="0" smtClean="0">
                <a:solidFill>
                  <a:srgbClr val="7030A0"/>
                </a:solidFill>
              </a:rPr>
              <a:t>x</a:t>
            </a:r>
            <a:r>
              <a:rPr lang="en-GB" sz="4000" b="1" dirty="0" smtClean="0">
                <a:solidFill>
                  <a:srgbClr val="7030A0"/>
                </a:solidFill>
              </a:rPr>
              <a:t>?</a:t>
            </a:r>
            <a:endParaRPr lang="en-GB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4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3824" y="404664"/>
            <a:ext cx="17551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 smtClean="0">
                <a:solidFill>
                  <a:schemeClr val="accent2"/>
                </a:solidFill>
              </a:rPr>
              <a:t>Proof</a:t>
            </a:r>
            <a:endParaRPr lang="en-GB" sz="5400" b="1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3012" y="1407040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smtClean="0"/>
              <a:t>Objective</a:t>
            </a:r>
            <a:r>
              <a:rPr lang="en-GB" sz="2800" dirty="0" smtClean="0"/>
              <a:t>: To be able to use angle facts to prove other theorems.</a:t>
            </a:r>
            <a:endParaRPr lang="en-GB" sz="2800" u="sng" dirty="0"/>
          </a:p>
        </p:txBody>
      </p:sp>
    </p:spTree>
    <p:extLst>
      <p:ext uri="{BB962C8B-B14F-4D97-AF65-F5344CB8AC3E}">
        <p14:creationId xmlns:p14="http://schemas.microsoft.com/office/powerpoint/2010/main" val="96552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5577" y="1556793"/>
            <a:ext cx="6408712" cy="2520279"/>
            <a:chOff x="1369548" y="2780929"/>
            <a:chExt cx="4968552" cy="2618266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69548" y="3212976"/>
              <a:ext cx="4968552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69548" y="4797152"/>
              <a:ext cx="4968552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2318596" y="2780929"/>
              <a:ext cx="2412808" cy="2618266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5796136" y="3073152"/>
              <a:ext cx="152588" cy="279648"/>
              <a:chOff x="8028384" y="917104"/>
              <a:chExt cx="152588" cy="279648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8036956" y="917104"/>
                <a:ext cx="144016" cy="144016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>
                <a:off x="8028384" y="1061120"/>
                <a:ext cx="152400" cy="135632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5804708" y="4657328"/>
              <a:ext cx="152588" cy="279648"/>
              <a:chOff x="8028384" y="917104"/>
              <a:chExt cx="152588" cy="279648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8036956" y="917104"/>
                <a:ext cx="144016" cy="144016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8028384" y="1061120"/>
                <a:ext cx="152400" cy="135632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/>
          <p:cNvSpPr txBox="1"/>
          <p:nvPr/>
        </p:nvSpPr>
        <p:spPr>
          <a:xfrm>
            <a:off x="539552" y="692696"/>
            <a:ext cx="7739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chemeClr val="accent2"/>
                </a:solidFill>
              </a:rPr>
              <a:t>Prove that alternating angles are equal.</a:t>
            </a:r>
            <a:endParaRPr lang="en-GB" sz="3600" b="1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81498"/>
            <a:ext cx="1810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u="sng" dirty="0" smtClean="0"/>
              <a:t>Example</a:t>
            </a:r>
            <a:endParaRPr lang="en-GB" sz="3600" b="1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3895354" y="1814874"/>
            <a:ext cx="367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94576" y="2982098"/>
            <a:ext cx="385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b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9711" y="3362969"/>
            <a:ext cx="344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4437112"/>
            <a:ext cx="8786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We know </a:t>
            </a:r>
            <a:r>
              <a:rPr lang="en-GB" sz="2400" i="1" dirty="0" smtClean="0"/>
              <a:t>c</a:t>
            </a:r>
            <a:r>
              <a:rPr lang="en-GB" sz="2400" dirty="0" smtClean="0"/>
              <a:t> is the same size as </a:t>
            </a:r>
            <a:r>
              <a:rPr lang="en-GB" sz="2400" i="1" dirty="0" smtClean="0"/>
              <a:t>a</a:t>
            </a:r>
            <a:r>
              <a:rPr lang="en-GB" sz="2400" dirty="0" smtClean="0"/>
              <a:t>, as they are </a:t>
            </a:r>
            <a:r>
              <a:rPr lang="en-GB" sz="2400" u="sng" dirty="0" smtClean="0"/>
              <a:t>corresponding angles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We also know that </a:t>
            </a:r>
            <a:r>
              <a:rPr lang="en-GB" sz="2400" i="1" dirty="0" smtClean="0"/>
              <a:t>c</a:t>
            </a:r>
            <a:r>
              <a:rPr lang="en-GB" sz="2400" dirty="0" smtClean="0"/>
              <a:t> is the same as </a:t>
            </a:r>
            <a:r>
              <a:rPr lang="en-GB" sz="2400" i="1" dirty="0" smtClean="0"/>
              <a:t>b</a:t>
            </a:r>
            <a:r>
              <a:rPr lang="en-GB" sz="2400" dirty="0" smtClean="0"/>
              <a:t>, as they are </a:t>
            </a:r>
            <a:r>
              <a:rPr lang="en-GB" sz="2400" u="sng" dirty="0" smtClean="0"/>
              <a:t>vertically opposite angles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So , if </a:t>
            </a:r>
            <a:r>
              <a:rPr lang="en-GB" sz="2400" i="1" dirty="0" smtClean="0"/>
              <a:t>a</a:t>
            </a:r>
            <a:r>
              <a:rPr lang="en-GB" sz="2400" dirty="0" smtClean="0"/>
              <a:t> = </a:t>
            </a:r>
            <a:r>
              <a:rPr lang="en-GB" sz="2400" i="1" dirty="0" smtClean="0"/>
              <a:t>c</a:t>
            </a:r>
            <a:r>
              <a:rPr lang="en-GB" sz="2400" dirty="0" smtClean="0"/>
              <a:t> and </a:t>
            </a:r>
            <a:r>
              <a:rPr lang="en-GB" sz="2400" i="1" dirty="0" smtClean="0"/>
              <a:t>c</a:t>
            </a:r>
            <a:r>
              <a:rPr lang="en-GB" sz="2400" dirty="0" smtClean="0"/>
              <a:t> = </a:t>
            </a:r>
            <a:r>
              <a:rPr lang="en-GB" sz="2400" i="1" dirty="0" smtClean="0"/>
              <a:t>b</a:t>
            </a:r>
            <a:r>
              <a:rPr lang="en-GB" sz="2400" dirty="0" smtClean="0"/>
              <a:t>, then we must have </a:t>
            </a:r>
            <a:r>
              <a:rPr lang="en-GB" sz="2400" i="1" dirty="0" smtClean="0"/>
              <a:t>a</a:t>
            </a:r>
            <a:r>
              <a:rPr lang="en-GB" sz="2400" dirty="0" smtClean="0"/>
              <a:t> = </a:t>
            </a:r>
            <a:r>
              <a:rPr lang="en-GB" sz="2400" i="1" dirty="0" smtClean="0"/>
              <a:t>b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7442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1475656" y="1308879"/>
            <a:ext cx="5400600" cy="3456384"/>
          </a:xfrm>
          <a:prstGeom prst="triangle">
            <a:avLst>
              <a:gd name="adj" fmla="val 2811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843808" y="1380887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smtClean="0"/>
              <a:t>a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4229318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b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084168" y="4229318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c</a:t>
            </a:r>
            <a:endParaRPr lang="en-GB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83568" y="1290397"/>
            <a:ext cx="756084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3528" y="4765263"/>
            <a:ext cx="8136904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7917624" y="1150573"/>
            <a:ext cx="152588" cy="279648"/>
            <a:chOff x="8028384" y="917104"/>
            <a:chExt cx="152588" cy="279648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8036956" y="917104"/>
              <a:ext cx="144016" cy="144016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8028384" y="1061120"/>
              <a:ext cx="152400" cy="135632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7975025" y="4612714"/>
            <a:ext cx="152588" cy="279648"/>
            <a:chOff x="8028384" y="917104"/>
            <a:chExt cx="152588" cy="27964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8036956" y="917104"/>
              <a:ext cx="144016" cy="144016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8028384" y="1061120"/>
              <a:ext cx="152400" cy="135632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411760" y="1264611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x</a:t>
            </a:r>
            <a:endParaRPr lang="en-GB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419872" y="1252093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y</a:t>
            </a:r>
            <a:endParaRPr lang="en-GB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373861" y="332656"/>
            <a:ext cx="8491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Prove that the angles in a triangle add up to 180°</a:t>
            </a:r>
            <a:endParaRPr lang="en-GB" sz="3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65850" y="5147161"/>
            <a:ext cx="740920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By alternate angles, we know that </a:t>
            </a:r>
            <a:r>
              <a:rPr lang="en-GB" sz="2800" i="1" dirty="0" smtClean="0"/>
              <a:t>b</a:t>
            </a:r>
            <a:r>
              <a:rPr lang="en-GB" sz="2800" dirty="0" smtClean="0"/>
              <a:t> = </a:t>
            </a:r>
            <a:r>
              <a:rPr lang="en-GB" sz="2800" i="1" dirty="0" smtClean="0"/>
              <a:t>x</a:t>
            </a:r>
            <a:r>
              <a:rPr lang="en-GB" sz="2800" dirty="0" smtClean="0"/>
              <a:t> and </a:t>
            </a:r>
            <a:r>
              <a:rPr lang="en-GB" sz="2800" i="1" dirty="0" smtClean="0"/>
              <a:t>c</a:t>
            </a:r>
            <a:r>
              <a:rPr lang="en-GB" sz="2800" dirty="0" smtClean="0"/>
              <a:t> = </a:t>
            </a:r>
            <a:r>
              <a:rPr lang="en-GB" sz="2800" i="1" dirty="0" smtClean="0"/>
              <a:t>y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By angles on a line, we know that </a:t>
            </a:r>
            <a:r>
              <a:rPr lang="en-GB" sz="2800" i="1" dirty="0" smtClean="0"/>
              <a:t>x</a:t>
            </a:r>
            <a:r>
              <a:rPr lang="en-GB" sz="2800" dirty="0" smtClean="0"/>
              <a:t> + </a:t>
            </a:r>
            <a:r>
              <a:rPr lang="en-GB" sz="2800" i="1" dirty="0" smtClean="0"/>
              <a:t>a</a:t>
            </a:r>
            <a:r>
              <a:rPr lang="en-GB" sz="2800" dirty="0" smtClean="0"/>
              <a:t> + </a:t>
            </a:r>
            <a:r>
              <a:rPr lang="en-GB" sz="2800" i="1" dirty="0" smtClean="0"/>
              <a:t>y</a:t>
            </a:r>
            <a:r>
              <a:rPr lang="en-GB" sz="2800" dirty="0" smtClean="0"/>
              <a:t> = 180°.</a:t>
            </a:r>
          </a:p>
          <a:p>
            <a:r>
              <a:rPr lang="en-GB" sz="2800" dirty="0" smtClean="0"/>
              <a:t>So we know that </a:t>
            </a:r>
            <a:r>
              <a:rPr lang="en-GB" sz="2800" i="1" dirty="0" smtClean="0"/>
              <a:t>b</a:t>
            </a:r>
            <a:r>
              <a:rPr lang="en-GB" sz="2800" dirty="0" smtClean="0"/>
              <a:t> + </a:t>
            </a:r>
            <a:r>
              <a:rPr lang="en-GB" sz="2800" i="1" dirty="0" smtClean="0"/>
              <a:t>a</a:t>
            </a:r>
            <a:r>
              <a:rPr lang="en-GB" sz="2800" dirty="0" smtClean="0"/>
              <a:t> + </a:t>
            </a:r>
            <a:r>
              <a:rPr lang="en-GB" sz="2800" i="1" dirty="0" smtClean="0"/>
              <a:t>c</a:t>
            </a:r>
            <a:r>
              <a:rPr lang="en-GB" sz="2800" dirty="0" smtClean="0"/>
              <a:t> = 180°.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9368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94301" y="1871700"/>
            <a:ext cx="6984776" cy="3456384"/>
            <a:chOff x="1394301" y="2407645"/>
            <a:chExt cx="6984776" cy="3456384"/>
          </a:xfrm>
        </p:grpSpPr>
        <p:sp>
          <p:nvSpPr>
            <p:cNvPr id="5" name="Isosceles Triangle 4"/>
            <p:cNvSpPr/>
            <p:nvPr/>
          </p:nvSpPr>
          <p:spPr>
            <a:xfrm>
              <a:off x="1394301" y="2407645"/>
              <a:ext cx="5400600" cy="3456384"/>
            </a:xfrm>
            <a:prstGeom prst="triangle">
              <a:avLst>
                <a:gd name="adj" fmla="val 2811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62453" y="2479653"/>
              <a:ext cx="362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a</a:t>
              </a:r>
              <a:endParaRPr lang="en-GB" sz="28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10325" y="5328084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b</a:t>
              </a:r>
              <a:endParaRPr lang="en-GB" sz="2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02813" y="5328084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c</a:t>
              </a:r>
              <a:endParaRPr lang="en-GB" sz="2800" dirty="0"/>
            </a:p>
          </p:txBody>
        </p:sp>
        <p:cxnSp>
          <p:nvCxnSpPr>
            <p:cNvPr id="9" name="Straight Connector 8"/>
            <p:cNvCxnSpPr>
              <a:stCxn id="5" idx="2"/>
            </p:cNvCxnSpPr>
            <p:nvPr/>
          </p:nvCxnSpPr>
          <p:spPr>
            <a:xfrm>
              <a:off x="1394301" y="5864029"/>
              <a:ext cx="698477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805028" y="5234603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d</a:t>
              </a:r>
              <a:endParaRPr lang="en-GB" sz="28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355976" y="1532892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Angles </a:t>
            </a:r>
            <a:r>
              <a:rPr lang="en-GB" sz="2400" b="1" i="1" dirty="0" smtClean="0"/>
              <a:t>d</a:t>
            </a:r>
            <a:r>
              <a:rPr lang="en-GB" sz="2400" b="1" dirty="0" smtClean="0"/>
              <a:t>, </a:t>
            </a:r>
            <a:r>
              <a:rPr lang="en-GB" sz="2400" b="1" i="1" dirty="0" smtClean="0"/>
              <a:t>e</a:t>
            </a:r>
            <a:r>
              <a:rPr lang="en-GB" sz="2400" b="1" dirty="0" smtClean="0"/>
              <a:t> and </a:t>
            </a:r>
            <a:r>
              <a:rPr lang="en-GB" sz="2400" b="1" i="1" dirty="0" smtClean="0"/>
              <a:t>f</a:t>
            </a:r>
            <a:r>
              <a:rPr lang="en-GB" sz="2400" b="1" dirty="0" smtClean="0"/>
              <a:t> are called  </a:t>
            </a:r>
            <a:r>
              <a:rPr lang="en-GB" sz="2400" b="1" u="sng" dirty="0" smtClean="0"/>
              <a:t>exterior angles</a:t>
            </a:r>
            <a:r>
              <a:rPr lang="en-GB" sz="2400" b="1" dirty="0" smtClean="0"/>
              <a:t>.</a:t>
            </a:r>
            <a:endParaRPr lang="en-GB" sz="2400" b="1" i="1" dirty="0"/>
          </a:p>
        </p:txBody>
      </p:sp>
      <p:cxnSp>
        <p:nvCxnSpPr>
          <p:cNvPr id="21" name="Straight Connector 20"/>
          <p:cNvCxnSpPr>
            <a:stCxn id="5" idx="4"/>
          </p:cNvCxnSpPr>
          <p:nvPr/>
        </p:nvCxnSpPr>
        <p:spPr>
          <a:xfrm flipH="1" flipV="1">
            <a:off x="2195736" y="1236871"/>
            <a:ext cx="4599165" cy="409121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5" idx="0"/>
          </p:cNvCxnSpPr>
          <p:nvPr/>
        </p:nvCxnSpPr>
        <p:spPr>
          <a:xfrm flipH="1">
            <a:off x="1043608" y="1871700"/>
            <a:ext cx="1869180" cy="426171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335287" y="184066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e</a:t>
            </a:r>
            <a:endParaRPr lang="en-GB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1503565" y="5382181"/>
            <a:ext cx="293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f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8873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98234" y="783350"/>
            <a:ext cx="6984776" cy="3456384"/>
            <a:chOff x="1394301" y="2407645"/>
            <a:chExt cx="6984776" cy="3456384"/>
          </a:xfrm>
        </p:grpSpPr>
        <p:sp>
          <p:nvSpPr>
            <p:cNvPr id="3" name="Isosceles Triangle 2"/>
            <p:cNvSpPr/>
            <p:nvPr/>
          </p:nvSpPr>
          <p:spPr>
            <a:xfrm>
              <a:off x="1394301" y="2407645"/>
              <a:ext cx="5400600" cy="3456384"/>
            </a:xfrm>
            <a:prstGeom prst="triangle">
              <a:avLst>
                <a:gd name="adj" fmla="val 2811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99792" y="2741263"/>
              <a:ext cx="671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45°</a:t>
              </a:r>
              <a:endParaRPr lang="en-GB" sz="28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10325" y="5328084"/>
              <a:ext cx="671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80°</a:t>
              </a:r>
              <a:endParaRPr lang="en-GB" sz="28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52120" y="5328084"/>
              <a:ext cx="671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55°</a:t>
              </a:r>
              <a:endParaRPr lang="en-GB" sz="2800" dirty="0"/>
            </a:p>
          </p:txBody>
        </p:sp>
        <p:cxnSp>
          <p:nvCxnSpPr>
            <p:cNvPr id="7" name="Straight Connector 6"/>
            <p:cNvCxnSpPr>
              <a:stCxn id="3" idx="2"/>
            </p:cNvCxnSpPr>
            <p:nvPr/>
          </p:nvCxnSpPr>
          <p:spPr>
            <a:xfrm>
              <a:off x="1394301" y="5864029"/>
              <a:ext cx="698477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618118" y="5234603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d</a:t>
              </a:r>
              <a:endParaRPr lang="en-GB" sz="28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398234" y="783350"/>
            <a:ext cx="6984776" cy="3456384"/>
            <a:chOff x="1394301" y="2407645"/>
            <a:chExt cx="6984776" cy="3456384"/>
          </a:xfrm>
        </p:grpSpPr>
        <p:sp>
          <p:nvSpPr>
            <p:cNvPr id="11" name="Isosceles Triangle 10"/>
            <p:cNvSpPr/>
            <p:nvPr/>
          </p:nvSpPr>
          <p:spPr>
            <a:xfrm>
              <a:off x="1394301" y="2407645"/>
              <a:ext cx="5400600" cy="3456384"/>
            </a:xfrm>
            <a:prstGeom prst="triangle">
              <a:avLst>
                <a:gd name="adj" fmla="val 2811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762453" y="2479653"/>
              <a:ext cx="362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a</a:t>
              </a:r>
              <a:endParaRPr lang="en-GB" sz="28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10325" y="5328084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b</a:t>
              </a:r>
              <a:endParaRPr lang="en-GB" sz="28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02813" y="5328084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c</a:t>
              </a:r>
              <a:endParaRPr lang="en-GB" sz="2800" dirty="0"/>
            </a:p>
          </p:txBody>
        </p:sp>
        <p:cxnSp>
          <p:nvCxnSpPr>
            <p:cNvPr id="15" name="Straight Connector 14"/>
            <p:cNvCxnSpPr>
              <a:stCxn id="11" idx="2"/>
            </p:cNvCxnSpPr>
            <p:nvPr/>
          </p:nvCxnSpPr>
          <p:spPr>
            <a:xfrm>
              <a:off x="1394301" y="5864029"/>
              <a:ext cx="698477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805028" y="5234603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d</a:t>
              </a:r>
              <a:endParaRPr lang="en-GB" sz="28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88413" y="5013176"/>
            <a:ext cx="78945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We know that </a:t>
            </a:r>
            <a:r>
              <a:rPr lang="en-GB" sz="2400" i="1" dirty="0" smtClean="0"/>
              <a:t>c</a:t>
            </a:r>
            <a:r>
              <a:rPr lang="en-GB" sz="2400" dirty="0" smtClean="0"/>
              <a:t> + </a:t>
            </a:r>
            <a:r>
              <a:rPr lang="en-GB" sz="2400" i="1" dirty="0" smtClean="0"/>
              <a:t>d</a:t>
            </a:r>
            <a:r>
              <a:rPr lang="en-GB" sz="2400" dirty="0" smtClean="0"/>
              <a:t> = 180°, as they are angles on a line.</a:t>
            </a:r>
          </a:p>
          <a:p>
            <a:r>
              <a:rPr lang="en-GB" sz="2400" dirty="0" smtClean="0"/>
              <a:t>We know that </a:t>
            </a:r>
            <a:r>
              <a:rPr lang="en-GB" sz="2400" i="1" dirty="0" smtClean="0"/>
              <a:t>a</a:t>
            </a:r>
            <a:r>
              <a:rPr lang="en-GB" sz="2400" dirty="0" smtClean="0"/>
              <a:t> + </a:t>
            </a:r>
            <a:r>
              <a:rPr lang="en-GB" sz="2400" i="1" dirty="0" smtClean="0"/>
              <a:t>b</a:t>
            </a:r>
            <a:r>
              <a:rPr lang="en-GB" sz="2400" dirty="0" smtClean="0"/>
              <a:t> + </a:t>
            </a:r>
            <a:r>
              <a:rPr lang="en-GB" sz="2400" i="1" dirty="0" smtClean="0"/>
              <a:t>c</a:t>
            </a:r>
            <a:r>
              <a:rPr lang="en-GB" sz="2400" dirty="0" smtClean="0"/>
              <a:t> = 180°, as they are angles in a triangle.</a:t>
            </a:r>
          </a:p>
          <a:p>
            <a:r>
              <a:rPr lang="en-GB" sz="2400" dirty="0" smtClean="0"/>
              <a:t>So, we know that </a:t>
            </a:r>
            <a:r>
              <a:rPr lang="en-GB" sz="2400" i="1" dirty="0" smtClean="0"/>
              <a:t>d</a:t>
            </a:r>
            <a:r>
              <a:rPr lang="en-GB" sz="2400" dirty="0" smtClean="0"/>
              <a:t> = </a:t>
            </a:r>
            <a:r>
              <a:rPr lang="en-GB" sz="2400" i="1" dirty="0" smtClean="0"/>
              <a:t>a</a:t>
            </a:r>
            <a:r>
              <a:rPr lang="en-GB" sz="2400" dirty="0" smtClean="0"/>
              <a:t> + </a:t>
            </a:r>
            <a:r>
              <a:rPr lang="en-GB" sz="2400" i="1" dirty="0" smtClean="0"/>
              <a:t>b.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2455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888</Words>
  <Application>Microsoft Office PowerPoint</Application>
  <PresentationFormat>On-screen Show (4:3)</PresentationFormat>
  <Paragraphs>209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47</cp:revision>
  <dcterms:created xsi:type="dcterms:W3CDTF">2011-02-22T11:04:39Z</dcterms:created>
  <dcterms:modified xsi:type="dcterms:W3CDTF">2011-03-12T16:12:47Z</dcterms:modified>
</cp:coreProperties>
</file>