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8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96704-BF44-49E8-940E-A250C0F27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ABA44-A83B-4F62-81E5-E54380429D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D4C6-8EA9-4E20-80A1-C3D1126F64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5F68A-1C6C-438F-8914-F6C6B42823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0A270-139E-4F0A-8492-C4ECC7E762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22BFD-04C8-4EC7-8E72-31F716022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5483C-4342-4ED9-8AB7-6DCAC5CF06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56CB7-2558-4BEF-80AC-63C33A30E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89B51-786D-4552-BCF7-AB250723E4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1C871-C72E-4DDA-A502-7A24270B0A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0FA6E-5F26-4F02-A849-24794F985A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29BE04E1-105C-42BA-A585-D368A4486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40" name="Picture 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8" y="333375"/>
            <a:ext cx="7991475" cy="614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61" name="Text Box 65"/>
          <p:cNvSpPr txBox="1">
            <a:spLocks noChangeArrowheads="1"/>
          </p:cNvSpPr>
          <p:nvPr/>
        </p:nvSpPr>
        <p:spPr bwMode="auto">
          <a:xfrm>
            <a:off x="754063" y="1557338"/>
            <a:ext cx="1584325" cy="1223962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40%</a:t>
            </a:r>
          </a:p>
        </p:txBody>
      </p:sp>
      <p:sp>
        <p:nvSpPr>
          <p:cNvPr id="4162" name="Text Box 66"/>
          <p:cNvSpPr txBox="1">
            <a:spLocks noChangeArrowheads="1"/>
          </p:cNvSpPr>
          <p:nvPr/>
        </p:nvSpPr>
        <p:spPr bwMode="auto">
          <a:xfrm>
            <a:off x="754063" y="2781300"/>
            <a:ext cx="1584325" cy="12239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/>
              <a:t>31%</a:t>
            </a:r>
          </a:p>
        </p:txBody>
      </p:sp>
      <p:sp>
        <p:nvSpPr>
          <p:cNvPr id="4163" name="Text Box 67"/>
          <p:cNvSpPr txBox="1">
            <a:spLocks noChangeArrowheads="1"/>
          </p:cNvSpPr>
          <p:nvPr/>
        </p:nvSpPr>
        <p:spPr bwMode="auto">
          <a:xfrm>
            <a:off x="2338388" y="333375"/>
            <a:ext cx="1584325" cy="12239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12%</a:t>
            </a:r>
          </a:p>
        </p:txBody>
      </p:sp>
      <p:sp>
        <p:nvSpPr>
          <p:cNvPr id="4164" name="Text Box 68"/>
          <p:cNvSpPr txBox="1">
            <a:spLocks noChangeArrowheads="1"/>
          </p:cNvSpPr>
          <p:nvPr/>
        </p:nvSpPr>
        <p:spPr bwMode="auto">
          <a:xfrm>
            <a:off x="5507038" y="1557338"/>
            <a:ext cx="1584325" cy="1223962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/>
              <a:t>74%</a:t>
            </a:r>
          </a:p>
        </p:txBody>
      </p:sp>
      <p:sp>
        <p:nvSpPr>
          <p:cNvPr id="4165" name="Text Box 69"/>
          <p:cNvSpPr txBox="1">
            <a:spLocks noChangeArrowheads="1"/>
          </p:cNvSpPr>
          <p:nvPr/>
        </p:nvSpPr>
        <p:spPr bwMode="auto">
          <a:xfrm>
            <a:off x="7091363" y="5229225"/>
            <a:ext cx="1584325" cy="1223963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95%</a:t>
            </a:r>
          </a:p>
        </p:txBody>
      </p:sp>
      <p:sp>
        <p:nvSpPr>
          <p:cNvPr id="4166" name="Text Box 70"/>
          <p:cNvSpPr txBox="1">
            <a:spLocks noChangeArrowheads="1"/>
          </p:cNvSpPr>
          <p:nvPr/>
        </p:nvSpPr>
        <p:spPr bwMode="auto">
          <a:xfrm>
            <a:off x="5507038" y="333375"/>
            <a:ext cx="1584325" cy="1223963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51%</a:t>
            </a:r>
          </a:p>
        </p:txBody>
      </p:sp>
      <p:sp>
        <p:nvSpPr>
          <p:cNvPr id="4167" name="Text Box 71"/>
          <p:cNvSpPr txBox="1">
            <a:spLocks noChangeArrowheads="1"/>
          </p:cNvSpPr>
          <p:nvPr/>
        </p:nvSpPr>
        <p:spPr bwMode="auto">
          <a:xfrm>
            <a:off x="2338388" y="2781300"/>
            <a:ext cx="1584325" cy="1223963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15%</a:t>
            </a:r>
          </a:p>
        </p:txBody>
      </p:sp>
      <p:sp>
        <p:nvSpPr>
          <p:cNvPr id="4168" name="Text Box 72"/>
          <p:cNvSpPr txBox="1">
            <a:spLocks noChangeArrowheads="1"/>
          </p:cNvSpPr>
          <p:nvPr/>
        </p:nvSpPr>
        <p:spPr bwMode="auto">
          <a:xfrm>
            <a:off x="3922713" y="4005263"/>
            <a:ext cx="1584325" cy="1223962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92%</a:t>
            </a:r>
          </a:p>
        </p:txBody>
      </p:sp>
      <p:sp>
        <p:nvSpPr>
          <p:cNvPr id="4169" name="Text Box 73"/>
          <p:cNvSpPr txBox="1">
            <a:spLocks noChangeArrowheads="1"/>
          </p:cNvSpPr>
          <p:nvPr/>
        </p:nvSpPr>
        <p:spPr bwMode="auto">
          <a:xfrm>
            <a:off x="7091363" y="2781300"/>
            <a:ext cx="1584325" cy="1223963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/>
              <a:t>51%</a:t>
            </a:r>
          </a:p>
        </p:txBody>
      </p:sp>
      <p:sp>
        <p:nvSpPr>
          <p:cNvPr id="4170" name="Text Box 74"/>
          <p:cNvSpPr txBox="1">
            <a:spLocks noChangeArrowheads="1"/>
          </p:cNvSpPr>
          <p:nvPr/>
        </p:nvSpPr>
        <p:spPr bwMode="auto">
          <a:xfrm>
            <a:off x="5507038" y="2781300"/>
            <a:ext cx="1584325" cy="12239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72%</a:t>
            </a:r>
          </a:p>
        </p:txBody>
      </p:sp>
      <p:sp>
        <p:nvSpPr>
          <p:cNvPr id="4171" name="Text Box 75"/>
          <p:cNvSpPr txBox="1">
            <a:spLocks noChangeArrowheads="1"/>
          </p:cNvSpPr>
          <p:nvPr/>
        </p:nvSpPr>
        <p:spPr bwMode="auto">
          <a:xfrm>
            <a:off x="3922713" y="333375"/>
            <a:ext cx="1584325" cy="1223963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34%</a:t>
            </a:r>
          </a:p>
        </p:txBody>
      </p:sp>
      <p:sp>
        <p:nvSpPr>
          <p:cNvPr id="4172" name="Text Box 76"/>
          <p:cNvSpPr txBox="1">
            <a:spLocks noChangeArrowheads="1"/>
          </p:cNvSpPr>
          <p:nvPr/>
        </p:nvSpPr>
        <p:spPr bwMode="auto">
          <a:xfrm>
            <a:off x="3922713" y="1557338"/>
            <a:ext cx="1584325" cy="1223962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23%</a:t>
            </a:r>
          </a:p>
        </p:txBody>
      </p:sp>
      <p:sp>
        <p:nvSpPr>
          <p:cNvPr id="4173" name="Text Box 77"/>
          <p:cNvSpPr txBox="1">
            <a:spLocks noChangeArrowheads="1"/>
          </p:cNvSpPr>
          <p:nvPr/>
        </p:nvSpPr>
        <p:spPr bwMode="auto">
          <a:xfrm>
            <a:off x="5507038" y="4005263"/>
            <a:ext cx="1584325" cy="1223962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32%</a:t>
            </a:r>
          </a:p>
        </p:txBody>
      </p:sp>
      <p:sp>
        <p:nvSpPr>
          <p:cNvPr id="4174" name="Text Box 78"/>
          <p:cNvSpPr txBox="1">
            <a:spLocks noChangeArrowheads="1"/>
          </p:cNvSpPr>
          <p:nvPr/>
        </p:nvSpPr>
        <p:spPr bwMode="auto">
          <a:xfrm>
            <a:off x="3922713" y="5229225"/>
            <a:ext cx="1584325" cy="12239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/>
              <a:t>25%</a:t>
            </a:r>
          </a:p>
        </p:txBody>
      </p:sp>
      <p:sp>
        <p:nvSpPr>
          <p:cNvPr id="4175" name="Text Box 79"/>
          <p:cNvSpPr txBox="1">
            <a:spLocks noChangeArrowheads="1"/>
          </p:cNvSpPr>
          <p:nvPr/>
        </p:nvSpPr>
        <p:spPr bwMode="auto">
          <a:xfrm>
            <a:off x="3922713" y="2781300"/>
            <a:ext cx="1584325" cy="1223963"/>
          </a:xfrm>
          <a:prstGeom prst="rect">
            <a:avLst/>
          </a:prstGeom>
          <a:solidFill>
            <a:srgbClr val="FF66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/>
              <a:t>14%</a:t>
            </a:r>
          </a:p>
        </p:txBody>
      </p:sp>
      <p:sp>
        <p:nvSpPr>
          <p:cNvPr id="4176" name="Text Box 80"/>
          <p:cNvSpPr txBox="1">
            <a:spLocks noChangeArrowheads="1"/>
          </p:cNvSpPr>
          <p:nvPr/>
        </p:nvSpPr>
        <p:spPr bwMode="auto">
          <a:xfrm>
            <a:off x="5507038" y="5229225"/>
            <a:ext cx="1584325" cy="122396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81%</a:t>
            </a:r>
          </a:p>
        </p:txBody>
      </p:sp>
      <p:sp>
        <p:nvSpPr>
          <p:cNvPr id="4177" name="Text Box 81"/>
          <p:cNvSpPr txBox="1">
            <a:spLocks noChangeArrowheads="1"/>
          </p:cNvSpPr>
          <p:nvPr/>
        </p:nvSpPr>
        <p:spPr bwMode="auto">
          <a:xfrm>
            <a:off x="7089775" y="333375"/>
            <a:ext cx="1584325" cy="122396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37%</a:t>
            </a:r>
          </a:p>
        </p:txBody>
      </p:sp>
      <p:sp>
        <p:nvSpPr>
          <p:cNvPr id="4178" name="Text Box 82"/>
          <p:cNvSpPr txBox="1">
            <a:spLocks noChangeArrowheads="1"/>
          </p:cNvSpPr>
          <p:nvPr/>
        </p:nvSpPr>
        <p:spPr bwMode="auto">
          <a:xfrm>
            <a:off x="2338388" y="4005263"/>
            <a:ext cx="1584325" cy="1223962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/>
              <a:t>13%</a:t>
            </a:r>
          </a:p>
        </p:txBody>
      </p:sp>
      <p:sp>
        <p:nvSpPr>
          <p:cNvPr id="4179" name="Text Box 83"/>
          <p:cNvSpPr txBox="1">
            <a:spLocks noChangeArrowheads="1"/>
          </p:cNvSpPr>
          <p:nvPr/>
        </p:nvSpPr>
        <p:spPr bwMode="auto">
          <a:xfrm>
            <a:off x="754063" y="4005263"/>
            <a:ext cx="1584325" cy="1223962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36%</a:t>
            </a:r>
          </a:p>
        </p:txBody>
      </p:sp>
      <p:sp>
        <p:nvSpPr>
          <p:cNvPr id="4180" name="Text Box 84"/>
          <p:cNvSpPr txBox="1">
            <a:spLocks noChangeArrowheads="1"/>
          </p:cNvSpPr>
          <p:nvPr/>
        </p:nvSpPr>
        <p:spPr bwMode="auto">
          <a:xfrm>
            <a:off x="754063" y="333375"/>
            <a:ext cx="1584325" cy="122396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12%</a:t>
            </a:r>
          </a:p>
        </p:txBody>
      </p:sp>
      <p:sp>
        <p:nvSpPr>
          <p:cNvPr id="4181" name="Text Box 85"/>
          <p:cNvSpPr txBox="1">
            <a:spLocks noChangeArrowheads="1"/>
          </p:cNvSpPr>
          <p:nvPr/>
        </p:nvSpPr>
        <p:spPr bwMode="auto">
          <a:xfrm>
            <a:off x="7091363" y="1557338"/>
            <a:ext cx="1584325" cy="122396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18%</a:t>
            </a:r>
          </a:p>
        </p:txBody>
      </p:sp>
      <p:sp>
        <p:nvSpPr>
          <p:cNvPr id="4182" name="Text Box 86"/>
          <p:cNvSpPr txBox="1">
            <a:spLocks noChangeArrowheads="1"/>
          </p:cNvSpPr>
          <p:nvPr/>
        </p:nvSpPr>
        <p:spPr bwMode="auto">
          <a:xfrm>
            <a:off x="7091363" y="3933825"/>
            <a:ext cx="1584325" cy="1295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/>
              <a:t>23%</a:t>
            </a:r>
          </a:p>
        </p:txBody>
      </p:sp>
      <p:sp>
        <p:nvSpPr>
          <p:cNvPr id="4183" name="Text Box 87"/>
          <p:cNvSpPr txBox="1">
            <a:spLocks noChangeArrowheads="1"/>
          </p:cNvSpPr>
          <p:nvPr/>
        </p:nvSpPr>
        <p:spPr bwMode="auto">
          <a:xfrm>
            <a:off x="2338388" y="1557338"/>
            <a:ext cx="1584325" cy="1223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13%</a:t>
            </a:r>
          </a:p>
        </p:txBody>
      </p:sp>
      <p:sp>
        <p:nvSpPr>
          <p:cNvPr id="4184" name="Text Box 88"/>
          <p:cNvSpPr txBox="1">
            <a:spLocks noChangeArrowheads="1"/>
          </p:cNvSpPr>
          <p:nvPr/>
        </p:nvSpPr>
        <p:spPr bwMode="auto">
          <a:xfrm>
            <a:off x="754063" y="5229225"/>
            <a:ext cx="1584325" cy="1223963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/>
              <a:t>26%</a:t>
            </a:r>
          </a:p>
        </p:txBody>
      </p:sp>
      <p:sp>
        <p:nvSpPr>
          <p:cNvPr id="4185" name="Text Box 89"/>
          <p:cNvSpPr txBox="1">
            <a:spLocks noChangeArrowheads="1"/>
          </p:cNvSpPr>
          <p:nvPr/>
        </p:nvSpPr>
        <p:spPr bwMode="auto">
          <a:xfrm>
            <a:off x="2338388" y="5229225"/>
            <a:ext cx="1584325" cy="122396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/>
              <a:t>17%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4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4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4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4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4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4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4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4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4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4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4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4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4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4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4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4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4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4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4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4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4" dur="5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0" dur="500"/>
                                        <p:tgtEl>
                                          <p:spTgt spid="4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5"/>
                  </p:tgtEl>
                </p:cond>
              </p:nextCondLst>
            </p:seq>
          </p:childTnLst>
        </p:cTn>
      </p:par>
    </p:tnLst>
    <p:bldLst>
      <p:bldP spid="4161" grpId="0" animBg="1"/>
      <p:bldP spid="4162" grpId="0" animBg="1"/>
      <p:bldP spid="4163" grpId="0" animBg="1"/>
      <p:bldP spid="4164" grpId="0" animBg="1"/>
      <p:bldP spid="4165" grpId="0" animBg="1"/>
      <p:bldP spid="4166" grpId="0" animBg="1"/>
      <p:bldP spid="4167" grpId="0" animBg="1"/>
      <p:bldP spid="4168" grpId="0" animBg="1"/>
      <p:bldP spid="4169" grpId="0" animBg="1"/>
      <p:bldP spid="4170" grpId="0" animBg="1"/>
      <p:bldP spid="4171" grpId="0" animBg="1"/>
      <p:bldP spid="4172" grpId="0" animBg="1"/>
      <p:bldP spid="4173" grpId="0" animBg="1"/>
      <p:bldP spid="4174" grpId="0" animBg="1"/>
      <p:bldP spid="4175" grpId="0" animBg="1"/>
      <p:bldP spid="4176" grpId="0" animBg="1"/>
      <p:bldP spid="4177" grpId="0" animBg="1"/>
      <p:bldP spid="4178" grpId="0" animBg="1"/>
      <p:bldP spid="4179" grpId="0" animBg="1"/>
      <p:bldP spid="4180" grpId="0" animBg="1"/>
      <p:bldP spid="4181" grpId="0" animBg="1"/>
      <p:bldP spid="4182" grpId="0" animBg="1"/>
      <p:bldP spid="4183" grpId="0" animBg="1"/>
      <p:bldP spid="4184" grpId="0" animBg="1"/>
      <p:bldP spid="418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64" name="Picture 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404813"/>
            <a:ext cx="7848600" cy="603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61" name="Text Box 65"/>
          <p:cNvSpPr txBox="1">
            <a:spLocks noChangeArrowheads="1"/>
          </p:cNvSpPr>
          <p:nvPr/>
        </p:nvSpPr>
        <p:spPr bwMode="auto">
          <a:xfrm>
            <a:off x="538163" y="1557338"/>
            <a:ext cx="1584325" cy="1223962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0.45</a:t>
            </a:r>
          </a:p>
        </p:txBody>
      </p:sp>
      <p:sp>
        <p:nvSpPr>
          <p:cNvPr id="4162" name="Text Box 66"/>
          <p:cNvSpPr txBox="1">
            <a:spLocks noChangeArrowheads="1"/>
          </p:cNvSpPr>
          <p:nvPr/>
        </p:nvSpPr>
        <p:spPr bwMode="auto">
          <a:xfrm>
            <a:off x="538163" y="2781300"/>
            <a:ext cx="1584325" cy="12239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/>
              <a:t>0.4</a:t>
            </a:r>
            <a:endParaRPr lang="en-GB" sz="2400" b="1">
              <a:cs typeface="Arial" charset="0"/>
            </a:endParaRPr>
          </a:p>
        </p:txBody>
      </p:sp>
      <p:sp>
        <p:nvSpPr>
          <p:cNvPr id="4163" name="Text Box 67"/>
          <p:cNvSpPr txBox="1">
            <a:spLocks noChangeArrowheads="1"/>
          </p:cNvSpPr>
          <p:nvPr/>
        </p:nvSpPr>
        <p:spPr bwMode="auto">
          <a:xfrm>
            <a:off x="2122488" y="333375"/>
            <a:ext cx="1584325" cy="12239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0.44</a:t>
            </a:r>
          </a:p>
        </p:txBody>
      </p:sp>
      <p:sp>
        <p:nvSpPr>
          <p:cNvPr id="4164" name="Text Box 68"/>
          <p:cNvSpPr txBox="1">
            <a:spLocks noChangeArrowheads="1"/>
          </p:cNvSpPr>
          <p:nvPr/>
        </p:nvSpPr>
        <p:spPr bwMode="auto">
          <a:xfrm>
            <a:off x="5291138" y="1557338"/>
            <a:ext cx="1584325" cy="1223962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/>
              <a:t>0.5</a:t>
            </a:r>
            <a:endParaRPr lang="en-GB" sz="2000" b="1">
              <a:cs typeface="Arial" charset="0"/>
            </a:endParaRPr>
          </a:p>
        </p:txBody>
      </p:sp>
      <p:sp>
        <p:nvSpPr>
          <p:cNvPr id="4165" name="Text Box 69"/>
          <p:cNvSpPr txBox="1">
            <a:spLocks noChangeArrowheads="1"/>
          </p:cNvSpPr>
          <p:nvPr/>
        </p:nvSpPr>
        <p:spPr bwMode="auto">
          <a:xfrm>
            <a:off x="6875463" y="5229225"/>
            <a:ext cx="1584325" cy="1223963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0.87</a:t>
            </a:r>
          </a:p>
        </p:txBody>
      </p:sp>
      <p:sp>
        <p:nvSpPr>
          <p:cNvPr id="4166" name="Text Box 70"/>
          <p:cNvSpPr txBox="1">
            <a:spLocks noChangeArrowheads="1"/>
          </p:cNvSpPr>
          <p:nvPr/>
        </p:nvSpPr>
        <p:spPr bwMode="auto">
          <a:xfrm>
            <a:off x="5291138" y="333375"/>
            <a:ext cx="1584325" cy="1223963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0.43</a:t>
            </a:r>
          </a:p>
        </p:txBody>
      </p:sp>
      <p:sp>
        <p:nvSpPr>
          <p:cNvPr id="4167" name="Text Box 71"/>
          <p:cNvSpPr txBox="1">
            <a:spLocks noChangeArrowheads="1"/>
          </p:cNvSpPr>
          <p:nvPr/>
        </p:nvSpPr>
        <p:spPr bwMode="auto">
          <a:xfrm>
            <a:off x="2122488" y="2781300"/>
            <a:ext cx="1584325" cy="1223963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>
                <a:cs typeface="Arial" charset="0"/>
              </a:rPr>
              <a:t>0.99</a:t>
            </a:r>
          </a:p>
        </p:txBody>
      </p:sp>
      <p:sp>
        <p:nvSpPr>
          <p:cNvPr id="4168" name="Text Box 72"/>
          <p:cNvSpPr txBox="1">
            <a:spLocks noChangeArrowheads="1"/>
          </p:cNvSpPr>
          <p:nvPr/>
        </p:nvSpPr>
        <p:spPr bwMode="auto">
          <a:xfrm>
            <a:off x="3706813" y="4005263"/>
            <a:ext cx="1584325" cy="1223962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0.45</a:t>
            </a:r>
          </a:p>
        </p:txBody>
      </p:sp>
      <p:sp>
        <p:nvSpPr>
          <p:cNvPr id="4169" name="Text Box 73"/>
          <p:cNvSpPr txBox="1">
            <a:spLocks noChangeArrowheads="1"/>
          </p:cNvSpPr>
          <p:nvPr/>
        </p:nvSpPr>
        <p:spPr bwMode="auto">
          <a:xfrm>
            <a:off x="6875463" y="2781300"/>
            <a:ext cx="1584325" cy="1223963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0.13</a:t>
            </a:r>
          </a:p>
        </p:txBody>
      </p:sp>
      <p:sp>
        <p:nvSpPr>
          <p:cNvPr id="4170" name="Text Box 74"/>
          <p:cNvSpPr txBox="1">
            <a:spLocks noChangeArrowheads="1"/>
          </p:cNvSpPr>
          <p:nvPr/>
        </p:nvSpPr>
        <p:spPr bwMode="auto">
          <a:xfrm>
            <a:off x="5291138" y="2781300"/>
            <a:ext cx="1584325" cy="12239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>
                <a:cs typeface="Arial" charset="0"/>
              </a:rPr>
              <a:t>0.85</a:t>
            </a:r>
          </a:p>
        </p:txBody>
      </p:sp>
      <p:sp>
        <p:nvSpPr>
          <p:cNvPr id="4171" name="Text Box 75"/>
          <p:cNvSpPr txBox="1">
            <a:spLocks noChangeArrowheads="1"/>
          </p:cNvSpPr>
          <p:nvPr/>
        </p:nvSpPr>
        <p:spPr bwMode="auto">
          <a:xfrm>
            <a:off x="3706813" y="333375"/>
            <a:ext cx="1584325" cy="1223963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>
                <a:cs typeface="Arial" charset="0"/>
              </a:rPr>
              <a:t>0.35</a:t>
            </a:r>
          </a:p>
        </p:txBody>
      </p:sp>
      <p:sp>
        <p:nvSpPr>
          <p:cNvPr id="4172" name="Text Box 76"/>
          <p:cNvSpPr txBox="1">
            <a:spLocks noChangeArrowheads="1"/>
          </p:cNvSpPr>
          <p:nvPr/>
        </p:nvSpPr>
        <p:spPr bwMode="auto">
          <a:xfrm>
            <a:off x="3706813" y="1557338"/>
            <a:ext cx="1584325" cy="1223962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0.8 </a:t>
            </a:r>
          </a:p>
        </p:txBody>
      </p:sp>
      <p:sp>
        <p:nvSpPr>
          <p:cNvPr id="4173" name="Text Box 77"/>
          <p:cNvSpPr txBox="1">
            <a:spLocks noChangeArrowheads="1"/>
          </p:cNvSpPr>
          <p:nvPr/>
        </p:nvSpPr>
        <p:spPr bwMode="auto">
          <a:xfrm>
            <a:off x="5291138" y="4005263"/>
            <a:ext cx="1584325" cy="1223962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0.002</a:t>
            </a:r>
          </a:p>
        </p:txBody>
      </p:sp>
      <p:sp>
        <p:nvSpPr>
          <p:cNvPr id="4174" name="Text Box 78"/>
          <p:cNvSpPr txBox="1">
            <a:spLocks noChangeArrowheads="1"/>
          </p:cNvSpPr>
          <p:nvPr/>
        </p:nvSpPr>
        <p:spPr bwMode="auto">
          <a:xfrm>
            <a:off x="3706813" y="5229225"/>
            <a:ext cx="1584325" cy="12239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/>
              <a:t>0.55</a:t>
            </a:r>
            <a:endParaRPr lang="en-GB" sz="2400" b="1">
              <a:cs typeface="Arial" charset="0"/>
            </a:endParaRPr>
          </a:p>
        </p:txBody>
      </p:sp>
      <p:sp>
        <p:nvSpPr>
          <p:cNvPr id="4175" name="Text Box 79"/>
          <p:cNvSpPr txBox="1">
            <a:spLocks noChangeArrowheads="1"/>
          </p:cNvSpPr>
          <p:nvPr/>
        </p:nvSpPr>
        <p:spPr bwMode="auto">
          <a:xfrm>
            <a:off x="3706813" y="2781300"/>
            <a:ext cx="1584325" cy="1223963"/>
          </a:xfrm>
          <a:prstGeom prst="rect">
            <a:avLst/>
          </a:prstGeom>
          <a:solidFill>
            <a:srgbClr val="FF66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/>
              <a:t>0.3</a:t>
            </a:r>
            <a:endParaRPr lang="en-GB" sz="2000" b="1">
              <a:cs typeface="Arial" charset="0"/>
            </a:endParaRPr>
          </a:p>
        </p:txBody>
      </p:sp>
      <p:sp>
        <p:nvSpPr>
          <p:cNvPr id="4176" name="Text Box 80"/>
          <p:cNvSpPr txBox="1">
            <a:spLocks noChangeArrowheads="1"/>
          </p:cNvSpPr>
          <p:nvPr/>
        </p:nvSpPr>
        <p:spPr bwMode="auto">
          <a:xfrm>
            <a:off x="5291138" y="5229225"/>
            <a:ext cx="1584325" cy="122396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0.123</a:t>
            </a:r>
          </a:p>
        </p:txBody>
      </p:sp>
      <p:sp>
        <p:nvSpPr>
          <p:cNvPr id="4177" name="Text Box 81"/>
          <p:cNvSpPr txBox="1">
            <a:spLocks noChangeArrowheads="1"/>
          </p:cNvSpPr>
          <p:nvPr/>
        </p:nvSpPr>
        <p:spPr bwMode="auto">
          <a:xfrm>
            <a:off x="6877050" y="333375"/>
            <a:ext cx="1584325" cy="122396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>
                <a:cs typeface="Arial" charset="0"/>
              </a:rPr>
              <a:t>0.46</a:t>
            </a:r>
          </a:p>
        </p:txBody>
      </p:sp>
      <p:sp>
        <p:nvSpPr>
          <p:cNvPr id="4178" name="Text Box 82"/>
          <p:cNvSpPr txBox="1">
            <a:spLocks noChangeArrowheads="1"/>
          </p:cNvSpPr>
          <p:nvPr/>
        </p:nvSpPr>
        <p:spPr bwMode="auto">
          <a:xfrm>
            <a:off x="2122488" y="4005263"/>
            <a:ext cx="1584325" cy="1223962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/>
              <a:t>0.7</a:t>
            </a:r>
            <a:endParaRPr lang="en-GB" sz="2800" b="1">
              <a:cs typeface="Arial" charset="0"/>
            </a:endParaRPr>
          </a:p>
        </p:txBody>
      </p:sp>
      <p:sp>
        <p:nvSpPr>
          <p:cNvPr id="4179" name="Text Box 83"/>
          <p:cNvSpPr txBox="1">
            <a:spLocks noChangeArrowheads="1"/>
          </p:cNvSpPr>
          <p:nvPr/>
        </p:nvSpPr>
        <p:spPr bwMode="auto">
          <a:xfrm>
            <a:off x="538163" y="4005263"/>
            <a:ext cx="1584325" cy="1223962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0.9</a:t>
            </a:r>
          </a:p>
        </p:txBody>
      </p:sp>
      <p:sp>
        <p:nvSpPr>
          <p:cNvPr id="4180" name="Text Box 84"/>
          <p:cNvSpPr txBox="1">
            <a:spLocks noChangeArrowheads="1"/>
          </p:cNvSpPr>
          <p:nvPr/>
        </p:nvSpPr>
        <p:spPr bwMode="auto">
          <a:xfrm>
            <a:off x="538163" y="333375"/>
            <a:ext cx="1584325" cy="122396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>
                <a:cs typeface="Arial" charset="0"/>
              </a:rPr>
              <a:t>0.23</a:t>
            </a:r>
            <a:r>
              <a:rPr lang="en-GB" sz="2000" b="1">
                <a:cs typeface="Arial" charset="0"/>
              </a:rPr>
              <a:t> </a:t>
            </a:r>
          </a:p>
        </p:txBody>
      </p:sp>
      <p:sp>
        <p:nvSpPr>
          <p:cNvPr id="4181" name="Text Box 85"/>
          <p:cNvSpPr txBox="1">
            <a:spLocks noChangeArrowheads="1"/>
          </p:cNvSpPr>
          <p:nvPr/>
        </p:nvSpPr>
        <p:spPr bwMode="auto">
          <a:xfrm>
            <a:off x="6875463" y="1557338"/>
            <a:ext cx="1584325" cy="122396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0.078</a:t>
            </a:r>
          </a:p>
        </p:txBody>
      </p:sp>
      <p:sp>
        <p:nvSpPr>
          <p:cNvPr id="4182" name="Text Box 86"/>
          <p:cNvSpPr txBox="1">
            <a:spLocks noChangeArrowheads="1"/>
          </p:cNvSpPr>
          <p:nvPr/>
        </p:nvSpPr>
        <p:spPr bwMode="auto">
          <a:xfrm>
            <a:off x="6875463" y="3933825"/>
            <a:ext cx="1584325" cy="1295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/>
              <a:t>0.6</a:t>
            </a:r>
          </a:p>
        </p:txBody>
      </p:sp>
      <p:sp>
        <p:nvSpPr>
          <p:cNvPr id="4183" name="Text Box 87"/>
          <p:cNvSpPr txBox="1">
            <a:spLocks noChangeArrowheads="1"/>
          </p:cNvSpPr>
          <p:nvPr/>
        </p:nvSpPr>
        <p:spPr bwMode="auto">
          <a:xfrm>
            <a:off x="2122488" y="1557338"/>
            <a:ext cx="1584325" cy="1223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0.12</a:t>
            </a:r>
          </a:p>
        </p:txBody>
      </p:sp>
      <p:sp>
        <p:nvSpPr>
          <p:cNvPr id="4184" name="Text Box 88"/>
          <p:cNvSpPr txBox="1">
            <a:spLocks noChangeArrowheads="1"/>
          </p:cNvSpPr>
          <p:nvPr/>
        </p:nvSpPr>
        <p:spPr bwMode="auto">
          <a:xfrm>
            <a:off x="538163" y="5229225"/>
            <a:ext cx="1584325" cy="1223963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/>
              <a:t>0.008</a:t>
            </a:r>
          </a:p>
        </p:txBody>
      </p:sp>
      <p:sp>
        <p:nvSpPr>
          <p:cNvPr id="4185" name="Text Box 89"/>
          <p:cNvSpPr txBox="1">
            <a:spLocks noChangeArrowheads="1"/>
          </p:cNvSpPr>
          <p:nvPr/>
        </p:nvSpPr>
        <p:spPr bwMode="auto">
          <a:xfrm>
            <a:off x="2122488" y="5229225"/>
            <a:ext cx="1584325" cy="122396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0.2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4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4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4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4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4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4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4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4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4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4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4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4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4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4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4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4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4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4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4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4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4" dur="5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0" dur="500"/>
                                        <p:tgtEl>
                                          <p:spTgt spid="4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5"/>
                  </p:tgtEl>
                </p:cond>
              </p:nextCondLst>
            </p:seq>
          </p:childTnLst>
        </p:cTn>
      </p:par>
    </p:tnLst>
    <p:bldLst>
      <p:bldP spid="4161" grpId="0" animBg="1"/>
      <p:bldP spid="4162" grpId="0" animBg="1"/>
      <p:bldP spid="4163" grpId="0" animBg="1"/>
      <p:bldP spid="4164" grpId="0" animBg="1"/>
      <p:bldP spid="4165" grpId="0" animBg="1"/>
      <p:bldP spid="4166" grpId="0" animBg="1"/>
      <p:bldP spid="4167" grpId="0" animBg="1"/>
      <p:bldP spid="4168" grpId="0" animBg="1"/>
      <p:bldP spid="4169" grpId="0" animBg="1"/>
      <p:bldP spid="4170" grpId="0" animBg="1"/>
      <p:bldP spid="4171" grpId="0" animBg="1"/>
      <p:bldP spid="4172" grpId="0" animBg="1"/>
      <p:bldP spid="4173" grpId="0" animBg="1"/>
      <p:bldP spid="4174" grpId="0" animBg="1"/>
      <p:bldP spid="4175" grpId="0" animBg="1"/>
      <p:bldP spid="4176" grpId="0" animBg="1"/>
      <p:bldP spid="4177" grpId="0" animBg="1"/>
      <p:bldP spid="4178" grpId="0" animBg="1"/>
      <p:bldP spid="4179" grpId="0" animBg="1"/>
      <p:bldP spid="4180" grpId="0" animBg="1"/>
      <p:bldP spid="4181" grpId="0" animBg="1"/>
      <p:bldP spid="4182" grpId="0" animBg="1"/>
      <p:bldP spid="4183" grpId="0" animBg="1"/>
      <p:bldP spid="4184" grpId="0" animBg="1"/>
      <p:bldP spid="4185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50</Words>
  <Application>Microsoft Office PowerPoint</Application>
  <PresentationFormat>On-screen Show (4:3)</PresentationFormat>
  <Paragraphs>50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Default Design</vt:lpstr>
      <vt:lpstr>Slide 1</vt:lpstr>
      <vt:lpstr>Slide 2</vt:lpstr>
    </vt:vector>
  </TitlesOfParts>
  <Company>Bridgnorth Endowed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BES</dc:creator>
  <cp:lastModifiedBy>Laura Rees-Hughes</cp:lastModifiedBy>
  <cp:revision>29</cp:revision>
  <dcterms:created xsi:type="dcterms:W3CDTF">2008-03-06T10:12:50Z</dcterms:created>
  <dcterms:modified xsi:type="dcterms:W3CDTF">2010-11-15T19:40:37Z</dcterms:modified>
</cp:coreProperties>
</file>