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414" r:id="rId3"/>
    <p:sldId id="412" r:id="rId4"/>
    <p:sldId id="416" r:id="rId5"/>
    <p:sldId id="415" r:id="rId6"/>
    <p:sldId id="409" r:id="rId7"/>
    <p:sldId id="408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5D0"/>
    <a:srgbClr val="F8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nsteward.blogspot.co.u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donsteward.blogspot.co.uk/2012/01/linear-equations-and-mr-ven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15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chemeClr val="bg1"/>
                </a:solidFill>
              </a:rPr>
              <a:t/>
            </a:r>
            <a:br>
              <a:rPr lang="en-GB" sz="6000" dirty="0" smtClean="0">
                <a:solidFill>
                  <a:schemeClr val="bg1"/>
                </a:solidFill>
              </a:rPr>
            </a:br>
            <a:r>
              <a:rPr lang="en-GB" sz="6000" dirty="0">
                <a:solidFill>
                  <a:schemeClr val="bg1"/>
                </a:solidFill>
              </a:rPr>
              <a:t/>
            </a:r>
            <a:br>
              <a:rPr lang="en-GB" sz="6000" dirty="0">
                <a:solidFill>
                  <a:schemeClr val="bg1"/>
                </a:solidFill>
              </a:rPr>
            </a:br>
            <a:r>
              <a:rPr lang="en-GB" sz="6000" dirty="0">
                <a:solidFill>
                  <a:schemeClr val="bg1"/>
                </a:solidFill>
              </a:rPr>
              <a:t>5</a:t>
            </a:r>
            <a:r>
              <a:rPr lang="en-GB" sz="6000" dirty="0" smtClean="0">
                <a:solidFill>
                  <a:schemeClr val="bg1"/>
                </a:solidFill>
              </a:rPr>
              <a:t>. Averages and Range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2004" y="4941168"/>
            <a:ext cx="6264696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mr barton maths .com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6926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Castellar" panose="020A0402060406010301" pitchFamily="18" charset="0"/>
              </a:rPr>
              <a:t>V</a:t>
            </a:r>
            <a:r>
              <a:rPr lang="en-GB" sz="6000" dirty="0" smtClean="0">
                <a:solidFill>
                  <a:schemeClr val="bg1"/>
                </a:solidFill>
                <a:latin typeface="Castellar" panose="020A0402060406010301" pitchFamily="18" charset="0"/>
              </a:rPr>
              <a:t>enn Diagrams</a:t>
            </a:r>
            <a:endParaRPr lang="en-GB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161" y="12787"/>
            <a:ext cx="347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Exemplar Material (Wiles) – Task 1</a:t>
            </a:r>
            <a:endParaRPr lang="en-GB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999" y="520623"/>
            <a:ext cx="4392209" cy="620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161" y="12787"/>
            <a:ext cx="347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Exemplar Material (Wiles) – Task 2</a:t>
            </a:r>
            <a:endParaRPr lang="en-GB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34" y="480601"/>
            <a:ext cx="4156006" cy="61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161" y="12787"/>
            <a:ext cx="347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Exemplar Material (Wiles) – Task 3</a:t>
            </a:r>
            <a:endParaRPr lang="en-GB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07" y="475837"/>
            <a:ext cx="4010585" cy="5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345125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93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824117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2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5616624" cy="668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4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About Venn Diagrams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I began to see the huge potential for the use of Venn Diagrams as a rich task from my constant source of inspiration – the amazing </a:t>
            </a:r>
            <a:r>
              <a:rPr lang="en-GB" sz="2400" dirty="0" smtClean="0">
                <a:hlinkClick r:id="rId3"/>
              </a:rPr>
              <a:t>Median Maths Blog</a:t>
            </a:r>
            <a:r>
              <a:rPr lang="en-GB" sz="2400" dirty="0" smtClean="0"/>
              <a:t>, by Don Steward. He created a lovely Straight Line Graphs Venn Diagrams task that you can access </a:t>
            </a:r>
            <a:r>
              <a:rPr lang="en-GB" sz="2400" dirty="0" smtClean="0">
                <a:hlinkClick r:id="rId4"/>
              </a:rPr>
              <a:t>here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Here is why I love Venn Diagram activities so much</a:t>
            </a:r>
          </a:p>
          <a:p>
            <a:pPr lvl="1"/>
            <a:r>
              <a:rPr lang="en-GB" sz="2000" dirty="0" smtClean="0"/>
              <a:t>1) Students can always make a start. If they can think of a number/expression/object or whatever it might be, it has to go in one of the regions on the diagram, so they are up and running</a:t>
            </a:r>
          </a:p>
          <a:p>
            <a:pPr lvl="1"/>
            <a:r>
              <a:rPr lang="en-GB" sz="2000" dirty="0" smtClean="0"/>
              <a:t>2) The more regions student find, the more challenging the task gets, which adds a nice element of differentiation</a:t>
            </a:r>
          </a:p>
          <a:p>
            <a:pPr lvl="1"/>
            <a:r>
              <a:rPr lang="en-GB" sz="2000" dirty="0" smtClean="0"/>
              <a:t>3) They are incredibly versatile, and can be used for almost all maths topics for all ages and abilities</a:t>
            </a:r>
          </a:p>
          <a:p>
            <a:pPr lvl="1"/>
            <a:r>
              <a:rPr lang="en-GB" sz="2000" dirty="0"/>
              <a:t>4</a:t>
            </a:r>
            <a:r>
              <a:rPr lang="en-GB" sz="2000" dirty="0" smtClean="0"/>
              <a:t>) They are very quick to create and require no special resources</a:t>
            </a:r>
          </a:p>
          <a:p>
            <a:pPr lvl="1"/>
            <a:r>
              <a:rPr lang="en-GB" sz="2000" dirty="0" smtClean="0"/>
              <a:t>5) Students can create their own</a:t>
            </a:r>
          </a:p>
          <a:p>
            <a:endParaRPr lang="en-GB" sz="2400" dirty="0" smtClean="0"/>
          </a:p>
          <a:p>
            <a:r>
              <a:rPr lang="en-GB" sz="2400" dirty="0" smtClean="0"/>
              <a:t>Give them a go, and if you or your pupils cannot resist the urge to create your own Venn Diagram tasks, please let me know 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47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Instructions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diagram below shows how triple Venn Diagrams work</a:t>
            </a:r>
          </a:p>
          <a:p>
            <a:r>
              <a:rPr lang="en-GB" sz="2400" dirty="0" smtClean="0"/>
              <a:t>Try to find an example of a number/expression/object to go into each of the 8 </a:t>
            </a:r>
            <a:r>
              <a:rPr lang="en-GB" sz="2400" dirty="0"/>
              <a:t>r</a:t>
            </a:r>
            <a:r>
              <a:rPr lang="en-GB" sz="2400" dirty="0" smtClean="0"/>
              <a:t>egions</a:t>
            </a:r>
          </a:p>
          <a:p>
            <a:r>
              <a:rPr lang="en-GB" sz="2400" dirty="0" smtClean="0"/>
              <a:t>If you think it is impossible to find an example for one or more of the regions, try to explain why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4752528" cy="32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375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80112" y="379172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= 5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6195504"/>
            <a:ext cx="273630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Range &gt; Mean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Mode = 4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99119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203848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195736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710278" y="21328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776886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758141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3707905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766253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693099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707905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98028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6102" y="5126720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Think of a list of 5 numbers that could belong in each region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0514" y="21642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7122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8377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8141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6489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3335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8141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8264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9078" y="56007"/>
            <a:ext cx="136815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Task 1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05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80112" y="379172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Range &lt; Mean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6195504"/>
            <a:ext cx="273630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= Mean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No mode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99119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203848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195736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710278" y="21328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776886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758141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3707905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766253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693099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707905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98028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6102" y="5126720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Think of a list of 5 numbers that could belong in each region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0514" y="21642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7122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8377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8141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6489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3335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8141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8264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39078" y="56007"/>
            <a:ext cx="136815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Task 2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13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24128" y="389634"/>
            <a:ext cx="273630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Median &gt; Range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6195504"/>
            <a:ext cx="273630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Mode = Mean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348395"/>
            <a:ext cx="27363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Mean &gt; Median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99119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203848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195736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710278" y="21328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760514" y="21642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5776886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27122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4" name="Oval 53"/>
          <p:cNvSpPr/>
          <p:nvPr/>
        </p:nvSpPr>
        <p:spPr>
          <a:xfrm>
            <a:off x="3758141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3808377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6" name="Oval 55"/>
          <p:cNvSpPr/>
          <p:nvPr/>
        </p:nvSpPr>
        <p:spPr>
          <a:xfrm>
            <a:off x="3707905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3758141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8" name="Oval 57"/>
          <p:cNvSpPr/>
          <p:nvPr/>
        </p:nvSpPr>
        <p:spPr>
          <a:xfrm>
            <a:off x="4766253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4816489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0" name="Oval 59"/>
          <p:cNvSpPr/>
          <p:nvPr/>
        </p:nvSpPr>
        <p:spPr>
          <a:xfrm>
            <a:off x="2693099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2743335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707905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758141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4" name="Oval 63"/>
          <p:cNvSpPr/>
          <p:nvPr/>
        </p:nvSpPr>
        <p:spPr>
          <a:xfrm>
            <a:off x="6898028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948264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102" y="5126720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Think of a list of 5 numbers that could belong in each region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9078" y="56007"/>
            <a:ext cx="136815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Task 3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254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Venn Diagrams Challenges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Autofit/>
          </a:bodyPr>
          <a:lstStyle/>
          <a:p>
            <a:r>
              <a:rPr lang="en-GB" sz="1800" dirty="0" smtClean="0"/>
              <a:t>Which was the easiest region to complete, and which was the hardest?</a:t>
            </a:r>
          </a:p>
          <a:p>
            <a:endParaRPr lang="en-GB" sz="1800" dirty="0"/>
          </a:p>
          <a:p>
            <a:r>
              <a:rPr lang="en-GB" sz="1800" dirty="0" smtClean="0"/>
              <a:t>Which region has the most possible examples, and which has the fewest?</a:t>
            </a:r>
          </a:p>
          <a:p>
            <a:endParaRPr lang="en-GB" sz="1800" dirty="0"/>
          </a:p>
          <a:p>
            <a:r>
              <a:rPr lang="en-GB" sz="1800" dirty="0" smtClean="0"/>
              <a:t>If you think it is impossible to find an example for a particular region, convince me why</a:t>
            </a:r>
          </a:p>
          <a:p>
            <a:endParaRPr lang="en-GB" sz="1800" dirty="0"/>
          </a:p>
          <a:p>
            <a:r>
              <a:rPr lang="en-GB" sz="1800" dirty="0" smtClean="0"/>
              <a:t>Describe your strategy for filling in the regions</a:t>
            </a:r>
          </a:p>
          <a:p>
            <a:endParaRPr lang="en-GB" sz="1800" dirty="0"/>
          </a:p>
          <a:p>
            <a:r>
              <a:rPr lang="en-GB" sz="1800" dirty="0" smtClean="0"/>
              <a:t>Create your own Venn Diagram on this topic where it is possible to fill in all the regions</a:t>
            </a:r>
          </a:p>
          <a:p>
            <a:endParaRPr lang="en-GB" sz="1800" dirty="0"/>
          </a:p>
          <a:p>
            <a:r>
              <a:rPr lang="en-GB" sz="1800" dirty="0" smtClean="0"/>
              <a:t>Create your own Venn Diagram on this topic when it is impossible to fill in just 1 of the regions. How about one where it is impossible to fill in 2, 3, 4, etc regions?</a:t>
            </a:r>
          </a:p>
          <a:p>
            <a:endParaRPr lang="en-GB" sz="1800" dirty="0"/>
          </a:p>
          <a:p>
            <a:r>
              <a:rPr lang="en-GB" sz="1800" dirty="0" smtClean="0"/>
              <a:t>Can you create a quadruple Venn Diagram for this topic?</a:t>
            </a:r>
            <a:endParaRPr lang="en-GB" sz="1800" dirty="0"/>
          </a:p>
          <a:p>
            <a:endParaRPr lang="en-GB" sz="1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2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Venn Diagrams Challenges (adapted)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Autofit/>
          </a:bodyPr>
          <a:lstStyle/>
          <a:p>
            <a:r>
              <a:rPr lang="en-GB" sz="1800" dirty="0" smtClean="0"/>
              <a:t>Which was the easiest region to complete, and which was the hardest?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Describe your strategy for filling in the regions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b="1" dirty="0" smtClean="0"/>
              <a:t>If you think it is impossible to fill in a region, identify and change one of the categories to make it possible</a:t>
            </a:r>
          </a:p>
          <a:p>
            <a:endParaRPr lang="en-GB" sz="1800" dirty="0"/>
          </a:p>
          <a:p>
            <a:endParaRPr lang="en-GB" sz="1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3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28800"/>
            <a:ext cx="77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/>
              <a:t>1. Create </a:t>
            </a:r>
            <a:r>
              <a:rPr lang="en-GB" sz="3200" dirty="0"/>
              <a:t>your own Venn Diagram on this topic when it is impossible to fill in just 1 of the regions. How about one where it is impossible to fill in 2, 3, 4, </a:t>
            </a:r>
            <a:r>
              <a:rPr lang="en-GB" sz="3200" dirty="0" err="1"/>
              <a:t>etc</a:t>
            </a:r>
            <a:r>
              <a:rPr lang="en-GB" sz="3200" dirty="0"/>
              <a:t> regions?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2. Can </a:t>
            </a:r>
            <a:r>
              <a:rPr lang="en-GB" sz="3200" dirty="0"/>
              <a:t>you create a quadruple Venn Diagram for this topic?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chemeClr val="bg1"/>
                </a:solidFill>
              </a:rPr>
              <a:t>Venn Diagrams Ultimate Challenges!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604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5. Averages and Range</vt:lpstr>
      <vt:lpstr>About Venn Diagrams</vt:lpstr>
      <vt:lpstr>Instructions</vt:lpstr>
      <vt:lpstr>PowerPoint Presentation</vt:lpstr>
      <vt:lpstr>PowerPoint Presentation</vt:lpstr>
      <vt:lpstr>PowerPoint Presentation</vt:lpstr>
      <vt:lpstr>Venn Diagrams Challenges</vt:lpstr>
      <vt:lpstr>Venn Diagrams Challenges (adapted)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Karen Wilkinson</cp:lastModifiedBy>
  <cp:revision>94</cp:revision>
  <cp:lastPrinted>2015-06-15T13:14:09Z</cp:lastPrinted>
  <dcterms:created xsi:type="dcterms:W3CDTF">2013-04-22T07:01:12Z</dcterms:created>
  <dcterms:modified xsi:type="dcterms:W3CDTF">2015-06-15T14:20:12Z</dcterms:modified>
</cp:coreProperties>
</file>